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4"/>
  </p:notesMasterIdLst>
  <p:handoutMasterIdLst>
    <p:handoutMasterId r:id="rId35"/>
  </p:handoutMasterIdLst>
  <p:sldIdLst>
    <p:sldId id="276" r:id="rId3"/>
    <p:sldId id="264" r:id="rId4"/>
    <p:sldId id="265" r:id="rId5"/>
    <p:sldId id="277" r:id="rId6"/>
    <p:sldId id="278" r:id="rId7"/>
    <p:sldId id="283" r:id="rId8"/>
    <p:sldId id="279" r:id="rId9"/>
    <p:sldId id="280" r:id="rId10"/>
    <p:sldId id="281" r:id="rId11"/>
    <p:sldId id="282" r:id="rId12"/>
    <p:sldId id="296" r:id="rId13"/>
    <p:sldId id="266" r:id="rId14"/>
    <p:sldId id="271" r:id="rId15"/>
    <p:sldId id="272" r:id="rId16"/>
    <p:sldId id="269" r:id="rId17"/>
    <p:sldId id="267" r:id="rId18"/>
    <p:sldId id="268" r:id="rId19"/>
    <p:sldId id="286" r:id="rId20"/>
    <p:sldId id="285" r:id="rId21"/>
    <p:sldId id="287" r:id="rId22"/>
    <p:sldId id="288" r:id="rId23"/>
    <p:sldId id="289" r:id="rId24"/>
    <p:sldId id="290" r:id="rId25"/>
    <p:sldId id="291" r:id="rId26"/>
    <p:sldId id="292" r:id="rId27"/>
    <p:sldId id="293" r:id="rId28"/>
    <p:sldId id="294" r:id="rId29"/>
    <p:sldId id="295" r:id="rId30"/>
    <p:sldId id="273" r:id="rId31"/>
    <p:sldId id="284" r:id="rId32"/>
    <p:sldId id="275" r:id="rId3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3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3FE3A472-B60A-4C5F-95A3-6B9E16F17169}" type="datetimeFigureOut">
              <a:rPr lang="en-US" smtClean="0"/>
              <a:t>1/8/2015</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5CA1884B-2355-4F71-A2A5-CD9242B841D4}" type="slidenum">
              <a:rPr lang="en-US" smtClean="0"/>
              <a:t>‹#›</a:t>
            </a:fld>
            <a:endParaRPr lang="en-US" dirty="0"/>
          </a:p>
        </p:txBody>
      </p:sp>
    </p:spTree>
    <p:extLst>
      <p:ext uri="{BB962C8B-B14F-4D97-AF65-F5344CB8AC3E}">
        <p14:creationId xmlns:p14="http://schemas.microsoft.com/office/powerpoint/2010/main" val="277805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E638EE6B-E53E-4BF7-BA30-D8332F50E67B}" type="datetimeFigureOut">
              <a:rPr lang="en-US" smtClean="0"/>
              <a:t>1/8/2015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80AF7FBE-FB24-4D01-9711-0229F5EBC8CB}" type="slidenum">
              <a:rPr lang="en-US" smtClean="0"/>
              <a:t>‹#›</a:t>
            </a:fld>
            <a:endParaRPr lang="en-US" dirty="0"/>
          </a:p>
        </p:txBody>
      </p:sp>
    </p:spTree>
    <p:extLst>
      <p:ext uri="{BB962C8B-B14F-4D97-AF65-F5344CB8AC3E}">
        <p14:creationId xmlns:p14="http://schemas.microsoft.com/office/powerpoint/2010/main" val="425183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A9A02E-D8B6-45D6-BAA6-711517D54C25}" type="slidenum">
              <a:rPr lang="en-US" smtClean="0"/>
              <a:pPr fontAlgn="base">
                <a:spcBef>
                  <a:spcPct val="0"/>
                </a:spcBef>
                <a:spcAft>
                  <a:spcPct val="0"/>
                </a:spcAft>
                <a:defRPr/>
              </a:pPr>
              <a:t>1</a:t>
            </a:fld>
            <a:endParaRPr lang="en-US" dirty="0"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10</a:t>
            </a:fld>
            <a:endParaRPr lang="en-US" dirty="0"/>
          </a:p>
        </p:txBody>
      </p:sp>
    </p:spTree>
    <p:extLst>
      <p:ext uri="{BB962C8B-B14F-4D97-AF65-F5344CB8AC3E}">
        <p14:creationId xmlns:p14="http://schemas.microsoft.com/office/powerpoint/2010/main" val="2781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12</a:t>
            </a:fld>
            <a:endParaRPr lang="en-US" dirty="0"/>
          </a:p>
        </p:txBody>
      </p:sp>
    </p:spTree>
    <p:extLst>
      <p:ext uri="{BB962C8B-B14F-4D97-AF65-F5344CB8AC3E}">
        <p14:creationId xmlns:p14="http://schemas.microsoft.com/office/powerpoint/2010/main" val="176936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13</a:t>
            </a:fld>
            <a:endParaRPr lang="en-US" dirty="0"/>
          </a:p>
        </p:txBody>
      </p:sp>
    </p:spTree>
    <p:extLst>
      <p:ext uri="{BB962C8B-B14F-4D97-AF65-F5344CB8AC3E}">
        <p14:creationId xmlns:p14="http://schemas.microsoft.com/office/powerpoint/2010/main" val="168043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14</a:t>
            </a:fld>
            <a:endParaRPr lang="en-US" dirty="0"/>
          </a:p>
        </p:txBody>
      </p:sp>
    </p:spTree>
    <p:extLst>
      <p:ext uri="{BB962C8B-B14F-4D97-AF65-F5344CB8AC3E}">
        <p14:creationId xmlns:p14="http://schemas.microsoft.com/office/powerpoint/2010/main" val="142531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15</a:t>
            </a:fld>
            <a:endParaRPr lang="en-US" dirty="0"/>
          </a:p>
        </p:txBody>
      </p:sp>
    </p:spTree>
    <p:extLst>
      <p:ext uri="{BB962C8B-B14F-4D97-AF65-F5344CB8AC3E}">
        <p14:creationId xmlns:p14="http://schemas.microsoft.com/office/powerpoint/2010/main" val="287477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16</a:t>
            </a:fld>
            <a:endParaRPr lang="en-US" dirty="0"/>
          </a:p>
        </p:txBody>
      </p:sp>
    </p:spTree>
    <p:extLst>
      <p:ext uri="{BB962C8B-B14F-4D97-AF65-F5344CB8AC3E}">
        <p14:creationId xmlns:p14="http://schemas.microsoft.com/office/powerpoint/2010/main" val="1756350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17</a:t>
            </a:fld>
            <a:endParaRPr lang="en-US" dirty="0"/>
          </a:p>
        </p:txBody>
      </p:sp>
    </p:spTree>
    <p:extLst>
      <p:ext uri="{BB962C8B-B14F-4D97-AF65-F5344CB8AC3E}">
        <p14:creationId xmlns:p14="http://schemas.microsoft.com/office/powerpoint/2010/main" val="310514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8C638E-50DB-495D-8C0A-59CFB8316DBB}"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29</a:t>
            </a:fld>
            <a:endParaRPr lang="en-US" dirty="0"/>
          </a:p>
        </p:txBody>
      </p:sp>
    </p:spTree>
    <p:extLst>
      <p:ext uri="{BB962C8B-B14F-4D97-AF65-F5344CB8AC3E}">
        <p14:creationId xmlns:p14="http://schemas.microsoft.com/office/powerpoint/2010/main" val="96671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2</a:t>
            </a:fld>
            <a:endParaRPr lang="en-US" dirty="0"/>
          </a:p>
        </p:txBody>
      </p:sp>
    </p:spTree>
    <p:extLst>
      <p:ext uri="{BB962C8B-B14F-4D97-AF65-F5344CB8AC3E}">
        <p14:creationId xmlns:p14="http://schemas.microsoft.com/office/powerpoint/2010/main" val="149317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3</a:t>
            </a:fld>
            <a:endParaRPr lang="en-US" dirty="0"/>
          </a:p>
        </p:txBody>
      </p:sp>
    </p:spTree>
    <p:extLst>
      <p:ext uri="{BB962C8B-B14F-4D97-AF65-F5344CB8AC3E}">
        <p14:creationId xmlns:p14="http://schemas.microsoft.com/office/powerpoint/2010/main" val="2781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4</a:t>
            </a:fld>
            <a:endParaRPr lang="en-US" dirty="0"/>
          </a:p>
        </p:txBody>
      </p:sp>
    </p:spTree>
    <p:extLst>
      <p:ext uri="{BB962C8B-B14F-4D97-AF65-F5344CB8AC3E}">
        <p14:creationId xmlns:p14="http://schemas.microsoft.com/office/powerpoint/2010/main" val="2781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5</a:t>
            </a:fld>
            <a:endParaRPr lang="en-US" dirty="0"/>
          </a:p>
        </p:txBody>
      </p:sp>
    </p:spTree>
    <p:extLst>
      <p:ext uri="{BB962C8B-B14F-4D97-AF65-F5344CB8AC3E}">
        <p14:creationId xmlns:p14="http://schemas.microsoft.com/office/powerpoint/2010/main" val="27812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6</a:t>
            </a:fld>
            <a:endParaRPr lang="en-US" dirty="0"/>
          </a:p>
        </p:txBody>
      </p:sp>
    </p:spTree>
    <p:extLst>
      <p:ext uri="{BB962C8B-B14F-4D97-AF65-F5344CB8AC3E}">
        <p14:creationId xmlns:p14="http://schemas.microsoft.com/office/powerpoint/2010/main" val="2781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7</a:t>
            </a:fld>
            <a:endParaRPr lang="en-US" dirty="0"/>
          </a:p>
        </p:txBody>
      </p:sp>
    </p:spTree>
    <p:extLst>
      <p:ext uri="{BB962C8B-B14F-4D97-AF65-F5344CB8AC3E}">
        <p14:creationId xmlns:p14="http://schemas.microsoft.com/office/powerpoint/2010/main" val="2781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8</a:t>
            </a:fld>
            <a:endParaRPr lang="en-US" dirty="0"/>
          </a:p>
        </p:txBody>
      </p:sp>
    </p:spTree>
    <p:extLst>
      <p:ext uri="{BB962C8B-B14F-4D97-AF65-F5344CB8AC3E}">
        <p14:creationId xmlns:p14="http://schemas.microsoft.com/office/powerpoint/2010/main" val="2781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F7FBE-FB24-4D01-9711-0229F5EBC8CB}" type="slidenum">
              <a:rPr lang="en-US" smtClean="0"/>
              <a:t>9</a:t>
            </a:fld>
            <a:endParaRPr lang="en-US" dirty="0"/>
          </a:p>
        </p:txBody>
      </p:sp>
    </p:spTree>
    <p:extLst>
      <p:ext uri="{BB962C8B-B14F-4D97-AF65-F5344CB8AC3E}">
        <p14:creationId xmlns:p14="http://schemas.microsoft.com/office/powerpoint/2010/main" val="27812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srcRect t="33333"/>
          <a:stretch>
            <a:fillRect/>
          </a:stretch>
        </p:blipFill>
        <p:spPr bwMode="auto">
          <a:xfrm>
            <a:off x="0" y="0"/>
            <a:ext cx="9144000" cy="4572000"/>
          </a:xfrm>
          <a:prstGeom prst="rect">
            <a:avLst/>
          </a:prstGeom>
          <a:noFill/>
          <a:ln w="9525">
            <a:noFill/>
            <a:miter lim="800000"/>
            <a:headEnd/>
            <a:tailEnd/>
          </a:ln>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CA152B5-7662-42EB-A70D-1402E49447C2}" type="datetimeFigureOut">
              <a:rPr lang="en-US">
                <a:solidFill>
                  <a:srgbClr val="FFFFFF"/>
                </a:solidFill>
              </a:rPr>
              <a:pPr>
                <a:defRPr/>
              </a:pPr>
              <a:t>1/8/2015</a:t>
            </a:fld>
            <a:endParaRPr lang="en-US" dirty="0">
              <a:solidFill>
                <a:srgbClr val="FFFFFF"/>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2"/>
          </p:nvPr>
        </p:nvSpPr>
        <p:spPr/>
        <p:txBody>
          <a:bodyPr/>
          <a:lstStyle>
            <a:lvl1pPr>
              <a:defRPr/>
            </a:lvl1pPr>
          </a:lstStyle>
          <a:p>
            <a:pPr>
              <a:defRPr/>
            </a:pPr>
            <a:fld id="{E073FD6E-5DFB-4467-A182-90995635D71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895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62B6E5-409F-428F-BDAE-17272BA342A7}" type="datetimeFigureOut">
              <a:rPr lang="en-US">
                <a:solidFill>
                  <a:srgbClr val="FFFFFF"/>
                </a:solidFill>
              </a:rPr>
              <a:pPr>
                <a:defRPr/>
              </a:pPr>
              <a:t>1/8/2015</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264E65D1-BB44-41F3-A456-7E633325CE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394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794B2E-589F-490A-B5D2-B427C84EB0A9}" type="datetimeFigureOut">
              <a:rPr lang="en-US">
                <a:solidFill>
                  <a:srgbClr val="FFFFFF"/>
                </a:solidFill>
              </a:rPr>
              <a:pPr>
                <a:defRPr/>
              </a:pPr>
              <a:t>1/8/2015</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ED21CF10-8DF3-4126-9F8A-EF703CB8BF1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7767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13" descr="stickie-shadow.png"/>
            <p:cNvPicPr>
              <a:picLocks noChangeAspect="1"/>
            </p:cNvPicPr>
            <p:nvPr/>
          </p:nvPicPr>
          <p:blipFill>
            <a:blip r:embed="rId3"/>
            <a:srcRect/>
            <a:stretch>
              <a:fillRect/>
            </a:stretch>
          </p:blipFill>
          <p:spPr bwMode="auto">
            <a:xfrm>
              <a:off x="614456" y="436040"/>
              <a:ext cx="404704" cy="461174"/>
            </a:xfrm>
            <a:prstGeom prst="rect">
              <a:avLst/>
            </a:prstGeom>
            <a:noFill/>
            <a:ln w="9525">
              <a:noFill/>
              <a:miter lim="800000"/>
              <a:headEnd/>
              <a:tailEnd/>
            </a:ln>
          </p:spPr>
        </p:pic>
        <p:pic>
          <p:nvPicPr>
            <p:cNvPr id="9" name="Picture 14" descr="stickie-shadow.png"/>
            <p:cNvPicPr>
              <a:picLocks noChangeAspect="1"/>
            </p:cNvPicPr>
            <p:nvPr/>
          </p:nvPicPr>
          <p:blipFill>
            <a:blip r:embed="rId3"/>
            <a:srcRect/>
            <a:stretch>
              <a:fillRect/>
            </a:stretch>
          </p:blipFill>
          <p:spPr bwMode="auto">
            <a:xfrm rot="-5400000">
              <a:off x="637932" y="2282410"/>
              <a:ext cx="404704" cy="461174"/>
            </a:xfrm>
            <a:prstGeom prst="rect">
              <a:avLst/>
            </a:prstGeom>
            <a:noFill/>
            <a:ln w="9525">
              <a:noFill/>
              <a:miter lim="800000"/>
              <a:headEnd/>
              <a:tailEnd/>
            </a:ln>
          </p:spPr>
        </p:pic>
      </p:grpSp>
      <p:pic>
        <p:nvPicPr>
          <p:cNvPr id="10" name="Picture 7" descr="TitleCard.png"/>
          <p:cNvPicPr>
            <a:picLocks noChangeAspect="1"/>
          </p:cNvPicPr>
          <p:nvPr/>
        </p:nvPicPr>
        <p:blipFill>
          <a:blip r:embed="rId4"/>
          <a:srcRect/>
          <a:stretch>
            <a:fillRect/>
          </a:stretch>
        </p:blipFill>
        <p:spPr bwMode="auto">
          <a:xfrm rot="343346">
            <a:off x="2855913" y="2587625"/>
            <a:ext cx="5773737" cy="3851275"/>
          </a:xfrm>
          <a:prstGeom prst="rect">
            <a:avLst/>
          </a:prstGeom>
          <a:noFill/>
          <a:ln w="9525">
            <a:noFill/>
            <a:miter lim="800000"/>
            <a:headEnd/>
            <a:tailEnd/>
          </a:ln>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smtClean="0">
                <a:solidFill>
                  <a:schemeClr val="accent1"/>
                </a:solidFill>
              </a:defRPr>
            </a:lvl1pPr>
          </a:lstStyle>
          <a:p>
            <a:pPr>
              <a:defRPr/>
            </a:pPr>
            <a:fld id="{AA906015-225E-4075-AABD-CA7FDC55968C}" type="datetimeFigureOut">
              <a:rPr lang="en-US">
                <a:solidFill>
                  <a:srgbClr val="A63212"/>
                </a:solidFill>
              </a:rPr>
              <a:pPr>
                <a:defRPr/>
              </a:pPr>
              <a:t>1/8/2015</a:t>
            </a:fld>
            <a:endParaRPr lang="en-US" dirty="0">
              <a:solidFill>
                <a:srgbClr val="A63212"/>
              </a:solidFill>
            </a:endParaRPr>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a:solidFill>
                  <a:schemeClr val="accent5">
                    <a:lumMod val="50000"/>
                  </a:schemeClr>
                </a:solidFill>
              </a:defRPr>
            </a:lvl1pPr>
          </a:lstStyle>
          <a:p>
            <a:pPr>
              <a:defRPr/>
            </a:pPr>
            <a:endParaRPr lang="en-US" dirty="0">
              <a:solidFill>
                <a:srgbClr val="4E66B2">
                  <a:lumMod val="50000"/>
                </a:srgbClr>
              </a:solidFill>
            </a:endParaRPr>
          </a:p>
        </p:txBody>
      </p:sp>
      <p:sp>
        <p:nvSpPr>
          <p:cNvPr id="14" name="Slide Number Placeholder 5"/>
          <p:cNvSpPr>
            <a:spLocks noGrp="1"/>
          </p:cNvSpPr>
          <p:nvPr>
            <p:ph type="sldNum" sz="quarter" idx="12"/>
          </p:nvPr>
        </p:nvSpPr>
        <p:spPr>
          <a:xfrm rot="20520000">
            <a:off x="1981200" y="5510213"/>
            <a:ext cx="738188" cy="425450"/>
          </a:xfrm>
        </p:spPr>
        <p:txBody>
          <a:bodyPr/>
          <a:lstStyle>
            <a:lvl1pPr algn="r">
              <a:defRPr smtClean="0">
                <a:solidFill>
                  <a:schemeClr val="accent1">
                    <a:lumMod val="75000"/>
                  </a:schemeClr>
                </a:solidFill>
              </a:defRPr>
            </a:lvl1pPr>
          </a:lstStyle>
          <a:p>
            <a:pPr>
              <a:defRPr/>
            </a:pPr>
            <a:fld id="{AB4F18A7-364F-4105-AD5B-3DC7C449D3FE}" type="slidenum">
              <a:rPr lang="en-US">
                <a:solidFill>
                  <a:srgbClr val="A63212">
                    <a:lumMod val="75000"/>
                  </a:srgbClr>
                </a:solidFill>
              </a:rPr>
              <a:pPr>
                <a:defRPr/>
              </a:pPr>
              <a:t>‹#›</a:t>
            </a:fld>
            <a:endParaRPr lang="en-US" dirty="0">
              <a:solidFill>
                <a:srgbClr val="A63212">
                  <a:lumMod val="75000"/>
                </a:srgbClr>
              </a:solidFill>
            </a:endParaRPr>
          </a:p>
        </p:txBody>
      </p:sp>
    </p:spTree>
    <p:extLst>
      <p:ext uri="{BB962C8B-B14F-4D97-AF65-F5344CB8AC3E}">
        <p14:creationId xmlns:p14="http://schemas.microsoft.com/office/powerpoint/2010/main" val="419693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FE547B-5E2E-4319-8732-ED2959D97C8A}"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C007CE-9290-4E08-A486-9A33E3825D92}"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698501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E2EE1F-2826-43CA-AFBF-EC8C4F17DBAA}"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F87106-DDA7-4E87-A660-85976AEB9E66}"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409957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58EFC5D0-2F48-4970-A33E-1480767AE77F}"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F8695771-B0BF-44A4-ADE4-53F49AF63CA5}"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33976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a:lstStyle/>
          <a:p>
            <a:pPr>
              <a:defRPr/>
            </a:pPr>
            <a:endParaRPr lang="en-US" dirty="0">
              <a:solidFill>
                <a:prstClr val="black"/>
              </a:solidFill>
            </a:endParaRPr>
          </a:p>
        </p:txBody>
      </p:sp>
      <p:sp>
        <p:nvSpPr>
          <p:cNvPr id="8" name="Freeform 33"/>
          <p:cNvSpPr>
            <a:spLocks/>
          </p:cNvSpPr>
          <p:nvPr/>
        </p:nvSpPr>
        <p:spPr bwMode="auto">
          <a:xfrm rot="9377604">
            <a:off x="3925888" y="3316288"/>
            <a:ext cx="1289050" cy="722312"/>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a:lstStyle/>
          <a:p>
            <a:pPr>
              <a:defRPr/>
            </a:pPr>
            <a:endParaRPr lang="en-US" dirty="0">
              <a:solidFill>
                <a:prstClr val="black"/>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a:defRPr/>
            </a:lvl1pPr>
          </a:lstStyle>
          <a:p>
            <a:pPr>
              <a:defRPr/>
            </a:pPr>
            <a:fld id="{E526D3F7-17EC-4CFB-AE0C-656375C21B71}"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10" name="Footer Placeholder 7"/>
          <p:cNvSpPr>
            <a:spLocks noGrp="1"/>
          </p:cNvSpPr>
          <p:nvPr>
            <p:ph type="ftr" sz="quarter" idx="16"/>
          </p:nvPr>
        </p:nvSpPr>
        <p:spPr/>
        <p:txBody>
          <a:bodyPr/>
          <a:lstStyle>
            <a:lvl1pPr>
              <a:defRPr/>
            </a:lvl1pPr>
          </a:lstStyle>
          <a:p>
            <a:pPr>
              <a:defRPr/>
            </a:pPr>
            <a:endParaRPr lang="en-US" dirty="0">
              <a:solidFill>
                <a:prstClr val="black">
                  <a:lumMod val="50000"/>
                  <a:lumOff val="50000"/>
                </a:prstClr>
              </a:solidFill>
            </a:endParaRPr>
          </a:p>
        </p:txBody>
      </p:sp>
      <p:sp>
        <p:nvSpPr>
          <p:cNvPr id="11" name="Slide Number Placeholder 8"/>
          <p:cNvSpPr>
            <a:spLocks noGrp="1"/>
          </p:cNvSpPr>
          <p:nvPr>
            <p:ph type="sldNum" sz="quarter" idx="17"/>
          </p:nvPr>
        </p:nvSpPr>
        <p:spPr/>
        <p:txBody>
          <a:bodyPr/>
          <a:lstStyle>
            <a:lvl1pPr>
              <a:defRPr/>
            </a:lvl1pPr>
          </a:lstStyle>
          <a:p>
            <a:pPr>
              <a:defRPr/>
            </a:pPr>
            <a:fld id="{CAB84D96-C889-4D1A-A9A9-AB667EA5E7ED}"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38164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2F5603-CC41-4599-BF6B-637DF98B8553}"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A7D35D-58B1-422D-A84B-7E6AD9BCE15A}"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381027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0D702D-F4FE-482F-B338-00358C691145}"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854AA47-CEB8-439C-AE70-C6611B03C7E4}"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775389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DFA84D-A1E4-4782-B0FF-E3A1FF4F81BF}"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821707-6277-44D6-AA39-55175CE94D06}"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43900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236B5A75-D74E-486B-9AA1-5A00195D95D6}" type="datetimeFigureOut">
              <a:rPr lang="en-US">
                <a:solidFill>
                  <a:srgbClr val="FFFFFF"/>
                </a:solidFill>
              </a:rPr>
              <a:pPr>
                <a:defRPr/>
              </a:pPr>
              <a:t>1/8/2015</a:t>
            </a:fld>
            <a:endParaRPr lang="en-US" dirty="0">
              <a:solidFill>
                <a:srgbClr val="FFFFFF"/>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6"/>
          </p:nvPr>
        </p:nvSpPr>
        <p:spPr/>
        <p:txBody>
          <a:bodyPr/>
          <a:lstStyle>
            <a:lvl1pPr>
              <a:defRPr/>
            </a:lvl1pPr>
          </a:lstStyle>
          <a:p>
            <a:pPr>
              <a:defRPr/>
            </a:pPr>
            <a:fld id="{621E0BEF-7D7D-4BB5-BAA4-E6E29E72A9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90804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srcRect/>
          <a:stretch>
            <a:fillRect/>
          </a:stretch>
        </p:blipFill>
        <p:spPr bwMode="auto">
          <a:xfrm>
            <a:off x="3124200" y="190500"/>
            <a:ext cx="2781300" cy="819150"/>
          </a:xfrm>
          <a:prstGeom prst="rect">
            <a:avLst/>
          </a:prstGeom>
          <a:noFill/>
          <a:ln w="9525">
            <a:noFill/>
            <a:miter lim="800000"/>
            <a:headEnd/>
            <a:tailEnd/>
          </a:ln>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26B508A-D8A5-446F-B5F3-30E884BDE671}"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167F1773-CB4D-4F61-B5D9-243EA872DD7D}"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09929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D677B4-C78E-4F8C-A362-AF0B0E7C4B9E}"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F409F4-382C-4206-A347-27E7C2AB4E10}"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19083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4AD665-3802-4DFC-BD84-E6EF039198EF}"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D78F03-40E8-4D3B-85BE-F108B1260311}"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78756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8D1104-F79D-467A-9FD5-8E27D9F74FFA}" type="datetimeFigureOut">
              <a:rPr lang="en-US">
                <a:solidFill>
                  <a:srgbClr val="FFFFFF"/>
                </a:solidFill>
              </a:rPr>
              <a:pPr>
                <a:defRPr/>
              </a:pPr>
              <a:t>1/8/2015</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9F5D1B64-1F07-48A5-B14E-EAA8CB8012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0554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A4FCAA7D-DEF3-431E-BFB7-FAE4BEAEB125}" type="datetimeFigureOut">
              <a:rPr lang="en-US">
                <a:solidFill>
                  <a:srgbClr val="FFFFFF"/>
                </a:solidFill>
              </a:rPr>
              <a:pPr>
                <a:defRPr/>
              </a:pPr>
              <a:t>1/8/2015</a:t>
            </a:fld>
            <a:endParaRPr lang="en-US" dirty="0">
              <a:solidFill>
                <a:srgbClr val="FFFFFF"/>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7"/>
          </p:nvPr>
        </p:nvSpPr>
        <p:spPr/>
        <p:txBody>
          <a:bodyPr/>
          <a:lstStyle>
            <a:lvl1pPr>
              <a:defRPr/>
            </a:lvl1pPr>
          </a:lstStyle>
          <a:p>
            <a:pPr>
              <a:defRPr/>
            </a:pPr>
            <a:fld id="{84FB25E7-8CD7-49F9-8DA9-C48C620B91B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858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91937358-99E0-43B1-9887-9D4797996633}" type="datetimeFigureOut">
              <a:rPr lang="en-US">
                <a:solidFill>
                  <a:srgbClr val="FFFFFF"/>
                </a:solidFill>
              </a:rPr>
              <a:pPr>
                <a:defRPr/>
              </a:pPr>
              <a:t>1/8/2015</a:t>
            </a:fld>
            <a:endParaRPr lang="en-US" dirty="0">
              <a:solidFill>
                <a:srgbClr val="FFFFFF"/>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FFFFFF"/>
              </a:solidFill>
            </a:endParaRPr>
          </a:p>
        </p:txBody>
      </p:sp>
      <p:sp>
        <p:nvSpPr>
          <p:cNvPr id="9" name="Slide Number Placeholder 5"/>
          <p:cNvSpPr>
            <a:spLocks noGrp="1"/>
          </p:cNvSpPr>
          <p:nvPr>
            <p:ph type="sldNum" sz="quarter" idx="17"/>
          </p:nvPr>
        </p:nvSpPr>
        <p:spPr/>
        <p:txBody>
          <a:bodyPr/>
          <a:lstStyle>
            <a:lvl1pPr>
              <a:defRPr/>
            </a:lvl1pPr>
          </a:lstStyle>
          <a:p>
            <a:pPr>
              <a:defRPr/>
            </a:pPr>
            <a:fld id="{4C74F819-811D-4961-8707-88EC7F45F0B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18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3895068-41C3-4FF8-93D9-60AAF68E73B9}" type="datetimeFigureOut">
              <a:rPr lang="en-US">
                <a:solidFill>
                  <a:srgbClr val="FFFFFF"/>
                </a:solidFill>
              </a:rPr>
              <a:pPr>
                <a:defRPr/>
              </a:pPr>
              <a:t>1/8/2015</a:t>
            </a:fld>
            <a:endParaRPr lang="en-US" dirty="0">
              <a:solidFill>
                <a:srgbClr val="FFFFFF"/>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5" name="Slide Number Placeholder 5"/>
          <p:cNvSpPr>
            <a:spLocks noGrp="1"/>
          </p:cNvSpPr>
          <p:nvPr>
            <p:ph type="sldNum" sz="quarter" idx="12"/>
          </p:nvPr>
        </p:nvSpPr>
        <p:spPr/>
        <p:txBody>
          <a:bodyPr/>
          <a:lstStyle>
            <a:lvl1pPr>
              <a:defRPr/>
            </a:lvl1pPr>
          </a:lstStyle>
          <a:p>
            <a:pPr>
              <a:defRPr/>
            </a:pPr>
            <a:fld id="{8DF3E236-2CD1-424C-9EB7-529289372E6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806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4F871-908E-4967-A34D-B7052079D6D8}" type="datetimeFigureOut">
              <a:rPr lang="en-US">
                <a:solidFill>
                  <a:srgbClr val="FFFFFF"/>
                </a:solidFill>
              </a:rPr>
              <a:pPr>
                <a:defRPr/>
              </a:pPr>
              <a:t>1/8/2015</a:t>
            </a:fld>
            <a:endParaRPr lang="en-US" dirty="0">
              <a:solidFill>
                <a:srgbClr val="FFFFFF"/>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4" name="Slide Number Placeholder 5"/>
          <p:cNvSpPr>
            <a:spLocks noGrp="1"/>
          </p:cNvSpPr>
          <p:nvPr>
            <p:ph type="sldNum" sz="quarter" idx="12"/>
          </p:nvPr>
        </p:nvSpPr>
        <p:spPr/>
        <p:txBody>
          <a:bodyPr/>
          <a:lstStyle>
            <a:lvl1pPr>
              <a:defRPr/>
            </a:lvl1pPr>
          </a:lstStyle>
          <a:p>
            <a:pPr>
              <a:defRPr/>
            </a:pPr>
            <a:fld id="{11034ABA-08EA-4364-86F3-EBB6E866AA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0919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8828AB4A-4B62-42A8-9BC7-5A54FCC5AC2F}" type="datetimeFigureOut">
              <a:rPr lang="en-US">
                <a:solidFill>
                  <a:srgbClr val="FFFFFF"/>
                </a:solidFill>
              </a:rPr>
              <a:pPr>
                <a:defRPr/>
              </a:pPr>
              <a:t>1/8/2015</a:t>
            </a:fld>
            <a:endParaRPr lang="en-US" dirty="0">
              <a:solidFill>
                <a:srgbClr val="FFFFFF"/>
              </a:solidFill>
            </a:endParaRPr>
          </a:p>
        </p:txBody>
      </p:sp>
      <p:sp>
        <p:nvSpPr>
          <p:cNvPr id="6" name="Footer Placeholder 4"/>
          <p:cNvSpPr>
            <a:spLocks noGrp="1"/>
          </p:cNvSpPr>
          <p:nvPr>
            <p:ph type="ftr" sz="quarter" idx="15"/>
          </p:nvPr>
        </p:nvSpPr>
        <p:spPr/>
        <p:txBody>
          <a:bodyPr/>
          <a:lstStyle>
            <a:lvl1pPr>
              <a:defRPr/>
            </a:lvl1pPr>
          </a:lstStyle>
          <a:p>
            <a:pPr>
              <a:defRPr/>
            </a:pPr>
            <a:endParaRPr lang="en-US" dirty="0">
              <a:solidFill>
                <a:srgbClr val="FFFFFF"/>
              </a:solidFill>
            </a:endParaRPr>
          </a:p>
        </p:txBody>
      </p:sp>
      <p:sp>
        <p:nvSpPr>
          <p:cNvPr id="7" name="Slide Number Placeholder 5"/>
          <p:cNvSpPr>
            <a:spLocks noGrp="1"/>
          </p:cNvSpPr>
          <p:nvPr>
            <p:ph type="sldNum" sz="quarter" idx="16"/>
          </p:nvPr>
        </p:nvSpPr>
        <p:spPr/>
        <p:txBody>
          <a:bodyPr/>
          <a:lstStyle>
            <a:lvl1pPr>
              <a:defRPr/>
            </a:lvl1pPr>
          </a:lstStyle>
          <a:p>
            <a:pPr>
              <a:defRPr/>
            </a:pPr>
            <a:fld id="{E9712B58-C98C-4152-9765-882FDF3308E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2121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4792EC8-FA8A-40DC-B118-4EFDDC876F27}" type="datetimeFigureOut">
              <a:rPr lang="en-US">
                <a:solidFill>
                  <a:srgbClr val="FFFFFF"/>
                </a:solidFill>
              </a:rPr>
              <a:pPr>
                <a:defRPr/>
              </a:pPr>
              <a:t>1/8/2015</a:t>
            </a:fld>
            <a:endParaRPr lang="en-US" dirty="0">
              <a:solidFill>
                <a:srgbClr val="FFFFFF"/>
              </a:solidFill>
            </a:endParaRPr>
          </a:p>
        </p:txBody>
      </p:sp>
      <p:sp>
        <p:nvSpPr>
          <p:cNvPr id="7" name="Footer Placeholder 5"/>
          <p:cNvSpPr>
            <a:spLocks noGrp="1"/>
          </p:cNvSpPr>
          <p:nvPr>
            <p:ph type="ftr" sz="quarter" idx="11"/>
          </p:nvPr>
        </p:nvSpPr>
        <p:spPr/>
        <p:txBody>
          <a:bodyPr/>
          <a:lstStyle>
            <a:lvl1pPr>
              <a:defRPr/>
            </a:lvl1pPr>
          </a:lstStyle>
          <a:p>
            <a:pPr>
              <a:defRPr/>
            </a:pPr>
            <a:endParaRPr lang="en-US" dirty="0">
              <a:solidFill>
                <a:srgbClr val="FFFFFF"/>
              </a:solidFill>
            </a:endParaRPr>
          </a:p>
        </p:txBody>
      </p:sp>
      <p:sp>
        <p:nvSpPr>
          <p:cNvPr id="8" name="Slide Number Placeholder 6"/>
          <p:cNvSpPr>
            <a:spLocks noGrp="1"/>
          </p:cNvSpPr>
          <p:nvPr>
            <p:ph type="sldNum" sz="quarter" idx="12"/>
          </p:nvPr>
        </p:nvSpPr>
        <p:spPr/>
        <p:txBody>
          <a:bodyPr/>
          <a:lstStyle>
            <a:lvl1pPr>
              <a:defRPr/>
            </a:lvl1pPr>
          </a:lstStyle>
          <a:p>
            <a:pPr>
              <a:defRPr/>
            </a:pPr>
            <a:fld id="{F076302E-C452-4C7E-8129-F844F6FB625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929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3314" name="Picture 6" descr="horizon.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smtClean="0">
                <a:solidFill>
                  <a:schemeClr val="tx1"/>
                </a:solidFill>
                <a:latin typeface="+mn-lt"/>
              </a:defRPr>
            </a:lvl1pPr>
          </a:lstStyle>
          <a:p>
            <a:pPr>
              <a:defRPr/>
            </a:pPr>
            <a:fld id="{7A613E76-3541-4C03-B5D9-F89E7FE851CD}" type="datetimeFigureOut">
              <a:rPr lang="en-US">
                <a:solidFill>
                  <a:srgbClr val="FFFFFF"/>
                </a:solidFill>
              </a:rPr>
              <a:pPr>
                <a:defRPr/>
              </a:pPr>
              <a:t>1/8/2015</a:t>
            </a:fld>
            <a:endParaRPr lang="en-US" dirty="0">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defRPr>
            </a:lvl1pPr>
          </a:lstStyle>
          <a:p>
            <a:pPr>
              <a:defRPr/>
            </a:pPr>
            <a:endParaRPr lang="en-US" dirty="0">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smtClean="0">
                <a:solidFill>
                  <a:schemeClr val="tx1"/>
                </a:solidFill>
                <a:latin typeface="+mn-lt"/>
              </a:defRPr>
            </a:lvl1pPr>
          </a:lstStyle>
          <a:p>
            <a:pPr>
              <a:defRPr/>
            </a:pPr>
            <a:fld id="{7DF0928A-3D69-4A20-8913-F8BEC8A0E6C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144801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Narrow" pitchFamily="34" charset="0"/>
        </a:defRPr>
      </a:lvl2pPr>
      <a:lvl3pPr algn="l" rtl="0" fontAlgn="base">
        <a:spcBef>
          <a:spcPct val="0"/>
        </a:spcBef>
        <a:spcAft>
          <a:spcPct val="0"/>
        </a:spcAft>
        <a:defRPr sz="3000">
          <a:solidFill>
            <a:schemeClr val="tx1"/>
          </a:solidFill>
          <a:latin typeface="Arial Narrow" pitchFamily="34" charset="0"/>
        </a:defRPr>
      </a:lvl3pPr>
      <a:lvl4pPr algn="l" rtl="0" fontAlgn="base">
        <a:spcBef>
          <a:spcPct val="0"/>
        </a:spcBef>
        <a:spcAft>
          <a:spcPct val="0"/>
        </a:spcAft>
        <a:defRPr sz="3000">
          <a:solidFill>
            <a:schemeClr val="tx1"/>
          </a:solidFill>
          <a:latin typeface="Arial Narrow" pitchFamily="34" charset="0"/>
        </a:defRPr>
      </a:lvl4pPr>
      <a:lvl5pPr algn="l" rtl="0" fontAlgn="base">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3">
            <a:lum bright="-10000"/>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550863" y="436563"/>
            <a:ext cx="8042275" cy="1443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fld id="{A2036EF7-FF1B-4A16-B632-37525754F79D}" type="datetimeFigureOut">
              <a:rPr lang="en-US">
                <a:solidFill>
                  <a:prstClr val="black">
                    <a:lumMod val="50000"/>
                    <a:lumOff val="50000"/>
                  </a:prstClr>
                </a:solidFill>
              </a:rPr>
              <a:pPr>
                <a:defRPr/>
              </a:pPr>
              <a:t>1/8/2015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a:solidFill>
                  <a:schemeClr val="tx1">
                    <a:lumMod val="50000"/>
                    <a:lumOff val="50000"/>
                  </a:schemeClr>
                </a:solidFill>
                <a:latin typeface="Rage Italic" pitchFamily="66" charset="0"/>
                <a:cs typeface="Rage Italic" pitchFamily="66" charset="0"/>
              </a:defRPr>
            </a:lvl1pPr>
          </a:lstStyle>
          <a:p>
            <a:pPr>
              <a:defRPr/>
            </a:pPr>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fld id="{E45E7BC0-C3AD-432D-B70E-F21EEFA6BF5C}" type="slidenum">
              <a:rPr lang="en-US">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225364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fontAlgn="base">
        <a:spcBef>
          <a:spcPct val="0"/>
        </a:spcBef>
        <a:spcAft>
          <a:spcPct val="0"/>
        </a:spcAft>
        <a:defRPr sz="4800" kern="1200">
          <a:solidFill>
            <a:srgbClr val="262626"/>
          </a:solidFill>
          <a:latin typeface="+mj-lt"/>
          <a:ea typeface="+mj-ea"/>
          <a:cs typeface="+mj-cs"/>
        </a:defRPr>
      </a:lvl1pPr>
      <a:lvl2pPr algn="ctr" defTabSz="457200" rtl="0" fontAlgn="base">
        <a:spcBef>
          <a:spcPct val="0"/>
        </a:spcBef>
        <a:spcAft>
          <a:spcPct val="0"/>
        </a:spcAft>
        <a:defRPr sz="4800">
          <a:solidFill>
            <a:srgbClr val="262626"/>
          </a:solidFill>
          <a:latin typeface="Cambria" pitchFamily="18" charset="0"/>
        </a:defRPr>
      </a:lvl2pPr>
      <a:lvl3pPr algn="ctr" defTabSz="457200" rtl="0" fontAlgn="base">
        <a:spcBef>
          <a:spcPct val="0"/>
        </a:spcBef>
        <a:spcAft>
          <a:spcPct val="0"/>
        </a:spcAft>
        <a:defRPr sz="4800">
          <a:solidFill>
            <a:srgbClr val="262626"/>
          </a:solidFill>
          <a:latin typeface="Cambria" pitchFamily="18" charset="0"/>
        </a:defRPr>
      </a:lvl3pPr>
      <a:lvl4pPr algn="ctr" defTabSz="457200" rtl="0" fontAlgn="base">
        <a:spcBef>
          <a:spcPct val="0"/>
        </a:spcBef>
        <a:spcAft>
          <a:spcPct val="0"/>
        </a:spcAft>
        <a:defRPr sz="4800">
          <a:solidFill>
            <a:srgbClr val="262626"/>
          </a:solidFill>
          <a:latin typeface="Cambria" pitchFamily="18" charset="0"/>
        </a:defRPr>
      </a:lvl4pPr>
      <a:lvl5pPr algn="ctr" defTabSz="457200" rtl="0" fontAlgn="base">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fontAlgn="base">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fontAlgn="base">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fontAlgn="base">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fontAlgn="base">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fontAlgn="base">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omplianceCoordinator@dchfa.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DC Housing Finance Agency</a:t>
            </a:r>
            <a:endParaRPr lang="en-US" dirty="0"/>
          </a:p>
        </p:txBody>
      </p:sp>
      <p:sp>
        <p:nvSpPr>
          <p:cNvPr id="2051" name="Rectangle 3"/>
          <p:cNvSpPr>
            <a:spLocks noGrp="1" noChangeArrowheads="1"/>
          </p:cNvSpPr>
          <p:nvPr>
            <p:ph type="subTitle" idx="1"/>
          </p:nvPr>
        </p:nvSpPr>
        <p:spPr>
          <a:xfrm rot="360000">
            <a:off x="3206629" y="4649925"/>
            <a:ext cx="4836456" cy="1158158"/>
          </a:xfrm>
        </p:spPr>
        <p:txBody>
          <a:bodyPr>
            <a:normAutofit fontScale="62500" lnSpcReduction="20000"/>
          </a:bodyPr>
          <a:lstStyle/>
          <a:p>
            <a:r>
              <a:rPr lang="en-US" dirty="0" smtClean="0"/>
              <a:t>Compliance &amp; Financial Reporting</a:t>
            </a:r>
          </a:p>
          <a:p>
            <a:r>
              <a:rPr lang="en-US" dirty="0" smtClean="0"/>
              <a:t>Compliance and Asset Management Department </a:t>
            </a:r>
          </a:p>
          <a:p>
            <a:endParaRPr lang="en-US" dirty="0" smtClean="0"/>
          </a:p>
          <a:p>
            <a:r>
              <a:rPr lang="en-US" dirty="0" smtClean="0"/>
              <a:t>Maria K. Day-Marshall , Interim Executive Director &amp; General Counsel</a:t>
            </a:r>
          </a:p>
          <a:p>
            <a:r>
              <a:rPr lang="en-US" dirty="0" smtClean="0"/>
              <a:t>Risha K. Williams,  Director, Compliance and Asset Management</a:t>
            </a:r>
          </a:p>
        </p:txBody>
      </p:sp>
      <p:sp>
        <p:nvSpPr>
          <p:cNvPr id="15364" name="AutoShape 5" descr="BACK TO DOCS!&#10;A Compliance and Asset Management Conference Sponsored by the &#10;District of Columbia Housing Finance Agency&#10;Harry D. Sewell, Executive Director&#10;District of Columbia Housing Finance Agency &#10;815 Florida Avenue NW, Washington D.C. 20001&#10;Time:     8:30 AM — 3:00 PM  &#10;Date:     Thursday, September 18, 2008&#10;  Save the Date !&#10;&#10;The District of Columbia Housing Finance Agency (DCHFA) requests your attendance at the &#10;BACK TO DOCS conference.  Learn more about DCHFA’s role; receive a compliance update; hear about changes to financial reporting and loan &#10;servicing; and find out more about the recently &#10;enacted Housing and Economic Recovery Act of 2008 and what it means to you.&#10;R.S.V.P.:     compliancecoordinator@dchfa.org by    Monday, September 15, 2008.&#10;&#10;  Additional details to follow.&#10;Location:   DCHFA Auditorium&#10;    815 Florida Avenue, NW&#10;    Washington D.C. 20001&#10;     (Limited on site parking.  Metro accessible.)&#10;"/>
          <p:cNvSpPr>
            <a:spLocks noChangeAspect="1" noChangeArrowheads="1"/>
          </p:cNvSpPr>
          <p:nvPr/>
        </p:nvSpPr>
        <p:spPr bwMode="auto">
          <a:xfrm>
            <a:off x="155575" y="46038"/>
            <a:ext cx="60769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endParaRPr lang="en-US" altLang="en-US" sz="1800" dirty="0"/>
          </a:p>
        </p:txBody>
      </p:sp>
      <p:sp>
        <p:nvSpPr>
          <p:cNvPr id="15365" name="AutoShape 7" descr="BACK TO DOCS!&#10;A Compliance and Asset Management Conference Sponsored by the &#10;District of Columbia Housing Finance Agency&#10;Harry D. Sewell, Executive Director&#10;District of Columbia Housing Finance Agency &#10;815 Florida Avenue NW, Washington D.C. 20001&#10;Time:     8:30 AM — 3:00 PM  &#10;Date:     Thursday, September 18, 2008&#10;  Save the Date !&#10;&#10;The District of Columbia Housing Finance Agency (DCHFA) requests your attendance at the &#10;BACK TO DOCS conference.  Learn more about DCHFA’s role; receive a compliance update; hear about changes to financial reporting and loan &#10;servicing; and find out more about the recently &#10;enacted Housing and Economic Recovery Act of 2008 and what it means to you.&#10;R.S.V.P.:     compliancecoordinator@dchfa.org by    Monday, September 15, 2008.&#10;&#10;  Additional details to follow.&#10;Location:   DCHFA Auditorium&#10;    815 Florida Avenue, NW&#10;    Washington D.C. 20001&#10;     (Limited on site parking.  Metro accessible.)&#10;"/>
          <p:cNvSpPr>
            <a:spLocks noChangeAspect="1" noChangeArrowheads="1"/>
          </p:cNvSpPr>
          <p:nvPr/>
        </p:nvSpPr>
        <p:spPr bwMode="auto">
          <a:xfrm>
            <a:off x="152400" y="0"/>
            <a:ext cx="60769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endParaRPr lang="en-US" altLang="en-US" sz="1800" dirty="0"/>
          </a:p>
        </p:txBody>
      </p:sp>
      <p:pic>
        <p:nvPicPr>
          <p:cNvPr id="15366" name="Picture 9" descr="HFASealGold"/>
          <p:cNvPicPr>
            <a:picLocks noChangeAspect="1" noChangeArrowheads="1"/>
          </p:cNvPicPr>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304800" y="1524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60777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1600200"/>
            <a:ext cx="8229600" cy="4114800"/>
          </a:xfrm>
        </p:spPr>
        <p:txBody>
          <a:bodyPr>
            <a:normAutofit fontScale="92500" lnSpcReduction="20000"/>
          </a:bodyPr>
          <a:lstStyle/>
          <a:p>
            <a:pPr marL="273050" lvl="0" indent="-273050">
              <a:spcBef>
                <a:spcPts val="600"/>
              </a:spcBef>
              <a:spcAft>
                <a:spcPct val="0"/>
              </a:spcAft>
              <a:buClr>
                <a:srgbClr val="F3A447"/>
              </a:buClr>
              <a:buSzPct val="85000"/>
              <a:buNone/>
            </a:pPr>
            <a:r>
              <a:rPr lang="en-US" altLang="en-US" sz="2600" spc="0" dirty="0">
                <a:solidFill>
                  <a:prstClr val="white"/>
                </a:solidFill>
                <a:latin typeface="Constantia"/>
              </a:rPr>
              <a:t>New Construction:</a:t>
            </a:r>
          </a:p>
          <a:p>
            <a:pPr marL="273050" lvl="0" indent="-273050">
              <a:spcBef>
                <a:spcPts val="600"/>
              </a:spcBef>
              <a:spcAft>
                <a:spcPct val="0"/>
              </a:spcAft>
              <a:buClr>
                <a:srgbClr val="F3A447"/>
              </a:buClr>
              <a:buSzPct val="85000"/>
            </a:pPr>
            <a:r>
              <a:rPr lang="en-US" altLang="en-US" sz="2400" spc="0" dirty="0">
                <a:solidFill>
                  <a:prstClr val="white"/>
                </a:solidFill>
                <a:latin typeface="Constantia"/>
              </a:rPr>
              <a:t>Complete the </a:t>
            </a:r>
            <a:r>
              <a:rPr lang="en-US" altLang="en-US" sz="2400" spc="0" dirty="0" smtClean="0">
                <a:solidFill>
                  <a:prstClr val="white"/>
                </a:solidFill>
                <a:latin typeface="Constantia"/>
              </a:rPr>
              <a:t>QPP calculation form </a:t>
            </a:r>
            <a:r>
              <a:rPr lang="en-US" altLang="en-US" sz="2400" spc="0" dirty="0">
                <a:solidFill>
                  <a:prstClr val="white"/>
                </a:solidFill>
                <a:latin typeface="Constantia"/>
              </a:rPr>
              <a:t>in accordance with the benchmarks set in the Bond </a:t>
            </a:r>
            <a:r>
              <a:rPr lang="en-US" altLang="en-US" sz="2400" spc="0" dirty="0" smtClean="0">
                <a:solidFill>
                  <a:prstClr val="white"/>
                </a:solidFill>
                <a:latin typeface="Constantia"/>
              </a:rPr>
              <a:t>Documents </a:t>
            </a:r>
          </a:p>
          <a:p>
            <a:pPr marL="0" lvl="0" indent="0">
              <a:spcBef>
                <a:spcPts val="600"/>
              </a:spcBef>
              <a:spcAft>
                <a:spcPct val="0"/>
              </a:spcAft>
              <a:buClr>
                <a:srgbClr val="F3A447"/>
              </a:buClr>
              <a:buSzPct val="85000"/>
              <a:buNone/>
            </a:pPr>
            <a:endParaRPr lang="en-US" altLang="en-US" sz="2400" spc="0" dirty="0">
              <a:solidFill>
                <a:prstClr val="white"/>
              </a:solidFill>
              <a:latin typeface="Constantia"/>
            </a:endParaRPr>
          </a:p>
          <a:p>
            <a:pPr marL="273050" lvl="0" indent="-273050">
              <a:spcBef>
                <a:spcPts val="600"/>
              </a:spcBef>
              <a:spcAft>
                <a:spcPct val="0"/>
              </a:spcAft>
              <a:buClr>
                <a:srgbClr val="F3A447"/>
              </a:buClr>
              <a:buSzPct val="85000"/>
              <a:buNone/>
            </a:pPr>
            <a:r>
              <a:rPr lang="en-US" altLang="en-US" sz="2600" spc="0" dirty="0">
                <a:solidFill>
                  <a:prstClr val="white"/>
                </a:solidFill>
                <a:latin typeface="Constantia"/>
              </a:rPr>
              <a:t>Substantial Rehabilitation:</a:t>
            </a:r>
          </a:p>
          <a:p>
            <a:pPr marL="273050" lvl="0" indent="-273050">
              <a:spcBef>
                <a:spcPts val="600"/>
              </a:spcBef>
              <a:spcAft>
                <a:spcPct val="0"/>
              </a:spcAft>
              <a:buClr>
                <a:srgbClr val="F3A447"/>
              </a:buClr>
              <a:buSzPct val="85000"/>
            </a:pPr>
            <a:r>
              <a:rPr lang="en-US" altLang="en-US" sz="2400" spc="0" dirty="0">
                <a:solidFill>
                  <a:prstClr val="white"/>
                </a:solidFill>
                <a:latin typeface="Constantia"/>
              </a:rPr>
              <a:t>In many instances these projects are occupied during the construction </a:t>
            </a:r>
            <a:r>
              <a:rPr lang="en-US" altLang="en-US" sz="2400" spc="0" dirty="0" smtClean="0">
                <a:solidFill>
                  <a:prstClr val="white"/>
                </a:solidFill>
                <a:latin typeface="Constantia"/>
              </a:rPr>
              <a:t>period. Complete </a:t>
            </a:r>
            <a:r>
              <a:rPr lang="en-US" altLang="en-US" sz="2400" spc="0" dirty="0">
                <a:solidFill>
                  <a:prstClr val="white"/>
                </a:solidFill>
                <a:latin typeface="Constantia"/>
              </a:rPr>
              <a:t>the </a:t>
            </a:r>
            <a:r>
              <a:rPr lang="en-US" altLang="en-US" sz="2400" spc="0" dirty="0" smtClean="0">
                <a:solidFill>
                  <a:prstClr val="white"/>
                </a:solidFill>
                <a:latin typeface="Constantia"/>
              </a:rPr>
              <a:t>QPP </a:t>
            </a:r>
            <a:r>
              <a:rPr lang="en-US" altLang="en-US" sz="2400" spc="0" dirty="0" smtClean="0">
                <a:solidFill>
                  <a:prstClr val="white"/>
                </a:solidFill>
                <a:latin typeface="Constantia"/>
              </a:rPr>
              <a:t>calculation </a:t>
            </a:r>
            <a:r>
              <a:rPr lang="en-US" altLang="en-US" sz="2400" spc="0" dirty="0" smtClean="0">
                <a:solidFill>
                  <a:prstClr val="white"/>
                </a:solidFill>
                <a:latin typeface="Constantia"/>
              </a:rPr>
              <a:t>form </a:t>
            </a:r>
            <a:r>
              <a:rPr lang="en-US" altLang="en-US" sz="2400" spc="0" dirty="0">
                <a:solidFill>
                  <a:prstClr val="white"/>
                </a:solidFill>
                <a:latin typeface="Constantia"/>
              </a:rPr>
              <a:t>based on your occupancy at closing and continue completing the form with the appropriate benchmarks</a:t>
            </a:r>
          </a:p>
          <a:p>
            <a:pPr marL="0" lvl="0" indent="0">
              <a:spcBef>
                <a:spcPts val="600"/>
              </a:spcBef>
              <a:spcAft>
                <a:spcPct val="0"/>
              </a:spcAft>
              <a:buClr>
                <a:srgbClr val="F3A447"/>
              </a:buClr>
              <a:buSzPct val="85000"/>
              <a:buNone/>
            </a:pPr>
            <a:endParaRPr lang="en-US" altLang="en-US" sz="2400" spc="0" dirty="0" smtClean="0">
              <a:solidFill>
                <a:prstClr val="white"/>
              </a:solidFill>
              <a:latin typeface="Constantia"/>
            </a:endParaRPr>
          </a:p>
          <a:p>
            <a:pPr marL="0" lvl="0" indent="0">
              <a:spcBef>
                <a:spcPts val="600"/>
              </a:spcBef>
              <a:spcAft>
                <a:spcPct val="0"/>
              </a:spcAft>
              <a:buClr>
                <a:srgbClr val="F3A447"/>
              </a:buClr>
              <a:buSzPct val="85000"/>
              <a:buNone/>
            </a:pPr>
            <a:r>
              <a:rPr lang="en-US" altLang="en-US" sz="2400" spc="0" dirty="0" smtClean="0">
                <a:solidFill>
                  <a:prstClr val="white"/>
                </a:solidFill>
                <a:latin typeface="Constantia"/>
              </a:rPr>
              <a:t>* Qualified </a:t>
            </a:r>
            <a:r>
              <a:rPr lang="en-US" altLang="en-US" sz="2400" spc="0" dirty="0">
                <a:solidFill>
                  <a:prstClr val="white"/>
                </a:solidFill>
                <a:latin typeface="Constantia"/>
              </a:rPr>
              <a:t>Project Period is defined in </a:t>
            </a:r>
            <a:r>
              <a:rPr lang="en-US" altLang="en-US" sz="2400" spc="0" dirty="0" smtClean="0">
                <a:solidFill>
                  <a:prstClr val="white"/>
                </a:solidFill>
                <a:latin typeface="Constantia"/>
              </a:rPr>
              <a:t>the Financing &amp; Regulatory, Tax Regulatory and Land </a:t>
            </a:r>
            <a:r>
              <a:rPr lang="en-US" altLang="en-US" sz="2400" spc="0" dirty="0">
                <a:solidFill>
                  <a:prstClr val="white"/>
                </a:solidFill>
                <a:latin typeface="Constantia"/>
              </a:rPr>
              <a:t>Use Restriction Agreement in the Definitions Section</a:t>
            </a:r>
          </a:p>
          <a:p>
            <a:pPr marL="274317" lvl="0" indent="-274317" fontAlgn="auto">
              <a:spcBef>
                <a:spcPts val="600"/>
              </a:spcBef>
              <a:spcAft>
                <a:spcPts val="0"/>
              </a:spcAft>
              <a:buClr>
                <a:srgbClr val="F3A447"/>
              </a:buClr>
              <a:buSzPct val="85000"/>
              <a:buNone/>
              <a:defRPr/>
            </a:pPr>
            <a:endParaRPr lang="en-US" sz="2400" spc="0" dirty="0">
              <a:solidFill>
                <a:prstClr val="white"/>
              </a:solidFill>
              <a:latin typeface="Constantia"/>
            </a:endParaRPr>
          </a:p>
          <a:p>
            <a:pPr marL="0" indent="0" algn="just" eaLnBrk="1" hangingPunct="1">
              <a:lnSpc>
                <a:spcPct val="80000"/>
              </a:lnSpc>
              <a:buNone/>
            </a:pPr>
            <a:endParaRPr lang="en-US" altLang="en-US" sz="3200" dirty="0"/>
          </a:p>
        </p:txBody>
      </p:sp>
      <p:sp>
        <p:nvSpPr>
          <p:cNvPr id="9" name="Title 8"/>
          <p:cNvSpPr txBox="1">
            <a:spLocks noGrp="1"/>
          </p:cNvSpPr>
          <p:nvPr>
            <p:ph type="title"/>
          </p:nvPr>
        </p:nvSpPr>
        <p:spPr>
          <a:xfrm>
            <a:off x="609600" y="155754"/>
            <a:ext cx="7924800" cy="1261884"/>
          </a:xfrm>
        </p:spPr>
        <p:txBody>
          <a:bodyPr wrap="square">
            <a:spAutoFit/>
          </a:bodyPr>
          <a:lstStyle/>
          <a:p>
            <a:pPr algn="ctr" fontAlgn="auto">
              <a:spcBef>
                <a:spcPts val="0"/>
              </a:spcBef>
              <a:spcAft>
                <a:spcPts val="0"/>
              </a:spcAft>
              <a:defRPr/>
            </a:pP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QUALIFIED</a:t>
            </a:r>
            <a:r>
              <a:rPr lang="en-US" sz="4400" cap="none"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rPr>
              <a:t> </a:t>
            </a: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PROJECT</a:t>
            </a:r>
            <a:r>
              <a:rPr lang="en-US" sz="4400" cap="none"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rPr>
              <a:t> </a:t>
            </a:r>
            <a:r>
              <a:rPr lang="en-US" sz="4400" cap="none" spc="-100" dirty="0" smtClean="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PERIOD</a:t>
            </a:r>
            <a:r>
              <a:rPr lang="en-US" sz="3200" cap="none" spc="-100" dirty="0" smtClean="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ambria" panose="02040503050406030204" pitchFamily="18" charset="0"/>
              </a:rPr>
              <a:t> CONT.</a:t>
            </a:r>
            <a:endParaRPr lang="en-US" sz="3200" kern="0" cap="none" spc="0" dirty="0" smtClean="0">
              <a:solidFill>
                <a:srgbClr val="FFFF00"/>
              </a:solidFill>
              <a:latin typeface="Cambria" pitchFamily="18" charset="0"/>
            </a:endParaRPr>
          </a:p>
        </p:txBody>
      </p:sp>
    </p:spTree>
    <p:extLst>
      <p:ext uri="{BB962C8B-B14F-4D97-AF65-F5344CB8AC3E}">
        <p14:creationId xmlns:p14="http://schemas.microsoft.com/office/powerpoint/2010/main" val="1536776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40000" lnSpcReduction="20000"/>
          </a:bodyPr>
          <a:lstStyle/>
          <a:p>
            <a:pPr marL="0" indent="0" algn="ctr">
              <a:buNone/>
            </a:pPr>
            <a:r>
              <a:rPr lang="en-US" sz="2500" b="1" dirty="0" smtClean="0"/>
              <a:t>Tax Regulatory Agreement </a:t>
            </a:r>
          </a:p>
          <a:p>
            <a:pPr algn="ctr"/>
            <a:endParaRPr lang="en-US" dirty="0"/>
          </a:p>
          <a:p>
            <a:pPr marL="0" indent="0" algn="ctr">
              <a:buNone/>
            </a:pPr>
            <a:r>
              <a:rPr lang="en-US" dirty="0" smtClean="0"/>
              <a:t>ARTICLE </a:t>
            </a:r>
            <a:r>
              <a:rPr lang="en-US" dirty="0"/>
              <a:t>II</a:t>
            </a:r>
          </a:p>
          <a:p>
            <a:pPr marL="0" indent="0" algn="ctr">
              <a:buNone/>
            </a:pPr>
            <a:r>
              <a:rPr lang="en-US" dirty="0" smtClean="0"/>
              <a:t>TERM </a:t>
            </a:r>
            <a:r>
              <a:rPr lang="en-US" dirty="0"/>
              <a:t>OF THE AGREEMENT</a:t>
            </a:r>
          </a:p>
          <a:p>
            <a:r>
              <a:rPr lang="en-US" sz="1900" b="1" dirty="0" smtClean="0"/>
              <a:t>This </a:t>
            </a:r>
            <a:r>
              <a:rPr lang="en-US" sz="1900" b="1" dirty="0"/>
              <a:t>Agreement shall become effective upon its execution and delivery and .recordation in the land records of the District, and except as provided in Section 7.9, this shall remain in full force and effect until the later of the expiration of the Qualified Project Period or the Tax Credit Compliance Period and all fees and expenses of the Issuer accrued and to accrue through final payment of the Bonds, and all other liabilities of the Owner accrued and to </a:t>
            </a:r>
            <a:r>
              <a:rPr lang="en-US" sz="1900" b="1" dirty="0">
                <a:solidFill>
                  <a:srgbClr val="FFFF00"/>
                </a:solidFill>
              </a:rPr>
              <a:t>accrue through final payment of the Bonds under this Agreement and the Indenture and the Financing Agreement have been paid or provision is made for such payments pursuant to the </a:t>
            </a:r>
            <a:r>
              <a:rPr lang="en-US" sz="1900" b="1" dirty="0" err="1">
                <a:solidFill>
                  <a:srgbClr val="FFFF00"/>
                </a:solidFill>
              </a:rPr>
              <a:t>lndenture</a:t>
            </a:r>
            <a:r>
              <a:rPr lang="en-US" sz="1900" b="1" dirty="0">
                <a:solidFill>
                  <a:srgbClr val="FFFF00"/>
                </a:solidFill>
              </a:rPr>
              <a:t> and the Financing Agreement, it being expressly agreed and understood that the provision hereof may survive the repayment in full of the Bonds if such repayment occurs prior to the expiration of the Qualified Project Period.</a:t>
            </a:r>
            <a:r>
              <a:rPr lang="en-US" sz="1900" b="1" dirty="0"/>
              <a:t> Upon the termination of this Agreement as aforesaid, upon request of any party hereto, the Issuer, the Owner, the Trustee and any successor party hereto shall execute a recordable document further evidencing and confirming such termination.</a:t>
            </a:r>
          </a:p>
          <a:p>
            <a:endParaRPr lang="en-US" sz="1900" dirty="0"/>
          </a:p>
          <a:p>
            <a:r>
              <a:rPr lang="en-US" sz="1900" dirty="0"/>
              <a:t>Notwithstanding the </a:t>
            </a:r>
            <a:r>
              <a:rPr lang="en-US" sz="1900" dirty="0" err="1"/>
              <a:t>the</a:t>
            </a:r>
            <a:r>
              <a:rPr lang="en-US" sz="1900" dirty="0"/>
              <a:t> foregoing to the contrary, all representations and certification by the Owner to all matters affecting the exclusion from gross income of interest on the Bonds for purposes of federal income taxation and the provisions of Section 7.11 will survive the termination of this Agreement.</a:t>
            </a:r>
          </a:p>
          <a:p>
            <a:endParaRPr lang="en-US" sz="1900" dirty="0"/>
          </a:p>
          <a:p>
            <a:pPr marL="0" indent="0" algn="ctr">
              <a:buNone/>
            </a:pPr>
            <a:r>
              <a:rPr lang="en-US" sz="1900" dirty="0"/>
              <a:t>[End of Article II]</a:t>
            </a:r>
          </a:p>
          <a:p>
            <a:endParaRPr lang="en-US" dirty="0"/>
          </a:p>
          <a:p>
            <a:pPr algn="ctr"/>
            <a:endParaRPr lang="en-US" dirty="0"/>
          </a:p>
        </p:txBody>
      </p:sp>
      <p:sp>
        <p:nvSpPr>
          <p:cNvPr id="3" name="Content Placeholder 2"/>
          <p:cNvSpPr>
            <a:spLocks noGrp="1"/>
          </p:cNvSpPr>
          <p:nvPr>
            <p:ph sz="quarter" idx="14"/>
          </p:nvPr>
        </p:nvSpPr>
        <p:spPr/>
        <p:txBody>
          <a:bodyPr>
            <a:normAutofit fontScale="92500"/>
          </a:bodyPr>
          <a:lstStyle/>
          <a:p>
            <a:pPr algn="ctr"/>
            <a:r>
              <a:rPr lang="en-US" sz="1000" b="1" dirty="0" smtClean="0"/>
              <a:t>Land Use Restriction Agreement (LURA)</a:t>
            </a:r>
          </a:p>
          <a:p>
            <a:r>
              <a:rPr lang="en-US" sz="1000" b="1" dirty="0" smtClean="0"/>
              <a:t>Section </a:t>
            </a:r>
            <a:r>
              <a:rPr lang="en-US" sz="1000" b="1" dirty="0"/>
              <a:t>3. Recording and Filing; Covenants to Run With the Land</a:t>
            </a:r>
            <a:r>
              <a:rPr lang="en-US" sz="1000" dirty="0"/>
              <a:t>. </a:t>
            </a:r>
            <a:r>
              <a:rPr lang="en-US" sz="1000" dirty="0" smtClean="0"/>
              <a:t>	</a:t>
            </a:r>
          </a:p>
          <a:p>
            <a:r>
              <a:rPr lang="en-US" sz="1000" dirty="0" smtClean="0"/>
              <a:t>(</a:t>
            </a:r>
            <a:r>
              <a:rPr lang="en-US" sz="1000" dirty="0"/>
              <a:t>a) Prior to or simultaneously with the disbursement of moneys under the Resolution, the Borrower shall cause this Agreement and thereafter shall cause  any amendments and supplements hereto to be recorded and filed in the official land records of the State and shall pay all fees and charges incurred in connection therewith</a:t>
            </a:r>
            <a:r>
              <a:rPr lang="en-US" sz="1000" dirty="0" smtClean="0"/>
              <a:t>.</a:t>
            </a:r>
          </a:p>
          <a:p>
            <a:r>
              <a:rPr lang="en-US" sz="1000" dirty="0"/>
              <a:t>The Borrower intends, declares and covenants, on behalf of itself and all future owners and operators of the Project Site during the Term of this Agreement, that this Agreement arid the covenants, restrictions and charges set forth in this Agreement regulating and restricting the use and occupancy of the Project Site and the Project (</a:t>
            </a:r>
            <a:r>
              <a:rPr lang="en-US" sz="1000" dirty="0" err="1"/>
              <a:t>i</a:t>
            </a:r>
            <a:r>
              <a:rPr lang="en-US" sz="1000" dirty="0"/>
              <a:t>) </a:t>
            </a:r>
            <a:r>
              <a:rPr lang="en-US" sz="1000" dirty="0">
                <a:solidFill>
                  <a:srgbClr val="FFFF00"/>
                </a:solidFill>
              </a:rPr>
              <a:t>shall be covenants running with the Project Site, encumbering the Project Site, for the Term of this Agreement, binding upon the Borrower's  successors in title and all subsequent owners and operators of the Project Site, including any purchaser, grantee, owner or lessee (other than tenants in the ordinary course) of   any portion of the Project and any other person or entity having any right, title or interest therein and upon the respective heirs, executors, administrators, devisees, successors and assigns of any purchaser, grantee, owner or lessee of any portion of the Project and any other person or entity having any right, title or interest therein, for the Term of this Agreement, (ii) are not merely personal  covenants of the Borrower,  and (iii) shall bind the Borrower (and the benefits shall inure to the Agency and the Trustee) and its (their) respective successors and assigns during the Term  of this Agreement.</a:t>
            </a:r>
          </a:p>
        </p:txBody>
      </p:sp>
      <p:sp>
        <p:nvSpPr>
          <p:cNvPr id="4" name="Title 3"/>
          <p:cNvSpPr>
            <a:spLocks noGrp="1"/>
          </p:cNvSpPr>
          <p:nvPr>
            <p:ph type="title"/>
          </p:nvPr>
        </p:nvSpPr>
        <p:spPr/>
        <p:txBody>
          <a:bodyPr/>
          <a:lstStyle/>
          <a:p>
            <a:pPr algn="ct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QUALIFIED</a:t>
            </a:r>
            <a:r>
              <a:rPr lang="en-US" sz="4400" cap="none"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rPr>
              <a:t> </a:t>
            </a: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PROJECT</a:t>
            </a:r>
            <a:r>
              <a:rPr lang="en-US" sz="4400" cap="none"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rPr>
              <a:t> </a:t>
            </a: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PERIOD</a:t>
            </a:r>
            <a:r>
              <a:rPr lang="en-US" sz="32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ambria" panose="02040503050406030204" pitchFamily="18" charset="0"/>
              </a:rPr>
              <a:t> CONT.</a:t>
            </a:r>
            <a:endParaRPr lang="en-US" dirty="0"/>
          </a:p>
        </p:txBody>
      </p:sp>
    </p:spTree>
    <p:extLst>
      <p:ext uri="{BB962C8B-B14F-4D97-AF65-F5344CB8AC3E}">
        <p14:creationId xmlns:p14="http://schemas.microsoft.com/office/powerpoint/2010/main" val="248603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77850" y="1876425"/>
            <a:ext cx="3733800" cy="4114800"/>
          </a:xfrm>
        </p:spPr>
        <p:txBody>
          <a:bodyPr>
            <a:normAutofit fontScale="92500" lnSpcReduction="20000"/>
          </a:bodyPr>
          <a:lstStyle/>
          <a:p>
            <a:pPr marL="0" indent="0" algn="ctr" fontAlgn="auto">
              <a:buFont typeface="Arial" pitchFamily="34" charset="0"/>
              <a:buNone/>
              <a:defRPr/>
            </a:pPr>
            <a:r>
              <a:rPr lang="en-US" sz="3500" b="1" dirty="0" smtClean="0">
                <a:latin typeface="Andalus" pitchFamily="18" charset="-78"/>
                <a:cs typeface="Andalus" pitchFamily="18" charset="-78"/>
              </a:rPr>
              <a:t>Annual Reporting</a:t>
            </a:r>
          </a:p>
          <a:p>
            <a:pPr marL="0" indent="0" algn="ctr" fontAlgn="auto">
              <a:buFont typeface="Arial" pitchFamily="34" charset="0"/>
              <a:buNone/>
              <a:defRPr/>
            </a:pPr>
            <a:r>
              <a:rPr lang="en-US" sz="2400" i="1" dirty="0" smtClean="0">
                <a:latin typeface="Andalus" pitchFamily="18" charset="-78"/>
                <a:cs typeface="Andalus" pitchFamily="18" charset="-78"/>
              </a:rPr>
              <a:t>due by January 30th</a:t>
            </a:r>
          </a:p>
          <a:p>
            <a:pPr fontAlgn="auto">
              <a:buFont typeface="Wingdings" pitchFamily="2" charset="2"/>
              <a:buChar char="Ø"/>
              <a:defRPr/>
            </a:pPr>
            <a:r>
              <a:rPr lang="en-US" sz="3200" dirty="0" smtClean="0">
                <a:latin typeface="Andalus" pitchFamily="18" charset="-78"/>
                <a:cs typeface="Andalus" pitchFamily="18" charset="-78"/>
              </a:rPr>
              <a:t>Current Rent Schedule</a:t>
            </a:r>
          </a:p>
          <a:p>
            <a:pPr fontAlgn="auto">
              <a:buFont typeface="Wingdings" pitchFamily="2" charset="2"/>
              <a:buChar char="Ø"/>
              <a:defRPr/>
            </a:pPr>
            <a:r>
              <a:rPr lang="en-US" sz="3200" dirty="0" smtClean="0">
                <a:latin typeface="Andalus" pitchFamily="18" charset="-78"/>
                <a:cs typeface="Andalus" pitchFamily="18" charset="-78"/>
              </a:rPr>
              <a:t>Current Utility Allowance</a:t>
            </a:r>
          </a:p>
          <a:p>
            <a:pPr fontAlgn="auto">
              <a:buFont typeface="Wingdings" pitchFamily="2" charset="2"/>
              <a:buChar char="Ø"/>
              <a:defRPr/>
            </a:pPr>
            <a:r>
              <a:rPr lang="en-US" sz="3200" dirty="0" smtClean="0">
                <a:latin typeface="Andalus" pitchFamily="18" charset="-78"/>
                <a:cs typeface="Andalus" pitchFamily="18" charset="-78"/>
              </a:rPr>
              <a:t>Annual Statement from Borrower to Issuer</a:t>
            </a:r>
            <a:endParaRPr lang="en-US" sz="3200" dirty="0">
              <a:latin typeface="Andalus" pitchFamily="18" charset="-78"/>
              <a:cs typeface="Andalus" pitchFamily="18" charset="-78"/>
            </a:endParaRPr>
          </a:p>
        </p:txBody>
      </p:sp>
      <p:sp>
        <p:nvSpPr>
          <p:cNvPr id="3" name="Content Placeholder 2"/>
          <p:cNvSpPr>
            <a:spLocks noGrp="1"/>
          </p:cNvSpPr>
          <p:nvPr>
            <p:ph sz="quarter" idx="14"/>
          </p:nvPr>
        </p:nvSpPr>
        <p:spPr>
          <a:xfrm>
            <a:off x="4800600" y="1828800"/>
            <a:ext cx="3733800" cy="4114800"/>
          </a:xfrm>
        </p:spPr>
        <p:txBody>
          <a:bodyPr wrap="square" numCol="1" anchor="t" anchorCtr="0" compatLnSpc="1">
            <a:prstTxWarp prst="textNoShape">
              <a:avLst/>
            </a:prstTxWarp>
            <a:normAutofit fontScale="85000" lnSpcReduction="10000"/>
          </a:bodyPr>
          <a:lstStyle/>
          <a:p>
            <a:pPr marL="0" indent="0" algn="ctr">
              <a:lnSpc>
                <a:spcPct val="90000"/>
              </a:lnSpc>
              <a:buFont typeface="Arial" charset="0"/>
              <a:buNone/>
            </a:pPr>
            <a:r>
              <a:rPr lang="en-US" sz="3200" b="1" dirty="0" smtClean="0">
                <a:latin typeface="Andalus"/>
                <a:ea typeface="Andalus"/>
                <a:cs typeface="Andalus"/>
              </a:rPr>
              <a:t>Additional Annual Reporting</a:t>
            </a:r>
          </a:p>
          <a:p>
            <a:pPr marL="0" indent="0">
              <a:lnSpc>
                <a:spcPct val="90000"/>
              </a:lnSpc>
              <a:buFont typeface="Wingdings" pitchFamily="2" charset="2"/>
              <a:buChar char="Ø"/>
            </a:pPr>
            <a:r>
              <a:rPr lang="en-US" sz="3000" dirty="0" smtClean="0">
                <a:latin typeface="Andalus"/>
                <a:ea typeface="Andalus"/>
                <a:cs typeface="Andalus"/>
              </a:rPr>
              <a:t>IRS Form 8703 </a:t>
            </a:r>
          </a:p>
          <a:p>
            <a:pPr marL="0" indent="0">
              <a:lnSpc>
                <a:spcPct val="90000"/>
              </a:lnSpc>
              <a:buNone/>
            </a:pPr>
            <a:r>
              <a:rPr lang="en-US" sz="3000" i="1" dirty="0">
                <a:latin typeface="Andalus"/>
                <a:ea typeface="Andalus"/>
                <a:cs typeface="Andalus"/>
              </a:rPr>
              <a:t> </a:t>
            </a:r>
            <a:r>
              <a:rPr lang="en-US" sz="3000" i="1" dirty="0" smtClean="0">
                <a:latin typeface="Andalus"/>
                <a:ea typeface="Andalus"/>
                <a:cs typeface="Andalus"/>
              </a:rPr>
              <a:t>  </a:t>
            </a:r>
            <a:r>
              <a:rPr lang="en-US" sz="2200" i="1" dirty="0" smtClean="0">
                <a:latin typeface="Andalus"/>
                <a:ea typeface="Andalus"/>
                <a:cs typeface="Andalus"/>
              </a:rPr>
              <a:t>DRAFT due </a:t>
            </a:r>
            <a:r>
              <a:rPr lang="en-US" sz="2200" i="1" dirty="0" smtClean="0">
                <a:latin typeface="Andalus"/>
                <a:ea typeface="Andalus"/>
                <a:cs typeface="Andalus"/>
              </a:rPr>
              <a:t>Feb 28 </a:t>
            </a:r>
            <a:r>
              <a:rPr lang="en-US" sz="2200" i="1" dirty="0" smtClean="0">
                <a:solidFill>
                  <a:srgbClr val="FF0000"/>
                </a:solidFill>
                <a:latin typeface="Andalus"/>
                <a:ea typeface="Andalus"/>
                <a:cs typeface="Andalus"/>
              </a:rPr>
              <a:t>(March 31</a:t>
            </a:r>
            <a:r>
              <a:rPr lang="en-US" sz="2200" i="1" baseline="30000" dirty="0" smtClean="0">
                <a:solidFill>
                  <a:srgbClr val="FF0000"/>
                </a:solidFill>
                <a:latin typeface="Andalus"/>
                <a:ea typeface="Andalus"/>
                <a:cs typeface="Andalus"/>
              </a:rPr>
              <a:t>st</a:t>
            </a:r>
            <a:r>
              <a:rPr lang="en-US" sz="2200" i="1" dirty="0" smtClean="0">
                <a:solidFill>
                  <a:srgbClr val="FF0000"/>
                </a:solidFill>
                <a:latin typeface="Andalus"/>
                <a:ea typeface="Andalus"/>
                <a:cs typeface="Andalus"/>
              </a:rPr>
              <a:t>)</a:t>
            </a:r>
            <a:endParaRPr lang="en-US" sz="3000" dirty="0" smtClean="0">
              <a:solidFill>
                <a:srgbClr val="FF0000"/>
              </a:solidFill>
              <a:latin typeface="Andalus"/>
              <a:ea typeface="Andalus"/>
              <a:cs typeface="Andalus"/>
            </a:endParaRPr>
          </a:p>
          <a:p>
            <a:pPr marL="0" indent="0">
              <a:lnSpc>
                <a:spcPct val="90000"/>
              </a:lnSpc>
              <a:buFont typeface="Wingdings" pitchFamily="2" charset="2"/>
              <a:buChar char="Ø"/>
            </a:pPr>
            <a:r>
              <a:rPr lang="en-US" sz="3000" dirty="0" smtClean="0">
                <a:latin typeface="Andalus"/>
                <a:ea typeface="Andalus"/>
                <a:cs typeface="Andalus"/>
              </a:rPr>
              <a:t>Audited Financial  </a:t>
            </a:r>
          </a:p>
          <a:p>
            <a:pPr marL="0" indent="0">
              <a:lnSpc>
                <a:spcPct val="90000"/>
              </a:lnSpc>
              <a:buNone/>
            </a:pPr>
            <a:r>
              <a:rPr lang="en-US" sz="3000" dirty="0">
                <a:latin typeface="Andalus"/>
                <a:ea typeface="Andalus"/>
                <a:cs typeface="Andalus"/>
              </a:rPr>
              <a:t> </a:t>
            </a:r>
            <a:r>
              <a:rPr lang="en-US" sz="3000" dirty="0" smtClean="0">
                <a:latin typeface="Andalus"/>
                <a:ea typeface="Andalus"/>
                <a:cs typeface="Andalus"/>
              </a:rPr>
              <a:t>  Statements           </a:t>
            </a:r>
            <a:endParaRPr lang="en-US" sz="3000" dirty="0">
              <a:latin typeface="Andalus"/>
              <a:ea typeface="Andalus"/>
              <a:cs typeface="Andalus"/>
            </a:endParaRPr>
          </a:p>
          <a:p>
            <a:pPr marL="0" indent="0">
              <a:lnSpc>
                <a:spcPct val="90000"/>
              </a:lnSpc>
              <a:buNone/>
            </a:pPr>
            <a:r>
              <a:rPr lang="en-US" sz="2200" i="1" dirty="0" smtClean="0">
                <a:latin typeface="Andalus"/>
                <a:ea typeface="Andalus"/>
                <a:cs typeface="Andalus"/>
              </a:rPr>
              <a:t>    due 90 – 120 days after YR End</a:t>
            </a:r>
            <a:endParaRPr lang="en-US" sz="3000" dirty="0" smtClean="0">
              <a:latin typeface="Andalus"/>
              <a:ea typeface="Andalus"/>
              <a:cs typeface="Andalus"/>
            </a:endParaRPr>
          </a:p>
          <a:p>
            <a:pPr marL="0" indent="0">
              <a:lnSpc>
                <a:spcPct val="90000"/>
              </a:lnSpc>
              <a:buFont typeface="Wingdings" pitchFamily="2" charset="2"/>
              <a:buChar char="Ø"/>
            </a:pPr>
            <a:r>
              <a:rPr lang="en-US" sz="3000" dirty="0" smtClean="0">
                <a:latin typeface="Andalus"/>
                <a:ea typeface="Andalus"/>
                <a:cs typeface="Andalus"/>
              </a:rPr>
              <a:t>Proposed Budget  </a:t>
            </a:r>
          </a:p>
          <a:p>
            <a:pPr marL="0" indent="0">
              <a:lnSpc>
                <a:spcPct val="90000"/>
              </a:lnSpc>
              <a:buNone/>
            </a:pPr>
            <a:r>
              <a:rPr lang="en-US" sz="3000" i="1" dirty="0">
                <a:latin typeface="Andalus"/>
                <a:ea typeface="Andalus"/>
                <a:cs typeface="Andalus"/>
              </a:rPr>
              <a:t> </a:t>
            </a:r>
            <a:r>
              <a:rPr lang="en-US" sz="3000" i="1" dirty="0" smtClean="0">
                <a:latin typeface="Andalus"/>
                <a:ea typeface="Andalus"/>
                <a:cs typeface="Andalus"/>
              </a:rPr>
              <a:t>  </a:t>
            </a:r>
            <a:r>
              <a:rPr lang="en-US" sz="2200" i="1" dirty="0" smtClean="0">
                <a:latin typeface="Andalus"/>
                <a:ea typeface="Andalus"/>
                <a:cs typeface="Andalus"/>
              </a:rPr>
              <a:t>due November 1st</a:t>
            </a:r>
            <a:endParaRPr lang="en-US" sz="3000" dirty="0" smtClean="0">
              <a:latin typeface="Andalus"/>
              <a:ea typeface="Andalus"/>
              <a:cs typeface="Andalus"/>
            </a:endParaRPr>
          </a:p>
          <a:p>
            <a:pPr marL="0" indent="0">
              <a:lnSpc>
                <a:spcPct val="90000"/>
              </a:lnSpc>
              <a:buFont typeface="Arial" charset="0"/>
              <a:buNone/>
            </a:pPr>
            <a:endParaRPr lang="en-US" sz="3200" dirty="0" smtClean="0">
              <a:latin typeface="Andalus"/>
              <a:ea typeface="Andalus"/>
              <a:cs typeface="Andalus"/>
            </a:endParaRPr>
          </a:p>
        </p:txBody>
      </p:sp>
      <p:sp>
        <p:nvSpPr>
          <p:cNvPr id="6" name="Title 8"/>
          <p:cNvSpPr txBox="1">
            <a:spLocks noGrp="1"/>
          </p:cNvSpPr>
          <p:nvPr>
            <p:ph type="title"/>
          </p:nvPr>
        </p:nvSpPr>
        <p:spPr>
          <a:xfrm>
            <a:off x="609600" y="384711"/>
            <a:ext cx="7924800" cy="1323439"/>
          </a:xfrm>
        </p:spPr>
        <p:txBody>
          <a:bodyPr wrap="square">
            <a:spAutoFit/>
          </a:bodyPr>
          <a:lstStyle/>
          <a:p>
            <a:pPr algn="ctr" fontAlgn="auto">
              <a:spcBef>
                <a:spcPts val="0"/>
              </a:spcBef>
              <a:spcAft>
                <a:spcPts val="0"/>
              </a:spcAft>
              <a:defRPr/>
            </a:pPr>
            <a:r>
              <a:rPr lang="en-US" sz="4000" kern="0" cap="none" spc="0" dirty="0" smtClean="0">
                <a:solidFill>
                  <a:srgbClr val="FFFEE6">
                    <a:lumMod val="50000"/>
                  </a:srgbClr>
                </a:solidFill>
                <a:latin typeface="Cambria" pitchFamily="18" charset="0"/>
              </a:rPr>
              <a:t>Annual Compliance &amp; Financial Reporting</a:t>
            </a:r>
          </a:p>
        </p:txBody>
      </p:sp>
      <p:sp>
        <p:nvSpPr>
          <p:cNvPr id="7" name="Content Placeholder 1"/>
          <p:cNvSpPr txBox="1">
            <a:spLocks/>
          </p:cNvSpPr>
          <p:nvPr/>
        </p:nvSpPr>
        <p:spPr>
          <a:xfrm>
            <a:off x="609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latin typeface="Andalus" pitchFamily="18" charset="-78"/>
              <a:cs typeface="Andalus" pitchFamily="18" charset="-78"/>
            </a:endParaRPr>
          </a:p>
        </p:txBody>
      </p:sp>
      <p:sp>
        <p:nvSpPr>
          <p:cNvPr id="8" name="Content Placeholder 2"/>
          <p:cNvSpPr txBox="1">
            <a:spLocks/>
          </p:cNvSpPr>
          <p:nvPr/>
        </p:nvSpPr>
        <p:spPr>
          <a:xfrm>
            <a:off x="4800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endParaRPr>
          </a:p>
        </p:txBody>
      </p:sp>
      <p:sp>
        <p:nvSpPr>
          <p:cNvPr id="9" name="Content Placeholder 1"/>
          <p:cNvSpPr txBox="1">
            <a:spLocks/>
          </p:cNvSpPr>
          <p:nvPr/>
        </p:nvSpPr>
        <p:spPr>
          <a:xfrm>
            <a:off x="609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latin typeface="Andalus" pitchFamily="18" charset="-78"/>
              <a:cs typeface="Andalus" pitchFamily="18" charset="-78"/>
            </a:endParaRPr>
          </a:p>
        </p:txBody>
      </p:sp>
      <p:sp>
        <p:nvSpPr>
          <p:cNvPr id="10" name="Content Placeholder 2"/>
          <p:cNvSpPr txBox="1">
            <a:spLocks/>
          </p:cNvSpPr>
          <p:nvPr/>
        </p:nvSpPr>
        <p:spPr>
          <a:xfrm>
            <a:off x="4800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endParaRPr>
          </a:p>
        </p:txBody>
      </p:sp>
      <p:sp>
        <p:nvSpPr>
          <p:cNvPr id="11" name="Content Placeholder 1"/>
          <p:cNvSpPr txBox="1">
            <a:spLocks/>
          </p:cNvSpPr>
          <p:nvPr/>
        </p:nvSpPr>
        <p:spPr>
          <a:xfrm>
            <a:off x="685800" y="21336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latin typeface="Andalus" pitchFamily="18" charset="-78"/>
              <a:cs typeface="Andalus" pitchFamily="18" charset="-78"/>
            </a:endParaRPr>
          </a:p>
        </p:txBody>
      </p:sp>
      <p:sp>
        <p:nvSpPr>
          <p:cNvPr id="12" name="Content Placeholder 2"/>
          <p:cNvSpPr txBox="1">
            <a:spLocks/>
          </p:cNvSpPr>
          <p:nvPr/>
        </p:nvSpPr>
        <p:spPr>
          <a:xfrm>
            <a:off x="4876800" y="17526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endParaRPr>
          </a:p>
        </p:txBody>
      </p:sp>
    </p:spTree>
    <p:extLst>
      <p:ext uri="{BB962C8B-B14F-4D97-AF65-F5344CB8AC3E}">
        <p14:creationId xmlns:p14="http://schemas.microsoft.com/office/powerpoint/2010/main" val="2264450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905000"/>
            <a:ext cx="3733800" cy="4114800"/>
          </a:xfrm>
        </p:spPr>
        <p:txBody>
          <a:bodyPr>
            <a:normAutofit/>
          </a:bodyPr>
          <a:lstStyle/>
          <a:p>
            <a:pPr fontAlgn="auto">
              <a:buFont typeface="Wingdings" pitchFamily="2" charset="2"/>
              <a:buChar char="Ø"/>
              <a:defRPr/>
            </a:pPr>
            <a:r>
              <a:rPr lang="en-US" sz="2000" b="1" dirty="0" smtClean="0">
                <a:latin typeface="Andalus" pitchFamily="18" charset="-78"/>
                <a:cs typeface="Andalus" pitchFamily="18" charset="-78"/>
              </a:rPr>
              <a:t>The Audit, to include</a:t>
            </a:r>
          </a:p>
          <a:p>
            <a:pPr lvl="1" fontAlgn="auto">
              <a:buFont typeface="Wingdings" pitchFamily="2" charset="2"/>
              <a:buChar char="q"/>
              <a:defRPr/>
            </a:pPr>
            <a:r>
              <a:rPr lang="en-US" sz="2000" b="1" dirty="0" smtClean="0">
                <a:latin typeface="Andalus" pitchFamily="18" charset="-78"/>
                <a:cs typeface="Andalus" pitchFamily="18" charset="-78"/>
              </a:rPr>
              <a:t>Financial Statements (Balance Sheet, Statement of Income, Statement of Cash Flows, Changes in Owner’s Equity)</a:t>
            </a:r>
          </a:p>
          <a:p>
            <a:pPr lvl="1" fontAlgn="auto">
              <a:buFont typeface="Wingdings" pitchFamily="2" charset="2"/>
              <a:buChar char="q"/>
              <a:defRPr/>
            </a:pPr>
            <a:r>
              <a:rPr lang="en-US" sz="2000" b="1" dirty="0" smtClean="0">
                <a:latin typeface="Andalus" pitchFamily="18" charset="-78"/>
                <a:cs typeface="Andalus" pitchFamily="18" charset="-78"/>
              </a:rPr>
              <a:t>Notes</a:t>
            </a:r>
          </a:p>
          <a:p>
            <a:pPr lvl="1" fontAlgn="auto">
              <a:buFont typeface="Wingdings" pitchFamily="2" charset="2"/>
              <a:buChar char="q"/>
              <a:defRPr/>
            </a:pPr>
            <a:r>
              <a:rPr lang="en-US" sz="2000" b="1" dirty="0" smtClean="0">
                <a:latin typeface="Andalus" pitchFamily="18" charset="-78"/>
                <a:cs typeface="Andalus" pitchFamily="18" charset="-78"/>
              </a:rPr>
              <a:t>Auditor’s Certification and Opinion</a:t>
            </a:r>
          </a:p>
          <a:p>
            <a:pPr lvl="1" fontAlgn="auto">
              <a:buFont typeface="Wingdings" pitchFamily="2" charset="2"/>
              <a:buChar char="q"/>
              <a:defRPr/>
            </a:pPr>
            <a:r>
              <a:rPr lang="en-US" sz="2000" b="1" dirty="0" smtClean="0">
                <a:latin typeface="Andalus" pitchFamily="18" charset="-78"/>
                <a:cs typeface="Andalus" pitchFamily="18" charset="-78"/>
              </a:rPr>
              <a:t>Owner &amp; Management Agent’s Certification</a:t>
            </a:r>
            <a:endParaRPr lang="en-US" sz="2000" b="1" dirty="0">
              <a:latin typeface="Andalus" pitchFamily="18" charset="-78"/>
              <a:cs typeface="Andalus" pitchFamily="18" charset="-78"/>
            </a:endParaRPr>
          </a:p>
        </p:txBody>
      </p:sp>
      <p:sp>
        <p:nvSpPr>
          <p:cNvPr id="3" name="Content Placeholder 2"/>
          <p:cNvSpPr>
            <a:spLocks noGrp="1"/>
          </p:cNvSpPr>
          <p:nvPr>
            <p:ph sz="quarter" idx="14"/>
          </p:nvPr>
        </p:nvSpPr>
        <p:spPr>
          <a:xfrm>
            <a:off x="4800600" y="1905000"/>
            <a:ext cx="3733800" cy="4114800"/>
          </a:xfrm>
        </p:spPr>
        <p:txBody>
          <a:bodyPr wrap="square" numCol="1" anchor="t" anchorCtr="0" compatLnSpc="1">
            <a:prstTxWarp prst="textNoShape">
              <a:avLst/>
            </a:prstTxWarp>
            <a:normAutofit lnSpcReduction="10000"/>
          </a:bodyPr>
          <a:lstStyle/>
          <a:p>
            <a:pPr>
              <a:lnSpc>
                <a:spcPct val="90000"/>
              </a:lnSpc>
              <a:buFont typeface="Wingdings" pitchFamily="2" charset="2"/>
              <a:buChar char="Ø"/>
            </a:pPr>
            <a:r>
              <a:rPr lang="en-US" sz="2000" b="1" dirty="0" smtClean="0">
                <a:latin typeface="Andalus"/>
                <a:ea typeface="Andalus"/>
                <a:cs typeface="Andalus"/>
              </a:rPr>
              <a:t>Supplemental Data, to include:</a:t>
            </a:r>
          </a:p>
          <a:p>
            <a:pPr lvl="1">
              <a:lnSpc>
                <a:spcPct val="90000"/>
              </a:lnSpc>
              <a:buFont typeface="Wingdings" pitchFamily="2" charset="2"/>
              <a:buChar char="q"/>
            </a:pPr>
            <a:r>
              <a:rPr lang="en-US" sz="2000" b="1" dirty="0" smtClean="0">
                <a:latin typeface="Andalus"/>
                <a:ea typeface="Andalus"/>
                <a:cs typeface="Andalus"/>
              </a:rPr>
              <a:t>Trial Balance &amp; Adjusting Journal Entries</a:t>
            </a:r>
          </a:p>
          <a:p>
            <a:pPr lvl="1">
              <a:lnSpc>
                <a:spcPct val="90000"/>
              </a:lnSpc>
              <a:buFont typeface="Wingdings" pitchFamily="2" charset="2"/>
              <a:buChar char="q"/>
            </a:pPr>
            <a:r>
              <a:rPr lang="en-US" sz="2000" b="1" dirty="0" smtClean="0">
                <a:latin typeface="Andalus"/>
                <a:ea typeface="Andalus"/>
                <a:cs typeface="Andalus"/>
              </a:rPr>
              <a:t>Accounts &amp; Notes Receivable</a:t>
            </a:r>
          </a:p>
          <a:p>
            <a:pPr lvl="1">
              <a:lnSpc>
                <a:spcPct val="90000"/>
              </a:lnSpc>
              <a:buFont typeface="Wingdings" pitchFamily="2" charset="2"/>
              <a:buChar char="q"/>
            </a:pPr>
            <a:r>
              <a:rPr lang="en-US" sz="2000" b="1" dirty="0" smtClean="0">
                <a:latin typeface="Andalus"/>
                <a:ea typeface="Andalus"/>
                <a:cs typeface="Andalus"/>
              </a:rPr>
              <a:t>Accounts &amp; Notes Payable</a:t>
            </a:r>
          </a:p>
          <a:p>
            <a:pPr lvl="1">
              <a:lnSpc>
                <a:spcPct val="90000"/>
              </a:lnSpc>
              <a:buFont typeface="Wingdings" pitchFamily="2" charset="2"/>
              <a:buChar char="q"/>
            </a:pPr>
            <a:r>
              <a:rPr lang="en-US" sz="2000" b="1" dirty="0" smtClean="0">
                <a:latin typeface="Andalus"/>
                <a:ea typeface="Andalus"/>
                <a:cs typeface="Andalus"/>
              </a:rPr>
              <a:t>Bank Reconciliations and Statements as of Fiscal YE for Operating Cash, Security Deposits, Escrows and Reserve Accounts</a:t>
            </a:r>
          </a:p>
        </p:txBody>
      </p:sp>
      <p:sp>
        <p:nvSpPr>
          <p:cNvPr id="5" name="Title 8"/>
          <p:cNvSpPr txBox="1">
            <a:spLocks noGrp="1"/>
          </p:cNvSpPr>
          <p:nvPr>
            <p:ph type="title"/>
          </p:nvPr>
        </p:nvSpPr>
        <p:spPr>
          <a:xfrm>
            <a:off x="609600" y="76200"/>
            <a:ext cx="7924800" cy="1631950"/>
          </a:xfrm>
        </p:spPr>
        <p:txBody>
          <a:bodyPr wrap="square">
            <a:spAutoFit/>
          </a:bodyPr>
          <a:lstStyle/>
          <a:p>
            <a:pPr algn="ctr" fontAlgn="auto">
              <a:spcBef>
                <a:spcPts val="0"/>
              </a:spcBef>
              <a:spcAft>
                <a:spcPts val="0"/>
              </a:spcAft>
              <a:defRPr/>
            </a:pPr>
            <a:r>
              <a:rPr lang="en-US" sz="5000" kern="0" cap="none" spc="0" dirty="0" smtClean="0">
                <a:solidFill>
                  <a:srgbClr val="FFFEE6">
                    <a:lumMod val="50000"/>
                  </a:srgbClr>
                </a:solidFill>
                <a:latin typeface="Cambria" pitchFamily="18" charset="0"/>
              </a:rPr>
              <a:t>Financial Reporting – </a:t>
            </a:r>
            <a:r>
              <a:rPr lang="en-US" sz="4400" kern="0" cap="none" spc="0" dirty="0" smtClean="0">
                <a:solidFill>
                  <a:srgbClr val="FFFEE6">
                    <a:lumMod val="50000"/>
                  </a:srgbClr>
                </a:solidFill>
                <a:latin typeface="Cambria" pitchFamily="18" charset="0"/>
              </a:rPr>
              <a:t>Audit</a:t>
            </a:r>
            <a:r>
              <a:rPr lang="en-US" sz="5000" kern="0" cap="none" spc="0" dirty="0" smtClean="0">
                <a:solidFill>
                  <a:srgbClr val="FFFEE6">
                    <a:lumMod val="50000"/>
                  </a:srgbClr>
                </a:solidFill>
                <a:latin typeface="Cambria" pitchFamily="18" charset="0"/>
              </a:rPr>
              <a:t> Cont.</a:t>
            </a:r>
          </a:p>
        </p:txBody>
      </p:sp>
      <p:sp>
        <p:nvSpPr>
          <p:cNvPr id="4" name="TextBox 3"/>
          <p:cNvSpPr txBox="1"/>
          <p:nvPr/>
        </p:nvSpPr>
        <p:spPr>
          <a:xfrm>
            <a:off x="157424" y="1556934"/>
            <a:ext cx="25908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FFFFFF"/>
                </a:solidFill>
                <a:latin typeface="Andalus" pitchFamily="18" charset="-78"/>
                <a:cs typeface="Andalus" pitchFamily="18" charset="-78"/>
              </a:rPr>
              <a:t>What to Submit:</a:t>
            </a:r>
            <a:endParaRPr lang="en-US" sz="2400" b="1" dirty="0">
              <a:solidFill>
                <a:srgbClr val="FFFFFF"/>
              </a:solidFill>
              <a:latin typeface="Andalus" pitchFamily="18" charset="-78"/>
              <a:cs typeface="Andalus" pitchFamily="18" charset="-78"/>
            </a:endParaRPr>
          </a:p>
        </p:txBody>
      </p:sp>
    </p:spTree>
    <p:extLst>
      <p:ext uri="{BB962C8B-B14F-4D97-AF65-F5344CB8AC3E}">
        <p14:creationId xmlns:p14="http://schemas.microsoft.com/office/powerpoint/2010/main" val="46551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905000"/>
            <a:ext cx="7924800" cy="4191000"/>
          </a:xfrm>
        </p:spPr>
        <p:txBody>
          <a:bodyPr wrap="square" numCol="1" anchor="t" anchorCtr="0" compatLnSpc="1">
            <a:prstTxWarp prst="textNoShape">
              <a:avLst/>
            </a:prstTxWarp>
          </a:bodyPr>
          <a:lstStyle/>
          <a:p>
            <a:pPr>
              <a:lnSpc>
                <a:spcPct val="80000"/>
              </a:lnSpc>
              <a:buFont typeface="Wingdings" pitchFamily="2" charset="2"/>
              <a:buChar char="Ø"/>
            </a:pPr>
            <a:r>
              <a:rPr lang="en-US" sz="2300" b="1" dirty="0" smtClean="0">
                <a:latin typeface="Andalus"/>
                <a:ea typeface="Andalus"/>
                <a:cs typeface="Andalus"/>
              </a:rPr>
              <a:t>Final Proposed Budgets are due by November 1st</a:t>
            </a:r>
          </a:p>
          <a:p>
            <a:pPr>
              <a:lnSpc>
                <a:spcPct val="80000"/>
              </a:lnSpc>
              <a:buFont typeface="Wingdings" pitchFamily="2" charset="2"/>
              <a:buChar char="Ø"/>
            </a:pPr>
            <a:r>
              <a:rPr lang="en-US" sz="2300" b="1" dirty="0" smtClean="0">
                <a:latin typeface="Andalus"/>
                <a:ea typeface="Andalus"/>
                <a:cs typeface="Andalus"/>
              </a:rPr>
              <a:t>Preparing the budget</a:t>
            </a:r>
          </a:p>
          <a:p>
            <a:pPr lvl="1">
              <a:lnSpc>
                <a:spcPct val="80000"/>
              </a:lnSpc>
              <a:buFont typeface="Wingdings" pitchFamily="2" charset="2"/>
              <a:buChar char="q"/>
            </a:pPr>
            <a:r>
              <a:rPr lang="en-US" sz="2300" b="1" dirty="0" smtClean="0">
                <a:latin typeface="Andalus"/>
                <a:ea typeface="Andalus"/>
                <a:cs typeface="Andalus"/>
              </a:rPr>
              <a:t> DCHFA Budget Format/HUD Chart of Accounts</a:t>
            </a:r>
          </a:p>
          <a:p>
            <a:pPr lvl="1">
              <a:lnSpc>
                <a:spcPct val="80000"/>
              </a:lnSpc>
              <a:buFont typeface="Wingdings" pitchFamily="2" charset="2"/>
              <a:buChar char="q"/>
            </a:pPr>
            <a:r>
              <a:rPr lang="en-US" sz="2300" b="1" dirty="0" smtClean="0">
                <a:latin typeface="Andalus"/>
                <a:ea typeface="Andalus"/>
                <a:cs typeface="Andalus"/>
              </a:rPr>
              <a:t> Budgeting Income and Expenses</a:t>
            </a:r>
          </a:p>
          <a:p>
            <a:pPr lvl="1">
              <a:lnSpc>
                <a:spcPct val="80000"/>
              </a:lnSpc>
              <a:buFont typeface="Wingdings" pitchFamily="2" charset="2"/>
              <a:buChar char="q"/>
            </a:pPr>
            <a:r>
              <a:rPr lang="en-US" sz="2300" b="1" dirty="0" smtClean="0">
                <a:latin typeface="Andalus"/>
                <a:ea typeface="Andalus"/>
                <a:cs typeface="Andalus"/>
              </a:rPr>
              <a:t> Line Item Comparison</a:t>
            </a:r>
          </a:p>
          <a:p>
            <a:pPr lvl="1">
              <a:lnSpc>
                <a:spcPct val="80000"/>
              </a:lnSpc>
              <a:buFont typeface="Wingdings" pitchFamily="2" charset="2"/>
              <a:buChar char="q"/>
            </a:pPr>
            <a:r>
              <a:rPr lang="en-US" sz="2300" b="1" dirty="0" smtClean="0">
                <a:latin typeface="Andalus"/>
                <a:ea typeface="Andalus"/>
                <a:cs typeface="Andalus"/>
              </a:rPr>
              <a:t> Line Item Narrative</a:t>
            </a:r>
          </a:p>
          <a:p>
            <a:pPr lvl="1">
              <a:lnSpc>
                <a:spcPct val="80000"/>
              </a:lnSpc>
              <a:buFont typeface="Wingdings" pitchFamily="2" charset="2"/>
              <a:buChar char="q"/>
            </a:pPr>
            <a:r>
              <a:rPr lang="en-US" sz="2300" b="1" dirty="0">
                <a:latin typeface="Andalus"/>
                <a:ea typeface="Andalus"/>
                <a:cs typeface="Andalus"/>
              </a:rPr>
              <a:t> </a:t>
            </a:r>
            <a:r>
              <a:rPr lang="en-US" sz="2300" b="1" dirty="0" smtClean="0">
                <a:latin typeface="Andalus"/>
                <a:ea typeface="Andalus"/>
                <a:cs typeface="Andalus"/>
              </a:rPr>
              <a:t>Additional/Supporting Information</a:t>
            </a:r>
          </a:p>
          <a:p>
            <a:pPr>
              <a:lnSpc>
                <a:spcPct val="80000"/>
              </a:lnSpc>
              <a:buFont typeface="Wingdings" pitchFamily="2" charset="2"/>
              <a:buChar char="Ø"/>
            </a:pPr>
            <a:r>
              <a:rPr lang="en-US" sz="2300" b="1" dirty="0" smtClean="0">
                <a:latin typeface="Andalus"/>
                <a:ea typeface="Andalus"/>
                <a:cs typeface="Andalus"/>
              </a:rPr>
              <a:t>Budgeting Reference Guide (Chapter 4 of HUD Handbook 4370.2 Rev-1) Financial Operating and Accounting Procedures for Insured Projects</a:t>
            </a:r>
          </a:p>
        </p:txBody>
      </p:sp>
      <p:sp>
        <p:nvSpPr>
          <p:cNvPr id="5" name="Title 8"/>
          <p:cNvSpPr txBox="1">
            <a:spLocks noGrp="1"/>
          </p:cNvSpPr>
          <p:nvPr>
            <p:ph type="title"/>
          </p:nvPr>
        </p:nvSpPr>
        <p:spPr>
          <a:xfrm>
            <a:off x="609600" y="846376"/>
            <a:ext cx="7924800" cy="861774"/>
          </a:xfrm>
        </p:spPr>
        <p:txBody>
          <a:bodyPr wrap="square">
            <a:spAutoFit/>
          </a:bodyPr>
          <a:lstStyle/>
          <a:p>
            <a:pPr algn="ctr" fontAlgn="auto">
              <a:spcBef>
                <a:spcPts val="0"/>
              </a:spcBef>
              <a:spcAft>
                <a:spcPts val="0"/>
              </a:spcAft>
              <a:defRPr/>
            </a:pPr>
            <a:r>
              <a:rPr lang="en-US" sz="4400" kern="0" cap="none" spc="0" dirty="0" smtClean="0">
                <a:solidFill>
                  <a:srgbClr val="FFFEE6">
                    <a:lumMod val="50000"/>
                  </a:srgbClr>
                </a:solidFill>
                <a:latin typeface="Cambria" pitchFamily="18" charset="0"/>
              </a:rPr>
              <a:t>Financial</a:t>
            </a:r>
            <a:r>
              <a:rPr lang="en-US" sz="5000" kern="0" cap="none" spc="0" dirty="0" smtClean="0">
                <a:solidFill>
                  <a:srgbClr val="FFFEE6">
                    <a:lumMod val="50000"/>
                  </a:srgbClr>
                </a:solidFill>
                <a:latin typeface="Cambria" pitchFamily="18" charset="0"/>
              </a:rPr>
              <a:t> Reporting - Budget</a:t>
            </a:r>
          </a:p>
        </p:txBody>
      </p:sp>
    </p:spTree>
    <p:extLst>
      <p:ext uri="{BB962C8B-B14F-4D97-AF65-F5344CB8AC3E}">
        <p14:creationId xmlns:p14="http://schemas.microsoft.com/office/powerpoint/2010/main" val="1105181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905000"/>
            <a:ext cx="7924800" cy="4114800"/>
          </a:xfrm>
        </p:spPr>
        <p:txBody>
          <a:bodyPr wrap="square" numCol="1" anchor="t" anchorCtr="0" compatLnSpc="1">
            <a:prstTxWarp prst="textNoShape">
              <a:avLst/>
            </a:prstTxWarp>
            <a:normAutofit fontScale="77500" lnSpcReduction="20000"/>
          </a:bodyPr>
          <a:lstStyle/>
          <a:p>
            <a:pPr>
              <a:buFont typeface="Wingdings" pitchFamily="2" charset="2"/>
              <a:buChar char="Ø"/>
            </a:pPr>
            <a:r>
              <a:rPr lang="en-US" sz="3000" dirty="0" smtClean="0">
                <a:latin typeface="Andalus"/>
                <a:ea typeface="Andalus"/>
                <a:cs typeface="Andalus"/>
              </a:rPr>
              <a:t>Rent Increase Frequency</a:t>
            </a:r>
          </a:p>
          <a:p>
            <a:pPr>
              <a:buFont typeface="Wingdings" pitchFamily="2" charset="2"/>
              <a:buChar char="Ø"/>
            </a:pPr>
            <a:r>
              <a:rPr lang="en-US" sz="3000" dirty="0" smtClean="0">
                <a:latin typeface="Andalus"/>
                <a:ea typeface="Andalus"/>
                <a:cs typeface="Andalus"/>
              </a:rPr>
              <a:t>Submission Requirements</a:t>
            </a:r>
          </a:p>
          <a:p>
            <a:pPr lvl="1">
              <a:buFont typeface="Wingdings" pitchFamily="2" charset="2"/>
              <a:buChar char="q"/>
            </a:pPr>
            <a:r>
              <a:rPr lang="en-US" sz="3000" dirty="0">
                <a:latin typeface="Andalus"/>
                <a:ea typeface="Andalus"/>
                <a:cs typeface="Andalus"/>
              </a:rPr>
              <a:t> </a:t>
            </a:r>
            <a:r>
              <a:rPr lang="en-US" sz="3000" dirty="0" smtClean="0">
                <a:latin typeface="Andalus"/>
                <a:ea typeface="Andalus"/>
                <a:cs typeface="Andalus"/>
              </a:rPr>
              <a:t>Current Rents</a:t>
            </a:r>
          </a:p>
          <a:p>
            <a:pPr lvl="1">
              <a:buFont typeface="Wingdings" pitchFamily="2" charset="2"/>
              <a:buChar char="q"/>
            </a:pPr>
            <a:r>
              <a:rPr lang="en-US" sz="3000" dirty="0" smtClean="0">
                <a:latin typeface="Andalus"/>
                <a:ea typeface="Andalus"/>
                <a:cs typeface="Andalus"/>
              </a:rPr>
              <a:t> Proposed Rents</a:t>
            </a:r>
          </a:p>
          <a:p>
            <a:pPr lvl="1">
              <a:buFont typeface="Wingdings" pitchFamily="2" charset="2"/>
              <a:buChar char="q"/>
            </a:pPr>
            <a:r>
              <a:rPr lang="en-US" sz="3000" dirty="0" smtClean="0">
                <a:latin typeface="Andalus"/>
                <a:ea typeface="Andalus"/>
                <a:cs typeface="Andalus"/>
              </a:rPr>
              <a:t> Utility Allowance</a:t>
            </a:r>
          </a:p>
          <a:p>
            <a:pPr lvl="1">
              <a:buFont typeface="Wingdings" pitchFamily="2" charset="2"/>
              <a:buChar char="q"/>
            </a:pPr>
            <a:r>
              <a:rPr lang="en-US" sz="3000" dirty="0">
                <a:latin typeface="Andalus"/>
                <a:ea typeface="Andalus"/>
                <a:cs typeface="Andalus"/>
              </a:rPr>
              <a:t> $</a:t>
            </a:r>
            <a:r>
              <a:rPr lang="en-US" sz="3000" dirty="0" smtClean="0">
                <a:latin typeface="Andalus"/>
                <a:ea typeface="Andalus"/>
                <a:cs typeface="Andalus"/>
              </a:rPr>
              <a:t> Amount and % of Rent Increase</a:t>
            </a:r>
          </a:p>
          <a:p>
            <a:pPr lvl="1">
              <a:buFont typeface="Wingdings" pitchFamily="2" charset="2"/>
              <a:buChar char="q"/>
            </a:pPr>
            <a:r>
              <a:rPr lang="en-US" sz="3000" dirty="0">
                <a:latin typeface="Andalus"/>
                <a:ea typeface="Andalus"/>
                <a:cs typeface="Andalus"/>
              </a:rPr>
              <a:t> </a:t>
            </a:r>
            <a:r>
              <a:rPr lang="en-US" sz="3000" dirty="0" smtClean="0">
                <a:latin typeface="Andalus"/>
                <a:ea typeface="Andalus"/>
                <a:cs typeface="Andalus"/>
              </a:rPr>
              <a:t>Market Survey</a:t>
            </a:r>
          </a:p>
          <a:p>
            <a:pPr lvl="1">
              <a:buFont typeface="Wingdings" pitchFamily="2" charset="2"/>
              <a:buChar char="q"/>
            </a:pPr>
            <a:r>
              <a:rPr lang="en-US" sz="3000" dirty="0">
                <a:latin typeface="Andalus"/>
                <a:ea typeface="Andalus"/>
                <a:cs typeface="Andalus"/>
              </a:rPr>
              <a:t> </a:t>
            </a:r>
            <a:r>
              <a:rPr lang="en-US" sz="3000" dirty="0" smtClean="0">
                <a:latin typeface="Andalus"/>
                <a:ea typeface="Andalus"/>
                <a:cs typeface="Andalus"/>
              </a:rPr>
              <a:t>Certification from Owner</a:t>
            </a:r>
          </a:p>
          <a:p>
            <a:pPr>
              <a:buFont typeface="Wingdings" pitchFamily="2" charset="2"/>
              <a:buChar char="Ø"/>
            </a:pPr>
            <a:r>
              <a:rPr lang="en-US" sz="3000" dirty="0" smtClean="0">
                <a:latin typeface="Andalus"/>
                <a:ea typeface="Andalus"/>
                <a:cs typeface="Andalus"/>
              </a:rPr>
              <a:t>Timeline for Review &amp; Notification</a:t>
            </a:r>
          </a:p>
          <a:p>
            <a:pPr>
              <a:buFont typeface="Wingdings" pitchFamily="2" charset="2"/>
              <a:buChar char="Ø"/>
            </a:pPr>
            <a:endParaRPr lang="en-US" sz="3000" dirty="0" smtClean="0">
              <a:latin typeface="Andalus"/>
              <a:ea typeface="Andalus"/>
              <a:cs typeface="Andalus"/>
            </a:endParaRPr>
          </a:p>
          <a:p>
            <a:pPr>
              <a:buFont typeface="Wingdings" pitchFamily="2" charset="2"/>
              <a:buChar char="Ø"/>
            </a:pPr>
            <a:endParaRPr lang="en-US" sz="3000" dirty="0" smtClean="0">
              <a:latin typeface="Andalus"/>
              <a:ea typeface="Andalus"/>
              <a:cs typeface="Andalus"/>
            </a:endParaRPr>
          </a:p>
        </p:txBody>
      </p:sp>
      <p:sp>
        <p:nvSpPr>
          <p:cNvPr id="5" name="Title 8"/>
          <p:cNvSpPr txBox="1">
            <a:spLocks noGrp="1"/>
          </p:cNvSpPr>
          <p:nvPr>
            <p:ph type="title"/>
          </p:nvPr>
        </p:nvSpPr>
        <p:spPr>
          <a:xfrm>
            <a:off x="609600" y="76200"/>
            <a:ext cx="7924800" cy="1631950"/>
          </a:xfrm>
        </p:spPr>
        <p:txBody>
          <a:bodyPr wrap="square">
            <a:spAutoFit/>
          </a:bodyPr>
          <a:lstStyle/>
          <a:p>
            <a:pPr algn="ctr" fontAlgn="auto">
              <a:spcBef>
                <a:spcPts val="0"/>
              </a:spcBef>
              <a:spcAft>
                <a:spcPts val="0"/>
              </a:spcAft>
              <a:defRPr/>
            </a:pPr>
            <a:r>
              <a:rPr lang="en-US" sz="5000" kern="0" cap="none" spc="0" dirty="0" smtClean="0">
                <a:solidFill>
                  <a:srgbClr val="FFFEE6">
                    <a:lumMod val="50000"/>
                  </a:srgbClr>
                </a:solidFill>
                <a:latin typeface="Cambria" pitchFamily="18" charset="0"/>
              </a:rPr>
              <a:t>Compliance Reporting </a:t>
            </a:r>
            <a:br>
              <a:rPr lang="en-US" sz="5000" kern="0" cap="none" spc="0" dirty="0" smtClean="0">
                <a:solidFill>
                  <a:srgbClr val="FFFEE6">
                    <a:lumMod val="50000"/>
                  </a:srgbClr>
                </a:solidFill>
                <a:latin typeface="Cambria" pitchFamily="18" charset="0"/>
              </a:rPr>
            </a:br>
            <a:r>
              <a:rPr lang="en-US" sz="5000" kern="0" cap="none" spc="0" dirty="0" smtClean="0">
                <a:solidFill>
                  <a:srgbClr val="FFFEE6">
                    <a:lumMod val="50000"/>
                  </a:srgbClr>
                </a:solidFill>
                <a:latin typeface="Cambria" pitchFamily="18" charset="0"/>
              </a:rPr>
              <a:t>Rent Increases</a:t>
            </a:r>
          </a:p>
        </p:txBody>
      </p:sp>
    </p:spTree>
    <p:extLst>
      <p:ext uri="{BB962C8B-B14F-4D97-AF65-F5344CB8AC3E}">
        <p14:creationId xmlns:p14="http://schemas.microsoft.com/office/powerpoint/2010/main" val="2560566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209800"/>
            <a:ext cx="8229600" cy="3886200"/>
          </a:xfrm>
        </p:spPr>
        <p:txBody>
          <a:bodyPr>
            <a:normAutofit fontScale="92500" lnSpcReduction="20000"/>
          </a:bodyPr>
          <a:lstStyle/>
          <a:p>
            <a:pPr marL="0" indent="0" fontAlgn="auto">
              <a:buFont typeface="Arial" pitchFamily="34" charset="0"/>
              <a:buNone/>
              <a:defRPr/>
            </a:pPr>
            <a:r>
              <a:rPr lang="en-US" sz="3500" b="1" dirty="0" smtClean="0">
                <a:latin typeface="Andalus" pitchFamily="18" charset="-78"/>
                <a:cs typeface="Andalus" pitchFamily="18" charset="-78"/>
              </a:rPr>
              <a:t>Additional Annual Reporting Cont.</a:t>
            </a:r>
          </a:p>
          <a:p>
            <a:pPr fontAlgn="auto">
              <a:buFont typeface="Wingdings" pitchFamily="2" charset="2"/>
              <a:buChar char="Ø"/>
              <a:defRPr/>
            </a:pPr>
            <a:r>
              <a:rPr lang="en-US" sz="3500" b="1" dirty="0" smtClean="0">
                <a:latin typeface="Andalus" pitchFamily="18" charset="-78"/>
                <a:cs typeface="Andalus" pitchFamily="18" charset="-78"/>
              </a:rPr>
              <a:t> Digital Assurance Certification (DAC)   </a:t>
            </a:r>
          </a:p>
          <a:p>
            <a:pPr marL="0" indent="0" fontAlgn="auto">
              <a:buFont typeface="Arial" pitchFamily="34" charset="0"/>
              <a:buNone/>
              <a:defRPr/>
            </a:pPr>
            <a:r>
              <a:rPr lang="en-US" sz="3500" b="1" dirty="0" smtClean="0">
                <a:latin typeface="Andalus" pitchFamily="18" charset="-78"/>
                <a:cs typeface="Andalus" pitchFamily="18" charset="-78"/>
              </a:rPr>
              <a:t>    Reports</a:t>
            </a:r>
          </a:p>
          <a:p>
            <a:pPr marL="0" indent="0" fontAlgn="auto">
              <a:buFont typeface="Arial" pitchFamily="34" charset="0"/>
              <a:buNone/>
              <a:defRPr/>
            </a:pPr>
            <a:r>
              <a:rPr lang="en-US" sz="2200" b="1" i="1" dirty="0">
                <a:latin typeface="Andalus" pitchFamily="18" charset="-78"/>
                <a:cs typeface="Andalus" pitchFamily="18" charset="-78"/>
              </a:rPr>
              <a:t> </a:t>
            </a:r>
            <a:r>
              <a:rPr lang="en-US" sz="2200" b="1" i="1" dirty="0" smtClean="0">
                <a:latin typeface="Andalus" pitchFamily="18" charset="-78"/>
                <a:cs typeface="Andalus" pitchFamily="18" charset="-78"/>
              </a:rPr>
              <a:t>      due date varies by project</a:t>
            </a:r>
          </a:p>
          <a:p>
            <a:pPr lvl="1" fontAlgn="auto">
              <a:buFont typeface="Wingdings" pitchFamily="2" charset="2"/>
              <a:buChar char="q"/>
              <a:defRPr/>
            </a:pPr>
            <a:r>
              <a:rPr lang="en-US" sz="3200" b="1" dirty="0" smtClean="0">
                <a:latin typeface="Andalus" pitchFamily="18" charset="-78"/>
                <a:cs typeface="Andalus" pitchFamily="18" charset="-78"/>
              </a:rPr>
              <a:t> Annual Disclosure Report</a:t>
            </a:r>
          </a:p>
          <a:p>
            <a:pPr lvl="3" fontAlgn="auto">
              <a:buFont typeface="Wingdings" pitchFamily="2" charset="2"/>
              <a:buChar char="§"/>
              <a:defRPr/>
            </a:pPr>
            <a:r>
              <a:rPr lang="en-US" sz="3200" b="1" dirty="0" smtClean="0">
                <a:latin typeface="Andalus" pitchFamily="18" charset="-78"/>
                <a:cs typeface="Andalus" pitchFamily="18" charset="-78"/>
              </a:rPr>
              <a:t> Operating Data Template</a:t>
            </a:r>
          </a:p>
          <a:p>
            <a:pPr lvl="3" fontAlgn="auto">
              <a:buFont typeface="Wingdings" pitchFamily="2" charset="2"/>
              <a:buChar char="§"/>
              <a:defRPr/>
            </a:pPr>
            <a:r>
              <a:rPr lang="en-US" sz="3200" b="1" dirty="0" smtClean="0">
                <a:latin typeface="Andalus" pitchFamily="18" charset="-78"/>
                <a:cs typeface="Andalus" pitchFamily="18" charset="-78"/>
              </a:rPr>
              <a:t> Annual Financial Information</a:t>
            </a:r>
          </a:p>
        </p:txBody>
      </p:sp>
      <p:sp>
        <p:nvSpPr>
          <p:cNvPr id="6" name="Title 8"/>
          <p:cNvSpPr txBox="1">
            <a:spLocks noGrp="1"/>
          </p:cNvSpPr>
          <p:nvPr>
            <p:ph type="title"/>
          </p:nvPr>
        </p:nvSpPr>
        <p:spPr>
          <a:xfrm>
            <a:off x="609600" y="846376"/>
            <a:ext cx="7924800" cy="861774"/>
          </a:xfrm>
        </p:spPr>
        <p:txBody>
          <a:bodyPr wrap="square">
            <a:spAutoFit/>
          </a:bodyPr>
          <a:lstStyle/>
          <a:p>
            <a:pPr algn="ctr" fontAlgn="auto">
              <a:spcBef>
                <a:spcPts val="0"/>
              </a:spcBef>
              <a:spcAft>
                <a:spcPts val="0"/>
              </a:spcAft>
              <a:defRPr/>
            </a:pPr>
            <a:r>
              <a:rPr lang="en-US" sz="5000" kern="0" cap="none" spc="0" dirty="0" smtClean="0">
                <a:solidFill>
                  <a:srgbClr val="FFFEE6">
                    <a:lumMod val="50000"/>
                  </a:srgbClr>
                </a:solidFill>
                <a:latin typeface="Cambria" pitchFamily="18" charset="0"/>
              </a:rPr>
              <a:t>Compliance Reporting </a:t>
            </a:r>
          </a:p>
        </p:txBody>
      </p:sp>
      <p:sp>
        <p:nvSpPr>
          <p:cNvPr id="8" name="Content Placeholder 2"/>
          <p:cNvSpPr txBox="1">
            <a:spLocks/>
          </p:cNvSpPr>
          <p:nvPr/>
        </p:nvSpPr>
        <p:spPr>
          <a:xfrm>
            <a:off x="4800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endParaRPr>
          </a:p>
        </p:txBody>
      </p:sp>
      <p:sp>
        <p:nvSpPr>
          <p:cNvPr id="11" name="Content Placeholder 1"/>
          <p:cNvSpPr txBox="1">
            <a:spLocks/>
          </p:cNvSpPr>
          <p:nvPr/>
        </p:nvSpPr>
        <p:spPr>
          <a:xfrm>
            <a:off x="685800" y="2133600"/>
            <a:ext cx="77724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Clr>
                <a:srgbClr val="DC9E1F"/>
              </a:buClr>
              <a:buFont typeface="Arial" pitchFamily="34" charset="0"/>
              <a:buNone/>
              <a:defRPr/>
            </a:pPr>
            <a:endParaRPr lang="en-US" sz="3200" dirty="0">
              <a:solidFill>
                <a:srgbClr val="FFFFFF"/>
              </a:solidFill>
              <a:latin typeface="Andalus" pitchFamily="18" charset="-78"/>
              <a:cs typeface="Andalus" pitchFamily="18" charset="-78"/>
            </a:endParaRPr>
          </a:p>
        </p:txBody>
      </p:sp>
    </p:spTree>
    <p:extLst>
      <p:ext uri="{BB962C8B-B14F-4D97-AF65-F5344CB8AC3E}">
        <p14:creationId xmlns:p14="http://schemas.microsoft.com/office/powerpoint/2010/main" val="759994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343400"/>
          </a:xfrm>
        </p:spPr>
        <p:txBody>
          <a:bodyPr>
            <a:normAutofit fontScale="85000" lnSpcReduction="10000"/>
          </a:bodyPr>
          <a:lstStyle/>
          <a:p>
            <a:pPr marL="0" indent="0" fontAlgn="auto">
              <a:buFont typeface="Arial" pitchFamily="34" charset="0"/>
              <a:buNone/>
              <a:defRPr/>
            </a:pPr>
            <a:r>
              <a:rPr lang="en-US" sz="3500" b="1" dirty="0" smtClean="0">
                <a:latin typeface="Andalus" pitchFamily="18" charset="-78"/>
                <a:cs typeface="Andalus" pitchFamily="18" charset="-78"/>
              </a:rPr>
              <a:t>Quarterly Reports </a:t>
            </a:r>
            <a:r>
              <a:rPr lang="en-US" sz="2200" b="1" i="1" dirty="0" smtClean="0">
                <a:latin typeface="Andalus" pitchFamily="18" charset="-78"/>
                <a:cs typeface="Andalus" pitchFamily="18" charset="-78"/>
              </a:rPr>
              <a:t>due on the 30</a:t>
            </a:r>
            <a:r>
              <a:rPr lang="en-US" sz="2200" b="1" i="1" baseline="30000" dirty="0" smtClean="0">
                <a:latin typeface="Andalus" pitchFamily="18" charset="-78"/>
                <a:cs typeface="Andalus" pitchFamily="18" charset="-78"/>
              </a:rPr>
              <a:t>th</a:t>
            </a:r>
            <a:r>
              <a:rPr lang="en-US" sz="2200" b="1" i="1" dirty="0" smtClean="0">
                <a:latin typeface="Andalus" pitchFamily="18" charset="-78"/>
                <a:cs typeface="Andalus" pitchFamily="18" charset="-78"/>
              </a:rPr>
              <a:t> of April, July, October &amp; January </a:t>
            </a:r>
          </a:p>
          <a:p>
            <a:pPr fontAlgn="auto">
              <a:buFont typeface="Wingdings" pitchFamily="2" charset="2"/>
              <a:buChar char="Ø"/>
              <a:defRPr/>
            </a:pPr>
            <a:r>
              <a:rPr lang="en-US" sz="3200" b="1" dirty="0" smtClean="0">
                <a:latin typeface="Andalus" pitchFamily="18" charset="-78"/>
                <a:cs typeface="Andalus" pitchFamily="18" charset="-78"/>
              </a:rPr>
              <a:t>Management Operations Summary (MOS)</a:t>
            </a:r>
          </a:p>
          <a:p>
            <a:pPr fontAlgn="auto">
              <a:buFont typeface="Wingdings" pitchFamily="2" charset="2"/>
              <a:buChar char="Ø"/>
              <a:defRPr/>
            </a:pPr>
            <a:r>
              <a:rPr lang="en-US" sz="3200" b="1" dirty="0" smtClean="0">
                <a:latin typeface="Andalus" pitchFamily="18" charset="-78"/>
                <a:cs typeface="Andalus" pitchFamily="18" charset="-78"/>
              </a:rPr>
              <a:t>Rent Roll (for each month within the quarter)</a:t>
            </a:r>
          </a:p>
          <a:p>
            <a:pPr fontAlgn="auto">
              <a:buFont typeface="Wingdings" pitchFamily="2" charset="2"/>
              <a:buChar char="Ø"/>
              <a:defRPr/>
            </a:pPr>
            <a:r>
              <a:rPr lang="en-US" sz="3200" b="1" dirty="0" smtClean="0">
                <a:latin typeface="Andalus" pitchFamily="18" charset="-78"/>
                <a:cs typeface="Andalus" pitchFamily="18" charset="-78"/>
              </a:rPr>
              <a:t>Occupancy Report</a:t>
            </a:r>
          </a:p>
          <a:p>
            <a:pPr fontAlgn="auto">
              <a:buFont typeface="Wingdings" pitchFamily="2" charset="2"/>
              <a:buChar char="Ø"/>
              <a:defRPr/>
            </a:pPr>
            <a:r>
              <a:rPr lang="en-US" sz="3200" b="1" dirty="0" smtClean="0">
                <a:latin typeface="Andalus" pitchFamily="18" charset="-78"/>
                <a:cs typeface="Andalus" pitchFamily="18" charset="-78"/>
              </a:rPr>
              <a:t>Exhibit C “Monthly Report to Issuer/Certification of Continuing Program Compliance</a:t>
            </a:r>
          </a:p>
          <a:p>
            <a:pPr fontAlgn="auto">
              <a:buFont typeface="Wingdings" pitchFamily="2" charset="2"/>
              <a:buChar char="Ø"/>
              <a:defRPr/>
            </a:pPr>
            <a:r>
              <a:rPr lang="en-US" sz="3200" b="1" dirty="0" smtClean="0">
                <a:latin typeface="Andalus" pitchFamily="18" charset="-78"/>
                <a:cs typeface="Andalus" pitchFamily="18" charset="-78"/>
              </a:rPr>
              <a:t>Financials: Balance Sheet, Cash Flow &amp; Income Statement, General Ledger, Aged Accounts Payable, Aged Accounts Receivable, and Variance Report</a:t>
            </a:r>
            <a:endParaRPr lang="en-US" sz="2400" dirty="0" smtClean="0">
              <a:latin typeface="Andalus" pitchFamily="18" charset="-78"/>
              <a:cs typeface="Andalus" pitchFamily="18" charset="-78"/>
            </a:endParaRPr>
          </a:p>
        </p:txBody>
      </p:sp>
      <p:sp>
        <p:nvSpPr>
          <p:cNvPr id="6" name="Title 8"/>
          <p:cNvSpPr txBox="1">
            <a:spLocks noGrp="1"/>
          </p:cNvSpPr>
          <p:nvPr>
            <p:ph type="title"/>
          </p:nvPr>
        </p:nvSpPr>
        <p:spPr>
          <a:xfrm>
            <a:off x="609600" y="-67509"/>
            <a:ext cx="7924800" cy="1538883"/>
          </a:xfrm>
        </p:spPr>
        <p:txBody>
          <a:bodyPr wrap="square">
            <a:spAutoFit/>
          </a:bodyPr>
          <a:lstStyle/>
          <a:p>
            <a:pPr algn="ctr" fontAlgn="auto">
              <a:spcBef>
                <a:spcPts val="0"/>
              </a:spcBef>
              <a:spcAft>
                <a:spcPts val="0"/>
              </a:spcAft>
              <a:defRPr/>
            </a:pPr>
            <a:r>
              <a:rPr lang="en-US" sz="4400" kern="0" cap="none" spc="0" dirty="0" smtClean="0">
                <a:solidFill>
                  <a:srgbClr val="FFFEE6">
                    <a:lumMod val="50000"/>
                  </a:srgbClr>
                </a:solidFill>
                <a:latin typeface="Cambria" pitchFamily="18" charset="0"/>
              </a:rPr>
              <a:t>Quarterly Compliance</a:t>
            </a:r>
            <a:r>
              <a:rPr lang="en-US" sz="5000" kern="0" cap="none" spc="0" dirty="0" smtClean="0">
                <a:solidFill>
                  <a:srgbClr val="FFFEE6">
                    <a:lumMod val="50000"/>
                  </a:srgbClr>
                </a:solidFill>
                <a:latin typeface="Cambria" pitchFamily="18" charset="0"/>
              </a:rPr>
              <a:t> &amp; </a:t>
            </a:r>
            <a:r>
              <a:rPr lang="en-US" sz="4400" kern="0" cap="none" spc="0" dirty="0" smtClean="0">
                <a:solidFill>
                  <a:srgbClr val="FFFEE6">
                    <a:lumMod val="50000"/>
                  </a:srgbClr>
                </a:solidFill>
                <a:latin typeface="Cambria" pitchFamily="18" charset="0"/>
              </a:rPr>
              <a:t>Financial Reporting </a:t>
            </a:r>
          </a:p>
        </p:txBody>
      </p:sp>
      <p:sp>
        <p:nvSpPr>
          <p:cNvPr id="7" name="Content Placeholder 1"/>
          <p:cNvSpPr txBox="1">
            <a:spLocks/>
          </p:cNvSpPr>
          <p:nvPr/>
        </p:nvSpPr>
        <p:spPr>
          <a:xfrm>
            <a:off x="609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latin typeface="Andalus" pitchFamily="18" charset="-78"/>
              <a:cs typeface="Andalus" pitchFamily="18" charset="-78"/>
            </a:endParaRPr>
          </a:p>
        </p:txBody>
      </p:sp>
      <p:sp>
        <p:nvSpPr>
          <p:cNvPr id="8" name="Content Placeholder 2"/>
          <p:cNvSpPr txBox="1">
            <a:spLocks/>
          </p:cNvSpPr>
          <p:nvPr/>
        </p:nvSpPr>
        <p:spPr>
          <a:xfrm>
            <a:off x="4800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endParaRPr>
          </a:p>
        </p:txBody>
      </p:sp>
      <p:sp>
        <p:nvSpPr>
          <p:cNvPr id="10" name="Content Placeholder 2"/>
          <p:cNvSpPr txBox="1">
            <a:spLocks/>
          </p:cNvSpPr>
          <p:nvPr/>
        </p:nvSpPr>
        <p:spPr>
          <a:xfrm>
            <a:off x="4800600" y="19050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endParaRPr>
          </a:p>
        </p:txBody>
      </p:sp>
      <p:sp>
        <p:nvSpPr>
          <p:cNvPr id="11" name="Content Placeholder 1"/>
          <p:cNvSpPr txBox="1">
            <a:spLocks/>
          </p:cNvSpPr>
          <p:nvPr/>
        </p:nvSpPr>
        <p:spPr>
          <a:xfrm>
            <a:off x="685800" y="2133600"/>
            <a:ext cx="77724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latin typeface="Andalus" pitchFamily="18" charset="-78"/>
              <a:cs typeface="Andalus" pitchFamily="18" charset="-78"/>
            </a:endParaRPr>
          </a:p>
        </p:txBody>
      </p:sp>
      <p:sp>
        <p:nvSpPr>
          <p:cNvPr id="12" name="Content Placeholder 2"/>
          <p:cNvSpPr txBox="1">
            <a:spLocks/>
          </p:cNvSpPr>
          <p:nvPr/>
        </p:nvSpPr>
        <p:spPr>
          <a:xfrm>
            <a:off x="4876800" y="1752600"/>
            <a:ext cx="3733800" cy="4114800"/>
          </a:xfrm>
          <a:prstGeom prst="rect">
            <a:avLst/>
          </a:prstGeom>
        </p:spPr>
        <p:txBody>
          <a:bodyPr>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defRPr/>
            </a:pPr>
            <a:endParaRPr lang="en-US" sz="3200" dirty="0">
              <a:solidFill>
                <a:srgbClr val="FFFFFF"/>
              </a:solidFill>
            </a:endParaRPr>
          </a:p>
        </p:txBody>
      </p:sp>
    </p:spTree>
    <p:extLst>
      <p:ext uri="{BB962C8B-B14F-4D97-AF65-F5344CB8AC3E}">
        <p14:creationId xmlns:p14="http://schemas.microsoft.com/office/powerpoint/2010/main" val="3297335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2362200" y="1828800"/>
            <a:ext cx="6780213" cy="1905000"/>
          </a:xfrm>
        </p:spPr>
        <p:txBody>
          <a:bodyPr/>
          <a:lstStyle/>
          <a:p>
            <a:pPr eaLnBrk="1" hangingPunct="1">
              <a:defRPr/>
            </a:pPr>
            <a:r>
              <a:rPr lang="en-US" sz="2800" b="1" dirty="0"/>
              <a:t>Performance </a:t>
            </a:r>
            <a:r>
              <a:rPr lang="en-US" sz="2800" b="1" dirty="0" smtClean="0"/>
              <a:t>Assessment and Risk Rating</a:t>
            </a:r>
            <a:r>
              <a:rPr lang="en-US" sz="2800" b="1" cap="all" dirty="0" smtClean="0">
                <a:effectLst/>
              </a:rPr>
              <a:t> for DCHFA Financed Multifamily Projects</a:t>
            </a:r>
            <a:endParaRPr lang="en-US" sz="2800" b="1" cap="all" dirty="0">
              <a:effectLst/>
            </a:endParaRPr>
          </a:p>
        </p:txBody>
      </p:sp>
      <p:sp>
        <p:nvSpPr>
          <p:cNvPr id="89091" name="Subtitle 5"/>
          <p:cNvSpPr>
            <a:spLocks noGrp="1"/>
          </p:cNvSpPr>
          <p:nvPr>
            <p:ph type="subTitle" sz="quarter" idx="1"/>
          </p:nvPr>
        </p:nvSpPr>
        <p:spPr>
          <a:xfrm>
            <a:off x="2057400" y="5105400"/>
            <a:ext cx="6400800" cy="838200"/>
          </a:xfrm>
        </p:spPr>
        <p:txBody>
          <a:bodyPr>
            <a:normAutofit/>
          </a:bodyPr>
          <a:lstStyle/>
          <a:p>
            <a:pPr eaLnBrk="1" hangingPunct="1"/>
            <a:r>
              <a:rPr lang="en-US" altLang="en-US" sz="2400" dirty="0" smtClean="0">
                <a:solidFill>
                  <a:schemeClr val="tx2"/>
                </a:solidFill>
              </a:rPr>
              <a:t>	Compliance and Asset Management</a:t>
            </a:r>
          </a:p>
        </p:txBody>
      </p:sp>
    </p:spTree>
    <p:extLst>
      <p:ext uri="{BB962C8B-B14F-4D97-AF65-F5344CB8AC3E}">
        <p14:creationId xmlns:p14="http://schemas.microsoft.com/office/powerpoint/2010/main" val="2579231813"/>
      </p:ext>
    </p:extLst>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09600" y="152400"/>
            <a:ext cx="7924800" cy="1265238"/>
          </a:xfrm>
        </p:spPr>
        <p:txBody>
          <a:bodyPr/>
          <a:lstStyle/>
          <a:p>
            <a:pPr algn="ctr" eaLnBrk="1" hangingPunct="1"/>
            <a:r>
              <a:rPr lang="en-US" altLang="en-US" sz="4400" dirty="0" smtClean="0">
                <a:latin typeface="Cambria" panose="02040503050406030204" pitchFamily="18" charset="0"/>
              </a:rPr>
              <a:t>PERFORMANCE ASSESSMENT AND Risk Rating</a:t>
            </a:r>
          </a:p>
        </p:txBody>
      </p:sp>
      <p:sp>
        <p:nvSpPr>
          <p:cNvPr id="101379" name="Content Placeholder 2"/>
          <p:cNvSpPr>
            <a:spLocks noGrp="1"/>
          </p:cNvSpPr>
          <p:nvPr>
            <p:ph idx="4294967295"/>
          </p:nvPr>
        </p:nvSpPr>
        <p:spPr>
          <a:xfrm>
            <a:off x="152400" y="2590800"/>
            <a:ext cx="7620000" cy="3657600"/>
          </a:xfrm>
          <a:prstGeom prst="rect">
            <a:avLst/>
          </a:prstGeom>
        </p:spPr>
        <p:txBody>
          <a:bodyPr/>
          <a:lstStyle/>
          <a:p>
            <a:pPr marL="512763" indent="-512763" eaLnBrk="1" hangingPunct="1">
              <a:buFont typeface="Times New Roman" pitchFamily="18" charset="0"/>
              <a:buAutoNum type="arabicParenR"/>
            </a:pPr>
            <a:r>
              <a:rPr lang="en-US" altLang="en-US" sz="2400" b="1" dirty="0" smtClean="0">
                <a:solidFill>
                  <a:schemeClr val="tx2"/>
                </a:solidFill>
              </a:rPr>
              <a:t>Performance Assessment</a:t>
            </a:r>
          </a:p>
          <a:p>
            <a:pPr marL="512763" indent="-512763" algn="just" eaLnBrk="1" hangingPunct="1">
              <a:buFontTx/>
              <a:buNone/>
            </a:pPr>
            <a:r>
              <a:rPr lang="en-US" altLang="en-US" sz="2400" b="1" dirty="0" smtClean="0">
                <a:solidFill>
                  <a:schemeClr val="tx2"/>
                </a:solidFill>
              </a:rPr>
              <a:t>	</a:t>
            </a:r>
            <a:r>
              <a:rPr lang="en-US" altLang="en-US" sz="2400" spc="0" dirty="0" smtClean="0">
                <a:solidFill>
                  <a:schemeClr val="tx2"/>
                </a:solidFill>
              </a:rPr>
              <a:t>Performance assessment is to analyze a project’s operations and performance. A project’s performance can be rated on a scale of 1 to 5. Scale of 5 rated as the best and 1 as the worst.  </a:t>
            </a:r>
          </a:p>
          <a:p>
            <a:pPr marL="512763" indent="-512763" algn="just" eaLnBrk="1" hangingPunct="1">
              <a:buFontTx/>
              <a:buNone/>
            </a:pPr>
            <a:r>
              <a:rPr lang="en-US" altLang="en-US" sz="2400" spc="0" dirty="0">
                <a:solidFill>
                  <a:schemeClr val="tx2"/>
                </a:solidFill>
              </a:rPr>
              <a:t>	</a:t>
            </a:r>
            <a:r>
              <a:rPr lang="en-US" altLang="en-US" sz="2400" spc="0" dirty="0" smtClean="0">
                <a:solidFill>
                  <a:schemeClr val="tx2"/>
                </a:solidFill>
              </a:rPr>
              <a:t>The specific criteria for the risk rating are as follows:</a:t>
            </a:r>
          </a:p>
        </p:txBody>
      </p:sp>
      <p:pic>
        <p:nvPicPr>
          <p:cNvPr id="1026" name="Picture 2" descr="C:\Documents and Settings\TWebb\Local Settings\Temporary Internet Files\Content.IE5\1XMTT72E\MCj043492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21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807734"/>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0"/>
            <a:ext cx="8153400" cy="1569660"/>
          </a:xfrm>
          <a:prstGeom prst="rect">
            <a:avLst/>
          </a:prstGeom>
          <a:noFill/>
        </p:spPr>
        <p:txBody>
          <a:bodyPr>
            <a:spAutoFit/>
          </a:bodyPr>
          <a:lstStyle/>
          <a:p>
            <a:pPr algn="ctr">
              <a:defRPr/>
            </a:pPr>
            <a:r>
              <a:rPr lang="en-US" sz="4800" dirty="0" smtClean="0">
                <a:solidFill>
                  <a:srgbClr val="FFFEE6">
                    <a:lumMod val="50000"/>
                  </a:srgbClr>
                </a:solidFill>
              </a:rPr>
              <a:t>Compliance &amp; Financial Reporting</a:t>
            </a:r>
            <a:endParaRPr lang="en-US" sz="4800" dirty="0">
              <a:solidFill>
                <a:srgbClr val="FFFEE6">
                  <a:lumMod val="50000"/>
                </a:srgbClr>
              </a:solidFill>
            </a:endParaRPr>
          </a:p>
        </p:txBody>
      </p:sp>
      <p:sp>
        <p:nvSpPr>
          <p:cNvPr id="6" name="Title 5"/>
          <p:cNvSpPr>
            <a:spLocks noGrp="1"/>
          </p:cNvSpPr>
          <p:nvPr>
            <p:ph type="ctrTitle"/>
          </p:nvPr>
        </p:nvSpPr>
        <p:spPr>
          <a:xfrm rot="360000">
            <a:off x="4037947" y="2928868"/>
            <a:ext cx="4280764" cy="3121040"/>
          </a:xfrm>
        </p:spPr>
        <p:txBody>
          <a:bodyPr rtlCol="0">
            <a:noAutofit/>
          </a:bodyPr>
          <a:lstStyle/>
          <a:p>
            <a:pPr algn="l" fontAlgn="auto">
              <a:spcAft>
                <a:spcPts val="0"/>
              </a:spcAft>
              <a:defRPr/>
            </a:pPr>
            <a:r>
              <a:rPr lang="en-US" sz="2800" dirty="0" smtClean="0">
                <a:latin typeface="Andalus" pitchFamily="18" charset="-78"/>
                <a:cs typeface="Andalus" pitchFamily="18" charset="-78"/>
                <a:sym typeface="Wingdings"/>
              </a:rPr>
              <a:t></a:t>
            </a:r>
            <a:r>
              <a:rPr lang="en-US" sz="2800" dirty="0">
                <a:latin typeface="Andalus" pitchFamily="18" charset="-78"/>
                <a:cs typeface="Andalus" pitchFamily="18" charset="-78"/>
                <a:sym typeface="Wingdings"/>
              </a:rPr>
              <a:t> </a:t>
            </a:r>
            <a:r>
              <a:rPr lang="en-US" sz="2800" dirty="0" smtClean="0">
                <a:latin typeface="Andalus" pitchFamily="18" charset="-78"/>
                <a:cs typeface="Andalus" pitchFamily="18" charset="-78"/>
                <a:sym typeface="Wingdings"/>
              </a:rPr>
              <a:t>DCHFA’s Role</a:t>
            </a:r>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smtClean="0">
                <a:latin typeface="Andalus" pitchFamily="18" charset="-78"/>
                <a:cs typeface="Andalus" pitchFamily="18" charset="-78"/>
                <a:sym typeface="Wingdings"/>
              </a:rPr>
              <a:t> C&amp;AM Staff &amp; Role</a:t>
            </a:r>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800" dirty="0" smtClean="0">
                <a:latin typeface="Andalus" pitchFamily="18" charset="-78"/>
                <a:cs typeface="Andalus" pitchFamily="18" charset="-78"/>
                <a:sym typeface="Wingdings"/>
              </a:rPr>
              <a:t> </a:t>
            </a:r>
            <a:r>
              <a:rPr lang="en-US" sz="2800" dirty="0" smtClean="0">
                <a:latin typeface="Andalus" pitchFamily="18" charset="-78"/>
                <a:cs typeface="Andalus" pitchFamily="18" charset="-78"/>
              </a:rPr>
              <a:t>Compliance Reporting</a:t>
            </a:r>
            <a:br>
              <a:rPr lang="en-US" sz="2800" dirty="0" smtClean="0">
                <a:latin typeface="Andalus" pitchFamily="18" charset="-78"/>
                <a:cs typeface="Andalus" pitchFamily="18" charset="-78"/>
              </a:rPr>
            </a:br>
            <a:r>
              <a:rPr lang="en-US" sz="2800" dirty="0" smtClean="0">
                <a:latin typeface="Andalus" pitchFamily="18" charset="-78"/>
                <a:cs typeface="Andalus" pitchFamily="18" charset="-78"/>
                <a:sym typeface="Wingdings"/>
              </a:rPr>
              <a:t> </a:t>
            </a:r>
            <a:r>
              <a:rPr lang="en-US" sz="2800" dirty="0" smtClean="0">
                <a:latin typeface="Andalus" pitchFamily="18" charset="-78"/>
                <a:cs typeface="Andalus" pitchFamily="18" charset="-78"/>
              </a:rPr>
              <a:t>Financial Reporting</a:t>
            </a:r>
            <a:br>
              <a:rPr lang="en-US" sz="2800" dirty="0" smtClean="0">
                <a:latin typeface="Andalus" pitchFamily="18" charset="-78"/>
                <a:cs typeface="Andalus" pitchFamily="18" charset="-78"/>
              </a:rPr>
            </a:br>
            <a:r>
              <a:rPr lang="en-US" sz="2800" dirty="0" smtClean="0">
                <a:latin typeface="Andalus" pitchFamily="18" charset="-78"/>
                <a:cs typeface="Andalus" pitchFamily="18" charset="-78"/>
                <a:sym typeface="Wingdings"/>
              </a:rPr>
              <a:t> Monitoring &amp; Risk Rating</a:t>
            </a:r>
            <a:r>
              <a:rPr lang="en-US" sz="2800" dirty="0" smtClean="0">
                <a:latin typeface="Andalus" pitchFamily="18" charset="-78"/>
                <a:cs typeface="Andalus" pitchFamily="18" charset="-78"/>
              </a:rPr>
              <a:t/>
            </a:r>
            <a:br>
              <a:rPr lang="en-US" sz="2800" dirty="0" smtClean="0">
                <a:latin typeface="Andalus" pitchFamily="18" charset="-78"/>
                <a:cs typeface="Andalus" pitchFamily="18" charset="-78"/>
              </a:rPr>
            </a:br>
            <a:r>
              <a:rPr lang="en-US" sz="2400" dirty="0" smtClean="0"/>
              <a:t/>
            </a:r>
            <a:br>
              <a:rPr lang="en-US" sz="2400" dirty="0" smtClean="0"/>
            </a:br>
            <a:endParaRPr lang="en-US" sz="2400" dirty="0"/>
          </a:p>
        </p:txBody>
      </p:sp>
      <p:pic>
        <p:nvPicPr>
          <p:cNvPr id="1032" name="Picture 8" descr="C:\Users\twebb\AppData\Local\Microsoft\Windows\Temporary Internet Files\Content.IE5\GL0MOKH6\MP900309047[1].jpg"/>
          <p:cNvPicPr>
            <a:picLocks noChangeAspect="1" noChangeArrowheads="1"/>
          </p:cNvPicPr>
          <p:nvPr/>
        </p:nvPicPr>
        <p:blipFill>
          <a:blip r:embed="rId3"/>
          <a:srcRect/>
          <a:stretch>
            <a:fillRect/>
          </a:stretch>
        </p:blipFill>
        <p:spPr bwMode="auto">
          <a:xfrm>
            <a:off x="3581400" y="4802188"/>
            <a:ext cx="2895600" cy="1862137"/>
          </a:xfrm>
          <a:prstGeom prst="rect">
            <a:avLst/>
          </a:prstGeom>
          <a:noFill/>
          <a:ln w="9525">
            <a:noFill/>
            <a:miter lim="800000"/>
            <a:headEnd/>
            <a:tailEnd/>
          </a:ln>
        </p:spPr>
      </p:pic>
    </p:spTree>
    <p:extLst>
      <p:ext uri="{BB962C8B-B14F-4D97-AF65-F5344CB8AC3E}">
        <p14:creationId xmlns:p14="http://schemas.microsoft.com/office/powerpoint/2010/main" val="13507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ppt_x"/>
                                          </p:val>
                                        </p:tav>
                                        <p:tav tm="100000">
                                          <p:val>
                                            <p:strVal val="#ppt_x"/>
                                          </p:val>
                                        </p:tav>
                                      </p:tavLst>
                                    </p:anim>
                                    <p:anim calcmode="lin" valueType="num">
                                      <p:cBhvr additive="base">
                                        <p:cTn id="8" dur="500" fill="hold"/>
                                        <p:tgtEl>
                                          <p:spTgt spid="10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44444E-6 -4.39205E-7 C 0.00521 0.01063 0.00417 0.01433 0.01216 0.02173 C 0.01355 0.02705 0.01511 0.03236 0.01632 0.03791 C 0.01702 0.04068 0.01754 0.04346 0.01823 0.04623 C 0.01893 0.04901 0.01875 0.05224 0.02032 0.05432 C 0.02188 0.0564 0.02431 0.05617 0.02639 0.0571 C 0.03299 0.04392 0.02969 0.05201 0.03473 0.03259 C 0.03716 0.02335 0.04254 0.01595 0.04688 0.00809 C 0.05625 -0.00878 0.06823 -0.02312 0.07344 -0.04346 C 0.07917 -0.03167 0.07952 -0.02496 0.0816 -0.01086 C 0.08421 0.00647 0.08837 0.02566 0.09584 0.04068 C 0.09844 0.05386 0.10608 0.06542 0.10608 0.07883 " pathEditMode="relative" ptsTypes="fffffffffffA">
                                      <p:cBhvr>
                                        <p:cTn id="11" dur="2000" fill="hold"/>
                                        <p:tgtEl>
                                          <p:spTgt spid="10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09600" y="228600"/>
            <a:ext cx="7924800" cy="1066800"/>
          </a:xfrm>
        </p:spPr>
        <p:txBody>
          <a:bodyPr/>
          <a:lstStyle/>
          <a:p>
            <a:pPr algn="ctr" eaLnBrk="1" hangingPunct="1"/>
            <a:r>
              <a:rPr lang="en-US" altLang="en-US" sz="3600" dirty="0" smtClean="0"/>
              <a:t>PERFORMANCE ASSESSMENT AND risk rating (CONT.)</a:t>
            </a:r>
          </a:p>
        </p:txBody>
      </p:sp>
      <p:sp>
        <p:nvSpPr>
          <p:cNvPr id="102403" name="Content Placeholder 2"/>
          <p:cNvSpPr>
            <a:spLocks noGrp="1"/>
          </p:cNvSpPr>
          <p:nvPr>
            <p:ph idx="4294967295"/>
          </p:nvPr>
        </p:nvSpPr>
        <p:spPr>
          <a:xfrm>
            <a:off x="228600" y="1752600"/>
            <a:ext cx="8458200" cy="4191000"/>
          </a:xfrm>
          <a:prstGeom prst="rect">
            <a:avLst/>
          </a:prstGeom>
        </p:spPr>
        <p:txBody>
          <a:bodyPr/>
          <a:lstStyle/>
          <a:p>
            <a:pPr marL="400050" lvl="1" indent="0" algn="just" eaLnBrk="1" hangingPunct="1">
              <a:buNone/>
            </a:pPr>
            <a:r>
              <a:rPr lang="en-US" altLang="en-US" sz="2000" b="1" dirty="0" smtClean="0">
                <a:solidFill>
                  <a:schemeClr val="tx2"/>
                </a:solidFill>
              </a:rPr>
              <a:t>Debt Service Coverage Ratio (“DSCR”)</a:t>
            </a:r>
          </a:p>
          <a:p>
            <a:pPr marL="912813" lvl="1" indent="-512763" algn="just" eaLnBrk="1" hangingPunct="1">
              <a:buFontTx/>
              <a:buNone/>
            </a:pPr>
            <a:r>
              <a:rPr lang="en-US" altLang="en-US" sz="1600" b="1" dirty="0" smtClean="0">
                <a:solidFill>
                  <a:schemeClr val="tx2"/>
                </a:solidFill>
              </a:rPr>
              <a:t>	</a:t>
            </a:r>
            <a:r>
              <a:rPr lang="en-US" altLang="en-US" sz="1600" dirty="0" smtClean="0">
                <a:solidFill>
                  <a:schemeClr val="tx2"/>
                </a:solidFill>
              </a:rPr>
              <a:t>DSCR represents a project’s ability to make mortgage payments.  DSCR is the ratio of net operating income divided by debt service payments.  Based on DSCR, a project’s financial performance is rated in the following scale:</a:t>
            </a:r>
          </a:p>
          <a:p>
            <a:pPr marL="912813" lvl="1" indent="-512763" algn="just" eaLnBrk="1" hangingPunct="1">
              <a:buFontTx/>
              <a:buNone/>
            </a:pPr>
            <a:endParaRPr lang="en-US" altLang="en-US" sz="1200" dirty="0" smtClean="0">
              <a:solidFill>
                <a:schemeClr val="tx2"/>
              </a:solidFill>
            </a:endParaRPr>
          </a:p>
          <a:p>
            <a:pPr marL="912813" lvl="1" indent="-512763" algn="ctr" eaLnBrk="1" hangingPunct="1">
              <a:buFontTx/>
              <a:buNone/>
            </a:pPr>
            <a:r>
              <a:rPr lang="en-US" altLang="en-US" sz="1800" dirty="0" smtClean="0">
                <a:solidFill>
                  <a:schemeClr val="tx2"/>
                </a:solidFill>
              </a:rPr>
              <a:t>		</a:t>
            </a:r>
            <a:r>
              <a:rPr lang="en-US" altLang="en-US" sz="1800" u="sng" dirty="0" smtClean="0">
                <a:solidFill>
                  <a:schemeClr val="tx2"/>
                </a:solidFill>
              </a:rPr>
              <a:t>DSCR		Performance Rating</a:t>
            </a:r>
          </a:p>
          <a:p>
            <a:pPr marL="912813" lvl="1" indent="-512763" algn="ctr" eaLnBrk="1" hangingPunct="1">
              <a:buFontTx/>
              <a:buNone/>
            </a:pPr>
            <a:r>
              <a:rPr lang="en-US" altLang="en-US" sz="1800" dirty="0" smtClean="0">
                <a:solidFill>
                  <a:schemeClr val="tx2"/>
                </a:solidFill>
              </a:rPr>
              <a:t>		a. 1.30 or above		5</a:t>
            </a:r>
          </a:p>
          <a:p>
            <a:pPr marL="912813" lvl="1" indent="-512763" algn="ctr" eaLnBrk="1" hangingPunct="1">
              <a:buFontTx/>
              <a:buNone/>
            </a:pPr>
            <a:r>
              <a:rPr lang="en-US" altLang="en-US" sz="1800" dirty="0" smtClean="0">
                <a:solidFill>
                  <a:schemeClr val="tx2"/>
                </a:solidFill>
              </a:rPr>
              <a:t>		b. 1.20 – 1.29		4</a:t>
            </a:r>
          </a:p>
          <a:p>
            <a:pPr marL="912813" lvl="1" indent="-512763" algn="ctr" eaLnBrk="1" hangingPunct="1">
              <a:buFontTx/>
              <a:buNone/>
            </a:pPr>
            <a:r>
              <a:rPr lang="en-US" altLang="en-US" sz="1800" dirty="0" smtClean="0">
                <a:solidFill>
                  <a:schemeClr val="tx2"/>
                </a:solidFill>
              </a:rPr>
              <a:t>		c. 1.10 – 1.19		3</a:t>
            </a:r>
          </a:p>
          <a:p>
            <a:pPr marL="912813" lvl="1" indent="-512763" algn="ctr" eaLnBrk="1" hangingPunct="1">
              <a:buFontTx/>
              <a:buNone/>
            </a:pPr>
            <a:r>
              <a:rPr lang="en-US" altLang="en-US" sz="1800" dirty="0" smtClean="0">
                <a:solidFill>
                  <a:schemeClr val="tx2"/>
                </a:solidFill>
              </a:rPr>
              <a:t>		d. 1.00 – 1.09		2</a:t>
            </a:r>
          </a:p>
          <a:p>
            <a:pPr marL="912813" lvl="1" indent="-512763" algn="ctr" eaLnBrk="1" hangingPunct="1">
              <a:buFontTx/>
              <a:buNone/>
            </a:pPr>
            <a:r>
              <a:rPr lang="en-US" altLang="en-US" sz="1800" dirty="0" smtClean="0">
                <a:solidFill>
                  <a:schemeClr val="tx2"/>
                </a:solidFill>
              </a:rPr>
              <a:t>		e. .99 or below		1</a:t>
            </a:r>
          </a:p>
          <a:p>
            <a:pPr marL="912813" lvl="1" indent="-512763" algn="just" eaLnBrk="1" hangingPunct="1">
              <a:buFontTx/>
              <a:buNone/>
            </a:pPr>
            <a:endParaRPr lang="en-US" altLang="en-US" sz="1200" dirty="0" smtClean="0">
              <a:solidFill>
                <a:schemeClr val="tx2"/>
              </a:solidFill>
            </a:endParaRPr>
          </a:p>
          <a:p>
            <a:pPr marL="912813" lvl="1" indent="-512763" algn="just" eaLnBrk="1" hangingPunct="1">
              <a:buFontTx/>
              <a:buNone/>
            </a:pPr>
            <a:r>
              <a:rPr lang="en-US" altLang="en-US" sz="1800" dirty="0" smtClean="0">
                <a:solidFill>
                  <a:schemeClr val="tx2"/>
                </a:solidFill>
              </a:rPr>
              <a:t>	* A well-performing project should have DSCR at least 1.10 or above the ratio projected by the underwriting pro forma.</a:t>
            </a:r>
          </a:p>
          <a:p>
            <a:pPr eaLnBrk="1" hangingPunct="1">
              <a:buFontTx/>
              <a:buNone/>
            </a:pPr>
            <a:endParaRPr lang="en-US" altLang="en-US" dirty="0" smtClean="0"/>
          </a:p>
        </p:txBody>
      </p:sp>
    </p:spTree>
    <p:extLst>
      <p:ext uri="{BB962C8B-B14F-4D97-AF65-F5344CB8AC3E}">
        <p14:creationId xmlns:p14="http://schemas.microsoft.com/office/powerpoint/2010/main" val="1740525035"/>
      </p:ext>
    </p:extLst>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algn="ctr" eaLnBrk="1" hangingPunct="1"/>
            <a:r>
              <a:rPr lang="en-US" altLang="en-US" sz="3200" dirty="0" smtClean="0"/>
              <a:t>PERFORMANCE ASSESSMENT AND </a:t>
            </a:r>
            <a:r>
              <a:rPr lang="en-US" altLang="en-US" sz="3200" dirty="0"/>
              <a:t>risk rating </a:t>
            </a:r>
            <a:r>
              <a:rPr lang="en-US" altLang="en-US" sz="3200" dirty="0" smtClean="0"/>
              <a:t>(CONT.)</a:t>
            </a:r>
          </a:p>
        </p:txBody>
      </p:sp>
      <p:sp>
        <p:nvSpPr>
          <p:cNvPr id="103427" name="Content Placeholder 2"/>
          <p:cNvSpPr>
            <a:spLocks noGrp="1"/>
          </p:cNvSpPr>
          <p:nvPr>
            <p:ph idx="4294967295"/>
          </p:nvPr>
        </p:nvSpPr>
        <p:spPr>
          <a:xfrm>
            <a:off x="76200" y="1981200"/>
            <a:ext cx="7772400" cy="4114800"/>
          </a:xfrm>
          <a:prstGeom prst="rect">
            <a:avLst/>
          </a:prstGeom>
        </p:spPr>
        <p:txBody>
          <a:bodyPr/>
          <a:lstStyle/>
          <a:p>
            <a:pPr lvl="1"/>
            <a:r>
              <a:rPr lang="en-US" altLang="en-US" sz="1600" b="1" dirty="0" smtClean="0">
                <a:solidFill>
                  <a:schemeClr val="tx2"/>
                </a:solidFill>
              </a:rPr>
              <a:t>Mortgagee/REAC Inspection Score</a:t>
            </a:r>
          </a:p>
          <a:p>
            <a:pPr lvl="1" algn="just" eaLnBrk="1" hangingPunct="1">
              <a:buFontTx/>
              <a:buNone/>
            </a:pPr>
            <a:r>
              <a:rPr lang="en-US" altLang="en-US" sz="1600" b="1" dirty="0" smtClean="0">
                <a:solidFill>
                  <a:schemeClr val="tx2"/>
                </a:solidFill>
              </a:rPr>
              <a:t>	</a:t>
            </a:r>
            <a:r>
              <a:rPr lang="en-US" altLang="en-US" sz="1600" dirty="0" smtClean="0">
                <a:solidFill>
                  <a:schemeClr val="tx2"/>
                </a:solidFill>
              </a:rPr>
              <a:t>If a project is subject to REAC inspections, the REAC score is an indicator whether the project is in decent, safe, and sanitary condition:</a:t>
            </a:r>
          </a:p>
          <a:p>
            <a:pPr lvl="1" algn="just" eaLnBrk="1" hangingPunct="1">
              <a:buFontTx/>
              <a:buNone/>
            </a:pPr>
            <a:endParaRPr lang="en-US" altLang="en-US" sz="1600" dirty="0" smtClean="0">
              <a:solidFill>
                <a:schemeClr val="tx2"/>
              </a:solidFill>
            </a:endParaRPr>
          </a:p>
          <a:p>
            <a:pPr lvl="1" algn="just" eaLnBrk="1" hangingPunct="1">
              <a:buFontTx/>
              <a:buNone/>
            </a:pPr>
            <a:r>
              <a:rPr lang="en-US" altLang="en-US" sz="1600" dirty="0" smtClean="0">
                <a:solidFill>
                  <a:schemeClr val="tx2"/>
                </a:solidFill>
              </a:rPr>
              <a:t>			</a:t>
            </a:r>
            <a:r>
              <a:rPr lang="en-US" altLang="en-US" sz="1600" u="sng" dirty="0" smtClean="0">
                <a:solidFill>
                  <a:schemeClr val="tx2"/>
                </a:solidFill>
              </a:rPr>
              <a:t>REAC Score		Performance Rating</a:t>
            </a:r>
          </a:p>
          <a:p>
            <a:pPr lvl="1" algn="just" eaLnBrk="1" hangingPunct="1">
              <a:buFontTx/>
              <a:buNone/>
            </a:pPr>
            <a:r>
              <a:rPr lang="en-US" altLang="en-US" sz="1600" dirty="0" smtClean="0">
                <a:solidFill>
                  <a:schemeClr val="tx2"/>
                </a:solidFill>
              </a:rPr>
              <a:t>			a. 90 – 100				5</a:t>
            </a:r>
          </a:p>
          <a:p>
            <a:pPr lvl="1" algn="just" eaLnBrk="1" hangingPunct="1">
              <a:buFontTx/>
              <a:buNone/>
            </a:pPr>
            <a:r>
              <a:rPr lang="en-US" altLang="en-US" sz="1600" dirty="0" smtClean="0">
                <a:solidFill>
                  <a:schemeClr val="tx2"/>
                </a:solidFill>
              </a:rPr>
              <a:t>			b. 80 – 89			                	4</a:t>
            </a:r>
          </a:p>
          <a:p>
            <a:pPr lvl="1" eaLnBrk="1" hangingPunct="1">
              <a:buFontTx/>
              <a:buNone/>
            </a:pPr>
            <a:r>
              <a:rPr lang="en-US" altLang="en-US" sz="1600" dirty="0" smtClean="0">
                <a:solidFill>
                  <a:schemeClr val="tx2"/>
                </a:solidFill>
              </a:rPr>
              <a:t>			c. 75 – 79				3</a:t>
            </a:r>
          </a:p>
          <a:p>
            <a:pPr lvl="1" algn="just" eaLnBrk="1" hangingPunct="1">
              <a:buFontTx/>
              <a:buNone/>
            </a:pPr>
            <a:r>
              <a:rPr lang="en-US" altLang="en-US" sz="1600" dirty="0" smtClean="0">
                <a:solidFill>
                  <a:schemeClr val="tx2"/>
                </a:solidFill>
              </a:rPr>
              <a:t>			d. 60 – 74			                	2</a:t>
            </a:r>
          </a:p>
          <a:p>
            <a:pPr lvl="1" algn="just" eaLnBrk="1" hangingPunct="1">
              <a:buFontTx/>
              <a:buNone/>
            </a:pPr>
            <a:r>
              <a:rPr lang="en-US" altLang="en-US" sz="1600" dirty="0" smtClean="0">
                <a:solidFill>
                  <a:schemeClr val="tx2"/>
                </a:solidFill>
              </a:rPr>
              <a:t>			e.   0 – 59				1</a:t>
            </a:r>
          </a:p>
          <a:p>
            <a:pPr lvl="1" algn="just" eaLnBrk="1" hangingPunct="1">
              <a:buFontTx/>
              <a:buNone/>
            </a:pPr>
            <a:r>
              <a:rPr lang="en-US" altLang="en-US" sz="1600" dirty="0" smtClean="0">
                <a:solidFill>
                  <a:schemeClr val="tx2"/>
                </a:solidFill>
              </a:rPr>
              <a:t>	</a:t>
            </a:r>
          </a:p>
          <a:p>
            <a:pPr lvl="1" eaLnBrk="1" hangingPunct="1">
              <a:buFontTx/>
              <a:buNone/>
            </a:pPr>
            <a:r>
              <a:rPr lang="en-US" altLang="en-US" sz="1400" dirty="0" smtClean="0"/>
              <a:t>	</a:t>
            </a:r>
          </a:p>
          <a:p>
            <a:pPr lvl="1" eaLnBrk="1" hangingPunct="1">
              <a:buFontTx/>
              <a:buNone/>
            </a:pPr>
            <a:r>
              <a:rPr lang="en-US" altLang="en-US" sz="1400" b="1" dirty="0" smtClean="0"/>
              <a:t>		</a:t>
            </a:r>
          </a:p>
        </p:txBody>
      </p:sp>
    </p:spTree>
    <p:extLst>
      <p:ext uri="{BB962C8B-B14F-4D97-AF65-F5344CB8AC3E}">
        <p14:creationId xmlns:p14="http://schemas.microsoft.com/office/powerpoint/2010/main" val="1079050912"/>
      </p:ext>
    </p:extLst>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algn="ctr" eaLnBrk="1" hangingPunct="1"/>
            <a:r>
              <a:rPr lang="en-US" altLang="en-US" sz="3200" dirty="0"/>
              <a:t>PERFORMANCE ASSESSMENT AND risk rating (CONT.)</a:t>
            </a:r>
            <a:endParaRPr lang="en-US" altLang="en-US" sz="3200" dirty="0" smtClean="0"/>
          </a:p>
        </p:txBody>
      </p:sp>
      <p:sp>
        <p:nvSpPr>
          <p:cNvPr id="104451" name="Content Placeholder 2"/>
          <p:cNvSpPr>
            <a:spLocks noGrp="1"/>
          </p:cNvSpPr>
          <p:nvPr>
            <p:ph idx="4294967295"/>
          </p:nvPr>
        </p:nvSpPr>
        <p:spPr>
          <a:xfrm>
            <a:off x="76200" y="1600200"/>
            <a:ext cx="8991600" cy="4495800"/>
          </a:xfrm>
          <a:prstGeom prst="rect">
            <a:avLst/>
          </a:prstGeom>
        </p:spPr>
        <p:txBody>
          <a:bodyPr/>
          <a:lstStyle/>
          <a:p>
            <a:pPr marL="685800" lvl="2" indent="-285750" algn="just"/>
            <a:r>
              <a:rPr lang="en-US" altLang="en-US" sz="1600" b="1" dirty="0">
                <a:solidFill>
                  <a:schemeClr val="tx2"/>
                </a:solidFill>
              </a:rPr>
              <a:t> </a:t>
            </a:r>
            <a:r>
              <a:rPr lang="en-US" altLang="en-US" sz="1600" b="1" dirty="0" smtClean="0">
                <a:solidFill>
                  <a:schemeClr val="tx2"/>
                </a:solidFill>
              </a:rPr>
              <a:t>Percentage of Uncollected Rent (POUR)</a:t>
            </a:r>
          </a:p>
          <a:p>
            <a:pPr marL="741363" lvl="2" indent="-341313" eaLnBrk="1" hangingPunct="1">
              <a:buFontTx/>
              <a:buNone/>
            </a:pPr>
            <a:r>
              <a:rPr lang="en-US" altLang="en-US" sz="1600" b="1" dirty="0" smtClean="0">
                <a:solidFill>
                  <a:schemeClr val="tx2"/>
                </a:solidFill>
              </a:rPr>
              <a:t>	</a:t>
            </a:r>
            <a:r>
              <a:rPr lang="en-US" altLang="en-US" sz="1600" dirty="0" smtClean="0">
                <a:solidFill>
                  <a:schemeClr val="tx2"/>
                </a:solidFill>
              </a:rPr>
              <a:t>POUR is the percentage of revenue that is not earned due to vacancy and poor collection. It measures effectiveness of property management in terms of leasing and rent collections. Based on POUR ratio, a project is given the following performance rating:</a:t>
            </a:r>
          </a:p>
          <a:p>
            <a:pPr marL="741363" lvl="2" indent="-341313" algn="just" eaLnBrk="1" hangingPunct="1">
              <a:buFontTx/>
              <a:buNone/>
            </a:pPr>
            <a:endParaRPr lang="en-US" altLang="en-US" sz="1600" dirty="0" smtClean="0">
              <a:solidFill>
                <a:schemeClr val="tx2"/>
              </a:solidFill>
            </a:endParaRPr>
          </a:p>
          <a:p>
            <a:pPr marL="741363" lvl="2" indent="-341313" algn="ctr" eaLnBrk="1" hangingPunct="1">
              <a:buFontTx/>
              <a:buNone/>
            </a:pPr>
            <a:r>
              <a:rPr lang="en-US" altLang="en-US" sz="1600" dirty="0">
                <a:solidFill>
                  <a:schemeClr val="tx2"/>
                </a:solidFill>
              </a:rPr>
              <a:t> </a:t>
            </a:r>
            <a:r>
              <a:rPr lang="en-US" altLang="en-US" sz="1600" dirty="0" smtClean="0">
                <a:solidFill>
                  <a:schemeClr val="tx2"/>
                </a:solidFill>
              </a:rPr>
              <a:t>      </a:t>
            </a:r>
            <a:r>
              <a:rPr lang="en-US" altLang="en-US" sz="1600" u="sng" dirty="0" smtClean="0">
                <a:solidFill>
                  <a:schemeClr val="tx2"/>
                </a:solidFill>
              </a:rPr>
              <a:t>Percentage of Uncollected Rent		Performance Rating</a:t>
            </a:r>
          </a:p>
          <a:p>
            <a:pPr marL="741363" lvl="2" indent="-341313" algn="ctr" eaLnBrk="1" hangingPunct="1">
              <a:buFontTx/>
              <a:buNone/>
            </a:pPr>
            <a:r>
              <a:rPr lang="en-US" altLang="en-US" sz="1600" dirty="0" smtClean="0">
                <a:solidFill>
                  <a:schemeClr val="tx2"/>
                </a:solidFill>
              </a:rPr>
              <a:t>		a. 4% or below				5</a:t>
            </a:r>
          </a:p>
          <a:p>
            <a:pPr marL="741363" lvl="2" indent="-341313" algn="ctr" eaLnBrk="1" hangingPunct="1">
              <a:buFontTx/>
              <a:buNone/>
            </a:pPr>
            <a:r>
              <a:rPr lang="en-US" altLang="en-US" sz="1600" dirty="0" smtClean="0">
                <a:solidFill>
                  <a:schemeClr val="tx2"/>
                </a:solidFill>
              </a:rPr>
              <a:t>		b. 5%					4</a:t>
            </a:r>
          </a:p>
          <a:p>
            <a:pPr marL="741363" lvl="2" indent="-341313" algn="ctr" eaLnBrk="1" hangingPunct="1">
              <a:buFontTx/>
              <a:buNone/>
            </a:pPr>
            <a:r>
              <a:rPr lang="en-US" altLang="en-US" sz="1600" dirty="0" smtClean="0">
                <a:solidFill>
                  <a:schemeClr val="tx2"/>
                </a:solidFill>
              </a:rPr>
              <a:t>		c. 6 – 8%					3</a:t>
            </a:r>
          </a:p>
          <a:p>
            <a:pPr marL="741363" lvl="2" indent="-341313" algn="ctr" eaLnBrk="1" hangingPunct="1">
              <a:buFontTx/>
              <a:buNone/>
            </a:pPr>
            <a:r>
              <a:rPr lang="en-US" altLang="en-US" sz="1600" dirty="0" smtClean="0">
                <a:solidFill>
                  <a:schemeClr val="tx2"/>
                </a:solidFill>
              </a:rPr>
              <a:t>		d. 9 – 10%					2</a:t>
            </a:r>
          </a:p>
          <a:p>
            <a:pPr marL="741363" lvl="2" indent="-341313" algn="ctr" eaLnBrk="1" hangingPunct="1">
              <a:buFontTx/>
              <a:buNone/>
            </a:pPr>
            <a:r>
              <a:rPr lang="en-US" altLang="en-US" sz="1600" dirty="0" smtClean="0">
                <a:solidFill>
                  <a:schemeClr val="tx2"/>
                </a:solidFill>
              </a:rPr>
              <a:t>		e. 11% or above				1</a:t>
            </a:r>
          </a:p>
          <a:p>
            <a:pPr marL="741363" lvl="2" indent="-341313" algn="just" eaLnBrk="1" hangingPunct="1">
              <a:buFontTx/>
              <a:buNone/>
            </a:pPr>
            <a:r>
              <a:rPr lang="en-US" altLang="en-US" sz="1800" dirty="0" smtClean="0">
                <a:solidFill>
                  <a:schemeClr val="tx2"/>
                </a:solidFill>
              </a:rPr>
              <a:t>	</a:t>
            </a:r>
          </a:p>
          <a:p>
            <a:pPr marL="741363" lvl="2" indent="-341313" eaLnBrk="1" hangingPunct="1">
              <a:buFontTx/>
              <a:buNone/>
            </a:pPr>
            <a:r>
              <a:rPr lang="en-US" altLang="en-US" sz="1600" b="1" dirty="0" smtClean="0"/>
              <a:t>	</a:t>
            </a:r>
          </a:p>
          <a:p>
            <a:pPr eaLnBrk="1" hangingPunct="1">
              <a:buFontTx/>
              <a:buNone/>
            </a:pPr>
            <a:endParaRPr lang="en-US" altLang="en-US" dirty="0" smtClean="0"/>
          </a:p>
        </p:txBody>
      </p:sp>
    </p:spTree>
    <p:extLst>
      <p:ext uri="{BB962C8B-B14F-4D97-AF65-F5344CB8AC3E}">
        <p14:creationId xmlns:p14="http://schemas.microsoft.com/office/powerpoint/2010/main" val="491702593"/>
      </p:ext>
    </p:extLst>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gn="ctr" eaLnBrk="1" hangingPunct="1"/>
            <a:r>
              <a:rPr lang="en-US" altLang="en-US" sz="3200" dirty="0"/>
              <a:t>PERFORMANCE ASSESSMENT AND risk rating (CONT.)</a:t>
            </a:r>
            <a:endParaRPr lang="en-US" altLang="en-US" sz="3200" dirty="0" smtClean="0"/>
          </a:p>
        </p:txBody>
      </p:sp>
      <p:sp>
        <p:nvSpPr>
          <p:cNvPr id="105475" name="Content Placeholder 2"/>
          <p:cNvSpPr>
            <a:spLocks noGrp="1"/>
          </p:cNvSpPr>
          <p:nvPr>
            <p:ph idx="4294967295"/>
          </p:nvPr>
        </p:nvSpPr>
        <p:spPr>
          <a:xfrm>
            <a:off x="76200" y="1828800"/>
            <a:ext cx="8915400" cy="4114800"/>
          </a:xfrm>
          <a:prstGeom prst="rect">
            <a:avLst/>
          </a:prstGeom>
        </p:spPr>
        <p:txBody>
          <a:bodyPr/>
          <a:lstStyle/>
          <a:p>
            <a:pPr lvl="1" algn="just" eaLnBrk="1" hangingPunct="1"/>
            <a:r>
              <a:rPr lang="en-US" altLang="en-US" sz="1600" b="1" dirty="0" smtClean="0">
                <a:solidFill>
                  <a:schemeClr val="tx2"/>
                </a:solidFill>
              </a:rPr>
              <a:t>Operating Expense Level</a:t>
            </a:r>
          </a:p>
          <a:p>
            <a:pPr lvl="1" algn="just" eaLnBrk="1" hangingPunct="1">
              <a:buFontTx/>
              <a:buNone/>
            </a:pPr>
            <a:r>
              <a:rPr lang="en-US" altLang="en-US" sz="1600" b="1" dirty="0" smtClean="0">
                <a:solidFill>
                  <a:schemeClr val="tx2"/>
                </a:solidFill>
              </a:rPr>
              <a:t>	</a:t>
            </a:r>
            <a:r>
              <a:rPr lang="en-US" altLang="en-US" sz="1600" dirty="0" smtClean="0">
                <a:solidFill>
                  <a:schemeClr val="tx2"/>
                </a:solidFill>
              </a:rPr>
              <a:t>Assuming that a project does not have separate security contracts and is not paying more than 25% of utilities for the individual units, performance rating for the project based on its operating expense is as follows:</a:t>
            </a:r>
          </a:p>
          <a:p>
            <a:pPr lvl="1" algn="just" eaLnBrk="1" hangingPunct="1">
              <a:buFontTx/>
              <a:buNone/>
            </a:pPr>
            <a:r>
              <a:rPr lang="en-US" altLang="en-US" sz="1600" b="1" dirty="0" smtClean="0">
                <a:solidFill>
                  <a:schemeClr val="tx2"/>
                </a:solidFill>
              </a:rPr>
              <a:t>			</a:t>
            </a:r>
            <a:r>
              <a:rPr lang="en-US" altLang="en-US" sz="1600" u="sng" dirty="0" smtClean="0">
                <a:solidFill>
                  <a:schemeClr val="tx2"/>
                </a:solidFill>
              </a:rPr>
              <a:t>Operating Expense Level (PUM)	                    Performance Rating</a:t>
            </a:r>
          </a:p>
          <a:p>
            <a:pPr lvl="1" algn="just" eaLnBrk="1" hangingPunct="1">
              <a:buFontTx/>
              <a:buNone/>
            </a:pPr>
            <a:r>
              <a:rPr lang="en-US" altLang="en-US" sz="1600" b="1" dirty="0" smtClean="0">
                <a:solidFill>
                  <a:schemeClr val="tx2"/>
                </a:solidFill>
              </a:rPr>
              <a:t>			</a:t>
            </a:r>
            <a:r>
              <a:rPr lang="en-US" altLang="en-US" sz="1600" dirty="0" smtClean="0">
                <a:solidFill>
                  <a:schemeClr val="tx2"/>
                </a:solidFill>
              </a:rPr>
              <a:t>a. $400 or below				5</a:t>
            </a:r>
          </a:p>
          <a:p>
            <a:pPr lvl="1" algn="just" eaLnBrk="1" hangingPunct="1">
              <a:buFontTx/>
              <a:buNone/>
            </a:pPr>
            <a:r>
              <a:rPr lang="en-US" altLang="en-US" sz="1600" b="1" dirty="0" smtClean="0">
                <a:solidFill>
                  <a:schemeClr val="tx2"/>
                </a:solidFill>
              </a:rPr>
              <a:t>			</a:t>
            </a:r>
            <a:r>
              <a:rPr lang="en-US" altLang="en-US" sz="1600" dirty="0" smtClean="0">
                <a:solidFill>
                  <a:schemeClr val="tx2"/>
                </a:solidFill>
              </a:rPr>
              <a:t>b. $401 - $450				4</a:t>
            </a:r>
          </a:p>
          <a:p>
            <a:pPr lvl="1" algn="just" eaLnBrk="1" hangingPunct="1">
              <a:buFontTx/>
              <a:buNone/>
            </a:pPr>
            <a:r>
              <a:rPr lang="en-US" altLang="en-US" sz="1600" b="1" dirty="0" smtClean="0">
                <a:solidFill>
                  <a:schemeClr val="tx2"/>
                </a:solidFill>
              </a:rPr>
              <a:t>			</a:t>
            </a:r>
            <a:r>
              <a:rPr lang="en-US" altLang="en-US" sz="1600" dirty="0" smtClean="0">
                <a:solidFill>
                  <a:schemeClr val="tx2"/>
                </a:solidFill>
              </a:rPr>
              <a:t>c. $451 - $500				3</a:t>
            </a:r>
          </a:p>
          <a:p>
            <a:pPr lvl="1" algn="just" eaLnBrk="1" hangingPunct="1">
              <a:buFontTx/>
              <a:buNone/>
            </a:pPr>
            <a:r>
              <a:rPr lang="en-US" altLang="en-US" sz="1600" b="1" dirty="0" smtClean="0">
                <a:solidFill>
                  <a:schemeClr val="tx2"/>
                </a:solidFill>
              </a:rPr>
              <a:t>			</a:t>
            </a:r>
            <a:r>
              <a:rPr lang="en-US" altLang="en-US" sz="1600" dirty="0" smtClean="0">
                <a:solidFill>
                  <a:schemeClr val="tx2"/>
                </a:solidFill>
              </a:rPr>
              <a:t>d. $501 - $600				2</a:t>
            </a:r>
          </a:p>
          <a:p>
            <a:pPr lvl="1" algn="just" eaLnBrk="1" hangingPunct="1">
              <a:buFontTx/>
              <a:buNone/>
            </a:pPr>
            <a:r>
              <a:rPr lang="en-US" altLang="en-US" sz="1600" b="1" dirty="0" smtClean="0">
                <a:solidFill>
                  <a:schemeClr val="tx2"/>
                </a:solidFill>
              </a:rPr>
              <a:t>			</a:t>
            </a:r>
            <a:r>
              <a:rPr lang="en-US" altLang="en-US" sz="1600" dirty="0" smtClean="0">
                <a:solidFill>
                  <a:schemeClr val="tx2"/>
                </a:solidFill>
              </a:rPr>
              <a:t>e. $601 or above				1</a:t>
            </a:r>
          </a:p>
          <a:p>
            <a:pPr lvl="1" algn="just" eaLnBrk="1" hangingPunct="1">
              <a:buFontTx/>
              <a:buNone/>
            </a:pPr>
            <a:r>
              <a:rPr lang="en-US" altLang="en-US" sz="1800" b="1" dirty="0" smtClean="0"/>
              <a:t>	</a:t>
            </a:r>
          </a:p>
        </p:txBody>
      </p:sp>
    </p:spTree>
    <p:extLst>
      <p:ext uri="{BB962C8B-B14F-4D97-AF65-F5344CB8AC3E}">
        <p14:creationId xmlns:p14="http://schemas.microsoft.com/office/powerpoint/2010/main" val="73954598"/>
      </p:ext>
    </p:extLst>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algn="ctr" eaLnBrk="1" hangingPunct="1"/>
            <a:r>
              <a:rPr lang="en-US" altLang="en-US" sz="3200" dirty="0"/>
              <a:t>PERFORMANCE ASSESSMENT AND risk rating (CONT.)</a:t>
            </a:r>
            <a:endParaRPr lang="en-US" altLang="en-US" sz="3200" dirty="0" smtClean="0"/>
          </a:p>
        </p:txBody>
      </p:sp>
      <p:sp>
        <p:nvSpPr>
          <p:cNvPr id="106499" name="Content Placeholder 2"/>
          <p:cNvSpPr>
            <a:spLocks noGrp="1"/>
          </p:cNvSpPr>
          <p:nvPr>
            <p:ph idx="4294967295"/>
          </p:nvPr>
        </p:nvSpPr>
        <p:spPr>
          <a:xfrm>
            <a:off x="0" y="2057400"/>
            <a:ext cx="8839200" cy="3657600"/>
          </a:xfrm>
          <a:prstGeom prst="rect">
            <a:avLst/>
          </a:prstGeom>
        </p:spPr>
        <p:txBody>
          <a:bodyPr/>
          <a:lstStyle/>
          <a:p>
            <a:pPr marL="512763" indent="-512763" algn="just" eaLnBrk="1" hangingPunct="1">
              <a:buFont typeface="Times New Roman" pitchFamily="18" charset="0"/>
              <a:buAutoNum type="arabicParenR" startAt="2"/>
            </a:pPr>
            <a:r>
              <a:rPr lang="en-US" altLang="en-US" sz="2000" b="1" dirty="0" smtClean="0">
                <a:solidFill>
                  <a:schemeClr val="tx2"/>
                </a:solidFill>
              </a:rPr>
              <a:t>Risk Rating</a:t>
            </a:r>
          </a:p>
          <a:p>
            <a:pPr marL="512763" indent="-512763" algn="just" eaLnBrk="1" hangingPunct="1">
              <a:buFontTx/>
              <a:buNone/>
            </a:pPr>
            <a:r>
              <a:rPr lang="en-US" altLang="en-US" sz="2000" b="1" dirty="0" smtClean="0">
                <a:solidFill>
                  <a:schemeClr val="tx2"/>
                </a:solidFill>
              </a:rPr>
              <a:t>	</a:t>
            </a:r>
            <a:r>
              <a:rPr lang="en-US" altLang="en-US" sz="1600" dirty="0" smtClean="0">
                <a:solidFill>
                  <a:schemeClr val="tx2"/>
                </a:solidFill>
              </a:rPr>
              <a:t>After the above review and assessment, a project can be placed in one of the following categories:</a:t>
            </a:r>
          </a:p>
          <a:p>
            <a:pPr marL="912813" lvl="1" indent="-512763" algn="just" eaLnBrk="1" hangingPunct="1"/>
            <a:r>
              <a:rPr lang="en-US" altLang="en-US" sz="1600" b="1" dirty="0" smtClean="0">
                <a:solidFill>
                  <a:schemeClr val="tx2"/>
                </a:solidFill>
              </a:rPr>
              <a:t>A Category</a:t>
            </a:r>
          </a:p>
          <a:p>
            <a:pPr marL="912813" lvl="1" indent="-512763" algn="just" eaLnBrk="1" hangingPunct="1">
              <a:buFontTx/>
              <a:buNone/>
            </a:pPr>
            <a:r>
              <a:rPr lang="en-US" altLang="en-US" sz="1600" b="1" dirty="0" smtClean="0">
                <a:solidFill>
                  <a:schemeClr val="tx2"/>
                </a:solidFill>
              </a:rPr>
              <a:t>	</a:t>
            </a:r>
            <a:r>
              <a:rPr lang="en-US" altLang="en-US" sz="1600" dirty="0" smtClean="0">
                <a:solidFill>
                  <a:schemeClr val="tx2"/>
                </a:solidFill>
              </a:rPr>
              <a:t>Projects in this group are well performing. The risk for mortgage default is low. Debt service coverage is at or above the ratio projected in the underwriting pro forma.  For the most recent two years, there are no history of monetary or covenant defaults; the project (if applicable) has received a REAC score of 75 or above.</a:t>
            </a:r>
          </a:p>
        </p:txBody>
      </p:sp>
      <p:pic>
        <p:nvPicPr>
          <p:cNvPr id="1026" name="Picture 2" descr="C:\Documents and Settings\TWebb\Local Settings\Temporary Internet Files\Content.IE5\I5BTJNP2\MCj00788250000[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2600" y="4343400"/>
            <a:ext cx="24209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459526"/>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gn="ctr" eaLnBrk="1" hangingPunct="1"/>
            <a:r>
              <a:rPr lang="en-US" altLang="en-US" sz="3200" dirty="0"/>
              <a:t>PERFORMANCE ASSESSMENT AND risk rating (CONT.)</a:t>
            </a:r>
            <a:endParaRPr lang="en-US" altLang="en-US" sz="3200" dirty="0" smtClean="0"/>
          </a:p>
        </p:txBody>
      </p:sp>
      <p:sp>
        <p:nvSpPr>
          <p:cNvPr id="107523" name="Content Placeholder 2"/>
          <p:cNvSpPr>
            <a:spLocks noGrp="1"/>
          </p:cNvSpPr>
          <p:nvPr>
            <p:ph idx="4294967295"/>
          </p:nvPr>
        </p:nvSpPr>
        <p:spPr>
          <a:xfrm>
            <a:off x="228600" y="1828800"/>
            <a:ext cx="8534400" cy="4114800"/>
          </a:xfrm>
          <a:prstGeom prst="rect">
            <a:avLst/>
          </a:prstGeom>
        </p:spPr>
        <p:txBody>
          <a:bodyPr/>
          <a:lstStyle/>
          <a:p>
            <a:pPr marL="912813" lvl="1" indent="-512763" algn="just" eaLnBrk="1" hangingPunct="1">
              <a:buFontTx/>
              <a:buNone/>
            </a:pPr>
            <a:r>
              <a:rPr lang="en-US" altLang="en-US" sz="2000" b="1" dirty="0" smtClean="0">
                <a:solidFill>
                  <a:schemeClr val="tx2"/>
                </a:solidFill>
              </a:rPr>
              <a:t>Risk Rating (Cont.)</a:t>
            </a:r>
          </a:p>
          <a:p>
            <a:pPr marL="912813" lvl="1" indent="-512763" algn="just" eaLnBrk="1" hangingPunct="1">
              <a:buFontTx/>
              <a:buNone/>
            </a:pPr>
            <a:endParaRPr lang="en-US" altLang="en-US" sz="2000" b="1" dirty="0" smtClean="0">
              <a:solidFill>
                <a:schemeClr val="tx2"/>
              </a:solidFill>
            </a:endParaRPr>
          </a:p>
          <a:p>
            <a:pPr marL="912813" lvl="1" indent="-512763" algn="just" eaLnBrk="1" hangingPunct="1"/>
            <a:r>
              <a:rPr lang="en-US" altLang="en-US" sz="1800" b="1" dirty="0" smtClean="0">
                <a:solidFill>
                  <a:schemeClr val="tx2"/>
                </a:solidFill>
              </a:rPr>
              <a:t>B Category</a:t>
            </a:r>
          </a:p>
          <a:p>
            <a:pPr marL="912813" lvl="1" indent="-512763" algn="just" eaLnBrk="1" hangingPunct="1">
              <a:buFontTx/>
              <a:buNone/>
            </a:pPr>
            <a:r>
              <a:rPr lang="en-US" altLang="en-US" sz="1800" b="1" dirty="0" smtClean="0">
                <a:solidFill>
                  <a:schemeClr val="tx2"/>
                </a:solidFill>
              </a:rPr>
              <a:t>	</a:t>
            </a:r>
            <a:r>
              <a:rPr lang="en-US" altLang="en-US" sz="1800" dirty="0" smtClean="0">
                <a:solidFill>
                  <a:schemeClr val="tx2"/>
                </a:solidFill>
              </a:rPr>
              <a:t>Projects in this group have no immediate risk for monetary default, but need more frequent monitoring and oversight.  Projects in this group are underperforming in one or more </a:t>
            </a:r>
            <a:r>
              <a:rPr lang="en-US" altLang="en-US" sz="1600" dirty="0" smtClean="0">
                <a:solidFill>
                  <a:schemeClr val="tx2"/>
                </a:solidFill>
              </a:rPr>
              <a:t>areas</a:t>
            </a:r>
            <a:r>
              <a:rPr lang="en-US" altLang="en-US" sz="1800" dirty="0" smtClean="0">
                <a:solidFill>
                  <a:schemeClr val="tx2"/>
                </a:solidFill>
              </a:rPr>
              <a:t> such as debt service coverage below the ratio projected in the underwriting pro forma; some history of covenant defaults although the defaults have been cured; less than 75 REAC score.</a:t>
            </a:r>
          </a:p>
        </p:txBody>
      </p:sp>
    </p:spTree>
    <p:extLst>
      <p:ext uri="{BB962C8B-B14F-4D97-AF65-F5344CB8AC3E}">
        <p14:creationId xmlns:p14="http://schemas.microsoft.com/office/powerpoint/2010/main" val="3035193724"/>
      </p:ext>
    </p:extLst>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gn="ctr" eaLnBrk="1" hangingPunct="1"/>
            <a:r>
              <a:rPr lang="en-US" altLang="en-US" sz="3200" dirty="0"/>
              <a:t>PERFORMANCE ASSESSMENT AND risk rating (CONT.)</a:t>
            </a:r>
            <a:endParaRPr lang="en-US" altLang="en-US" sz="3200" dirty="0" smtClean="0"/>
          </a:p>
        </p:txBody>
      </p:sp>
      <p:sp>
        <p:nvSpPr>
          <p:cNvPr id="108547" name="Content Placeholder 2"/>
          <p:cNvSpPr>
            <a:spLocks noGrp="1"/>
          </p:cNvSpPr>
          <p:nvPr>
            <p:ph idx="4294967295"/>
          </p:nvPr>
        </p:nvSpPr>
        <p:spPr>
          <a:xfrm>
            <a:off x="0" y="1828800"/>
            <a:ext cx="8763000" cy="4114800"/>
          </a:xfrm>
          <a:prstGeom prst="rect">
            <a:avLst/>
          </a:prstGeom>
        </p:spPr>
        <p:txBody>
          <a:bodyPr/>
          <a:lstStyle/>
          <a:p>
            <a:pPr marL="912813" lvl="1" indent="-512763" algn="just" eaLnBrk="1" hangingPunct="1">
              <a:buFontTx/>
              <a:buNone/>
            </a:pPr>
            <a:r>
              <a:rPr lang="en-US" altLang="en-US" sz="1600" b="1" dirty="0" smtClean="0">
                <a:solidFill>
                  <a:schemeClr val="tx2"/>
                </a:solidFill>
              </a:rPr>
              <a:t>Risk Rating (Cont.)</a:t>
            </a:r>
          </a:p>
          <a:p>
            <a:pPr marL="912813" lvl="1" indent="-512763" algn="just" eaLnBrk="1" hangingPunct="1">
              <a:buFontTx/>
              <a:buNone/>
            </a:pPr>
            <a:endParaRPr lang="en-US" altLang="en-US" sz="1600" b="1" dirty="0" smtClean="0">
              <a:solidFill>
                <a:schemeClr val="tx2"/>
              </a:solidFill>
            </a:endParaRPr>
          </a:p>
          <a:p>
            <a:pPr marL="912813" lvl="1" indent="-512763" algn="just" eaLnBrk="1" hangingPunct="1"/>
            <a:r>
              <a:rPr lang="en-US" altLang="en-US" sz="1600" b="1" dirty="0" smtClean="0">
                <a:solidFill>
                  <a:schemeClr val="tx2"/>
                </a:solidFill>
              </a:rPr>
              <a:t>C Category</a:t>
            </a:r>
          </a:p>
          <a:p>
            <a:pPr marL="912813" lvl="1" indent="-512763" algn="just" eaLnBrk="1" hangingPunct="1">
              <a:buFontTx/>
              <a:buNone/>
            </a:pPr>
            <a:r>
              <a:rPr lang="en-US" altLang="en-US" sz="1600" b="1" dirty="0" smtClean="0">
                <a:solidFill>
                  <a:schemeClr val="tx2"/>
                </a:solidFill>
              </a:rPr>
              <a:t>	</a:t>
            </a:r>
            <a:r>
              <a:rPr lang="en-US" altLang="en-US" sz="1600" dirty="0" smtClean="0">
                <a:solidFill>
                  <a:schemeClr val="tx2"/>
                </a:solidFill>
              </a:rPr>
              <a:t>Projects in this group have serious performance deficiencies and have a high probability for mortgage default.  The projects exhibit one or more of the following characteristics: debt service coverage ratio below 1.0; some history of monetary defaults although the defaults may have been cured; REAC score below 60; POUR is 11% or more; trade payables are more than two months of rental income; delinquent in payments for utilities</a:t>
            </a:r>
            <a:r>
              <a:rPr lang="en-US" altLang="en-US" sz="1800" dirty="0" smtClean="0">
                <a:solidFill>
                  <a:schemeClr val="tx2"/>
                </a:solidFill>
              </a:rPr>
              <a:t>.</a:t>
            </a:r>
            <a:endParaRPr lang="en-US" altLang="en-US" sz="1800" b="1" dirty="0" smtClean="0">
              <a:solidFill>
                <a:schemeClr val="tx2"/>
              </a:solidFill>
            </a:endParaRPr>
          </a:p>
        </p:txBody>
      </p:sp>
    </p:spTree>
    <p:extLst>
      <p:ext uri="{BB962C8B-B14F-4D97-AF65-F5344CB8AC3E}">
        <p14:creationId xmlns:p14="http://schemas.microsoft.com/office/powerpoint/2010/main" val="1615491167"/>
      </p:ext>
    </p:extLst>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algn="ctr" eaLnBrk="1" hangingPunct="1"/>
            <a:r>
              <a:rPr lang="en-US" altLang="en-US" sz="3200" dirty="0"/>
              <a:t>PERFORMANCE ASSESSMENT AND risk rating (CONT.)</a:t>
            </a:r>
            <a:endParaRPr lang="en-US" altLang="en-US" sz="3200" dirty="0" smtClean="0"/>
          </a:p>
        </p:txBody>
      </p:sp>
      <p:sp>
        <p:nvSpPr>
          <p:cNvPr id="109571" name="Content Placeholder 2"/>
          <p:cNvSpPr>
            <a:spLocks noGrp="1"/>
          </p:cNvSpPr>
          <p:nvPr>
            <p:ph idx="4294967295"/>
          </p:nvPr>
        </p:nvSpPr>
        <p:spPr>
          <a:xfrm>
            <a:off x="76200" y="1981200"/>
            <a:ext cx="8915400" cy="4114800"/>
          </a:xfrm>
          <a:prstGeom prst="rect">
            <a:avLst/>
          </a:prstGeom>
        </p:spPr>
        <p:txBody>
          <a:bodyPr/>
          <a:lstStyle/>
          <a:p>
            <a:pPr marL="512763" indent="-512763" algn="just" eaLnBrk="1" hangingPunct="1">
              <a:buFont typeface="Times New Roman" pitchFamily="18" charset="0"/>
              <a:buAutoNum type="arabicParenR" startAt="3"/>
            </a:pPr>
            <a:r>
              <a:rPr lang="en-US" altLang="en-US" sz="2000" b="1" dirty="0" smtClean="0">
                <a:solidFill>
                  <a:schemeClr val="tx2"/>
                </a:solidFill>
              </a:rPr>
              <a:t>Watch List Criteria</a:t>
            </a:r>
          </a:p>
          <a:p>
            <a:pPr marL="512763" indent="-512763" algn="just" eaLnBrk="1" hangingPunct="1">
              <a:buFontTx/>
              <a:buNone/>
            </a:pPr>
            <a:r>
              <a:rPr lang="en-US" altLang="en-US" sz="2000" b="1" dirty="0" smtClean="0">
                <a:solidFill>
                  <a:schemeClr val="tx2"/>
                </a:solidFill>
              </a:rPr>
              <a:t>	</a:t>
            </a:r>
            <a:r>
              <a:rPr lang="en-US" altLang="en-US" sz="1600" dirty="0" smtClean="0">
                <a:solidFill>
                  <a:schemeClr val="tx2"/>
                </a:solidFill>
              </a:rPr>
              <a:t>Based on performance review and risk rating analysis, the high risk of underperforming projects will be placed in the Watch List.  This List shall cover all projects in the C Category as well as some projects in the B Category.  In summary, a project exhibiting any of the following indications will be placed in the Watch List:</a:t>
            </a:r>
          </a:p>
          <a:p>
            <a:pPr marL="512763" indent="-512763" algn="just" eaLnBrk="1" hangingPunct="1">
              <a:buFontTx/>
              <a:buNone/>
            </a:pPr>
            <a:endParaRPr lang="en-US" altLang="en-US" sz="1600" dirty="0" smtClean="0">
              <a:solidFill>
                <a:schemeClr val="tx2"/>
              </a:solidFill>
            </a:endParaRPr>
          </a:p>
          <a:p>
            <a:pPr marL="912813" lvl="1" indent="-512763" algn="just" eaLnBrk="1" hangingPunct="1"/>
            <a:r>
              <a:rPr lang="en-US" altLang="en-US" sz="1600" dirty="0" smtClean="0">
                <a:solidFill>
                  <a:schemeClr val="tx2"/>
                </a:solidFill>
              </a:rPr>
              <a:t>A DSCR of 1.0 or below;</a:t>
            </a:r>
          </a:p>
          <a:p>
            <a:pPr marL="912813" lvl="1" indent="-512763" algn="just" eaLnBrk="1" hangingPunct="1"/>
            <a:r>
              <a:rPr lang="en-US" altLang="en-US" sz="1600" dirty="0" smtClean="0">
                <a:solidFill>
                  <a:schemeClr val="tx2"/>
                </a:solidFill>
              </a:rPr>
              <a:t>REAC score of 60 or below.  If not subject to REAC, the project failed inspections by DCHFA or another government or regulatory agency;</a:t>
            </a:r>
          </a:p>
          <a:p>
            <a:pPr marL="912813" lvl="1" indent="-512763" algn="just" eaLnBrk="1" hangingPunct="1"/>
            <a:r>
              <a:rPr lang="en-US" altLang="en-US" sz="1600" dirty="0" smtClean="0">
                <a:solidFill>
                  <a:schemeClr val="tx2"/>
                </a:solidFill>
              </a:rPr>
              <a:t>POUR is 9% or above;</a:t>
            </a:r>
          </a:p>
        </p:txBody>
      </p:sp>
      <p:pic>
        <p:nvPicPr>
          <p:cNvPr id="2054" name="Picture 6" descr="C:\Documents and Settings\TWebb\Local Settings\Temporary Internet Files\Content.IE5\I5BTJNP2\MPj0387790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53000"/>
            <a:ext cx="1924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767940"/>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1+#ppt_w/2"/>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gn="ctr" eaLnBrk="1" hangingPunct="1"/>
            <a:r>
              <a:rPr lang="en-US" altLang="en-US" sz="3200" dirty="0"/>
              <a:t>PERFORMANCE ASSESSMENT AND risk rating (CONT.)</a:t>
            </a:r>
            <a:endParaRPr lang="en-US" altLang="en-US" sz="3200" dirty="0" smtClean="0"/>
          </a:p>
        </p:txBody>
      </p:sp>
      <p:sp>
        <p:nvSpPr>
          <p:cNvPr id="3" name="Content Placeholder 2"/>
          <p:cNvSpPr>
            <a:spLocks noGrp="1"/>
          </p:cNvSpPr>
          <p:nvPr>
            <p:ph idx="4294967295"/>
          </p:nvPr>
        </p:nvSpPr>
        <p:spPr>
          <a:xfrm>
            <a:off x="76200" y="1981200"/>
            <a:ext cx="8839200" cy="4114800"/>
          </a:xfrm>
          <a:prstGeom prst="rect">
            <a:avLst/>
          </a:prstGeom>
        </p:spPr>
        <p:txBody>
          <a:bodyPr/>
          <a:lstStyle/>
          <a:p>
            <a:pPr marL="457196" lvl="1" indent="-514345" eaLnBrk="1" hangingPunct="1">
              <a:buFontTx/>
              <a:buNone/>
              <a:defRPr/>
            </a:pPr>
            <a:r>
              <a:rPr lang="en-US" sz="2000" b="1" dirty="0" smtClean="0">
                <a:solidFill>
                  <a:schemeClr val="tx2"/>
                </a:solidFill>
              </a:rPr>
              <a:t>Watch List Criteria (Cont.)</a:t>
            </a:r>
          </a:p>
          <a:p>
            <a:pPr marL="914391" lvl="1" indent="-514345" algn="just" eaLnBrk="1" hangingPunct="1">
              <a:defRPr/>
            </a:pPr>
            <a:r>
              <a:rPr lang="en-US" sz="1800" dirty="0" smtClean="0">
                <a:solidFill>
                  <a:schemeClr val="tx2"/>
                </a:solidFill>
              </a:rPr>
              <a:t>Operating expense, adjusted for utilities and security contracts, is above $600 per unit month;</a:t>
            </a:r>
          </a:p>
          <a:p>
            <a:pPr marL="914391" lvl="1" indent="-514345" algn="just" eaLnBrk="1" hangingPunct="1">
              <a:defRPr/>
            </a:pPr>
            <a:r>
              <a:rPr lang="en-US" sz="1800" dirty="0" smtClean="0">
                <a:solidFill>
                  <a:schemeClr val="tx2"/>
                </a:solidFill>
              </a:rPr>
              <a:t>Any history of mortgage defaults;</a:t>
            </a:r>
          </a:p>
          <a:p>
            <a:pPr marL="914391" lvl="1" indent="-514345" algn="just" eaLnBrk="1" hangingPunct="1">
              <a:defRPr/>
            </a:pPr>
            <a:r>
              <a:rPr lang="en-US" sz="1800" dirty="0" smtClean="0">
                <a:solidFill>
                  <a:schemeClr val="tx2"/>
                </a:solidFill>
              </a:rPr>
              <a:t>Project rents are abnormally low and the Owner has not implemented adequate rent increases;</a:t>
            </a:r>
          </a:p>
          <a:p>
            <a:pPr marL="914391" lvl="1" indent="-514345" algn="just" eaLnBrk="1" hangingPunct="1">
              <a:defRPr/>
            </a:pPr>
            <a:r>
              <a:rPr lang="en-US" sz="1800" dirty="0" smtClean="0">
                <a:solidFill>
                  <a:schemeClr val="tx2"/>
                </a:solidFill>
              </a:rPr>
              <a:t>Repeated failures in submitting reports required by DCHFA;</a:t>
            </a:r>
          </a:p>
          <a:p>
            <a:pPr marL="914391" lvl="1" indent="-514345" algn="just" eaLnBrk="1" hangingPunct="1">
              <a:defRPr/>
            </a:pPr>
            <a:r>
              <a:rPr lang="en-US" sz="1800" dirty="0" smtClean="0">
                <a:solidFill>
                  <a:schemeClr val="tx2"/>
                </a:solidFill>
              </a:rPr>
              <a:t>The project’s outstanding trade payable is more than two months’ rental income;</a:t>
            </a:r>
          </a:p>
          <a:p>
            <a:pPr marL="914391" lvl="1" indent="-514345" algn="just" eaLnBrk="1" hangingPunct="1">
              <a:defRPr/>
            </a:pPr>
            <a:r>
              <a:rPr lang="en-US" sz="1800" dirty="0" smtClean="0">
                <a:solidFill>
                  <a:schemeClr val="tx2"/>
                </a:solidFill>
              </a:rPr>
              <a:t>Serious findings are reported in the audited financial statements;</a:t>
            </a:r>
          </a:p>
          <a:p>
            <a:pPr marL="914391" lvl="1" indent="-514345" algn="just" eaLnBrk="1" hangingPunct="1">
              <a:defRPr/>
            </a:pPr>
            <a:r>
              <a:rPr lang="en-US" sz="1800" dirty="0" smtClean="0">
                <a:solidFill>
                  <a:schemeClr val="tx2"/>
                </a:solidFill>
              </a:rPr>
              <a:t>Other indicators as determined by DCHFA.</a:t>
            </a:r>
            <a:endParaRPr lang="en-US" sz="1800" dirty="0">
              <a:solidFill>
                <a:schemeClr val="tx2"/>
              </a:solidFill>
            </a:endParaRPr>
          </a:p>
        </p:txBody>
      </p:sp>
    </p:spTree>
    <p:extLst>
      <p:ext uri="{BB962C8B-B14F-4D97-AF65-F5344CB8AC3E}">
        <p14:creationId xmlns:p14="http://schemas.microsoft.com/office/powerpoint/2010/main" val="2486529849"/>
      </p:ext>
    </p:extLst>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09600" y="1905000"/>
            <a:ext cx="7924800" cy="4191000"/>
          </a:xfrm>
        </p:spPr>
        <p:txBody>
          <a:bodyPr wrap="square" numCol="1" anchor="t" anchorCtr="0" compatLnSpc="1">
            <a:prstTxWarp prst="textNoShape">
              <a:avLst/>
            </a:prstTxWarp>
          </a:bodyPr>
          <a:lstStyle/>
          <a:p>
            <a:pPr algn="ctr">
              <a:lnSpc>
                <a:spcPct val="80000"/>
              </a:lnSpc>
              <a:buFont typeface="Wingdings" pitchFamily="2" charset="2"/>
              <a:buChar char="Ø"/>
            </a:pPr>
            <a:endParaRPr lang="en-US" sz="2300" b="1" dirty="0" smtClean="0">
              <a:latin typeface="Andalus"/>
              <a:ea typeface="Andalus"/>
              <a:cs typeface="Andalus"/>
            </a:endParaRPr>
          </a:p>
          <a:p>
            <a:pPr algn="ctr">
              <a:lnSpc>
                <a:spcPct val="80000"/>
              </a:lnSpc>
              <a:buFont typeface="Wingdings" pitchFamily="2" charset="2"/>
              <a:buNone/>
            </a:pPr>
            <a:endParaRPr lang="en-US" sz="2300" b="1" dirty="0" smtClean="0">
              <a:latin typeface="Andalus"/>
              <a:ea typeface="Andalus"/>
              <a:cs typeface="Andalus"/>
            </a:endParaRPr>
          </a:p>
          <a:p>
            <a:pPr algn="ctr">
              <a:lnSpc>
                <a:spcPct val="80000"/>
              </a:lnSpc>
              <a:buFont typeface="Wingdings" pitchFamily="2" charset="2"/>
              <a:buNone/>
            </a:pPr>
            <a:r>
              <a:rPr lang="en-US" sz="2800" b="1" dirty="0" smtClean="0">
                <a:solidFill>
                  <a:schemeClr val="tx2"/>
                </a:solidFill>
                <a:latin typeface="Andalus"/>
                <a:ea typeface="Andalus"/>
                <a:cs typeface="Andalus"/>
                <a:hlinkClick r:id="rId3"/>
              </a:rPr>
              <a:t>ComplianceCoordinator@dchfa.org</a:t>
            </a:r>
            <a:endParaRPr lang="en-US" sz="2800" b="1" dirty="0" smtClean="0">
              <a:solidFill>
                <a:schemeClr val="tx2"/>
              </a:solidFill>
              <a:latin typeface="Andalus"/>
              <a:ea typeface="Andalus"/>
              <a:cs typeface="Andalus"/>
            </a:endParaRPr>
          </a:p>
          <a:p>
            <a:pPr algn="ctr">
              <a:lnSpc>
                <a:spcPct val="80000"/>
              </a:lnSpc>
              <a:buFont typeface="Wingdings" pitchFamily="2" charset="2"/>
              <a:buNone/>
            </a:pPr>
            <a:endParaRPr lang="en-US" sz="2800" b="1" dirty="0" smtClean="0">
              <a:solidFill>
                <a:schemeClr val="tx2"/>
              </a:solidFill>
              <a:latin typeface="Andalus"/>
              <a:ea typeface="Andalus"/>
              <a:cs typeface="Andalus"/>
            </a:endParaRPr>
          </a:p>
        </p:txBody>
      </p:sp>
      <p:sp>
        <p:nvSpPr>
          <p:cNvPr id="5" name="Title 8"/>
          <p:cNvSpPr txBox="1">
            <a:spLocks noGrp="1"/>
          </p:cNvSpPr>
          <p:nvPr>
            <p:ph type="title" idx="4294967295"/>
          </p:nvPr>
        </p:nvSpPr>
        <p:spPr>
          <a:xfrm>
            <a:off x="609600" y="92075"/>
            <a:ext cx="7924800" cy="1616075"/>
          </a:xfrm>
        </p:spPr>
        <p:txBody>
          <a:bodyPr wrap="square" numCol="1" compatLnSpc="1">
            <a:prstTxWarp prst="textNoShape">
              <a:avLst/>
            </a:prstTxWarp>
            <a:spAutoFit/>
          </a:bodyPr>
          <a:lstStyle/>
          <a:p>
            <a:pPr algn="ctr"/>
            <a:r>
              <a:rPr lang="en-US" sz="5000" cap="none" dirty="0" smtClean="0">
                <a:solidFill>
                  <a:srgbClr val="F2E900"/>
                </a:solidFill>
                <a:latin typeface="Cambria" pitchFamily="18" charset="0"/>
              </a:rPr>
              <a:t>Compliance Contact Information</a:t>
            </a:r>
          </a:p>
        </p:txBody>
      </p:sp>
    </p:spTree>
    <p:extLst>
      <p:ext uri="{BB962C8B-B14F-4D97-AF65-F5344CB8AC3E}">
        <p14:creationId xmlns:p14="http://schemas.microsoft.com/office/powerpoint/2010/main" val="890787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2286000"/>
            <a:ext cx="8229600" cy="3429000"/>
          </a:xfrm>
        </p:spPr>
        <p:txBody>
          <a:bodyPr/>
          <a:lstStyle/>
          <a:p>
            <a:pPr fontAlgn="auto">
              <a:buFont typeface="Arial" pitchFamily="34" charset="0"/>
              <a:buChar char="•"/>
              <a:defRPr/>
            </a:pPr>
            <a:r>
              <a:rPr lang="en-US" sz="3200" dirty="0" smtClean="0">
                <a:latin typeface="Andalus" pitchFamily="18" charset="-78"/>
                <a:cs typeface="Andalus" pitchFamily="18" charset="-78"/>
              </a:rPr>
              <a:t>Who is DCHFA/C&amp;AM?</a:t>
            </a:r>
          </a:p>
          <a:p>
            <a:pPr fontAlgn="auto">
              <a:buFont typeface="Arial" pitchFamily="34" charset="0"/>
              <a:buChar char="•"/>
              <a:defRPr/>
            </a:pPr>
            <a:r>
              <a:rPr lang="en-US" sz="3200" dirty="0" smtClean="0">
                <a:latin typeface="Andalus" pitchFamily="18" charset="-78"/>
                <a:cs typeface="Andalus" pitchFamily="18" charset="-78"/>
              </a:rPr>
              <a:t>What does the Compliance &amp; Asset Management Department do?</a:t>
            </a:r>
          </a:p>
          <a:p>
            <a:pPr fontAlgn="auto">
              <a:buFont typeface="Arial" pitchFamily="34" charset="0"/>
              <a:buChar char="•"/>
              <a:defRPr/>
            </a:pPr>
            <a:r>
              <a:rPr lang="en-US" sz="3200" dirty="0" smtClean="0">
                <a:latin typeface="Andalus" pitchFamily="18" charset="-78"/>
                <a:cs typeface="Andalus" pitchFamily="18" charset="-78"/>
              </a:rPr>
              <a:t>Why are we involved with your project?</a:t>
            </a:r>
          </a:p>
          <a:p>
            <a:pPr fontAlgn="auto">
              <a:buFont typeface="Arial" pitchFamily="34" charset="0"/>
              <a:buChar char="•"/>
              <a:defRPr/>
            </a:pPr>
            <a:endParaRPr lang="en-US" sz="2400" dirty="0">
              <a:latin typeface="Andalus" pitchFamily="18" charset="-78"/>
              <a:cs typeface="Andalus" pitchFamily="18" charset="-78"/>
            </a:endParaRPr>
          </a:p>
        </p:txBody>
      </p:sp>
      <p:sp>
        <p:nvSpPr>
          <p:cNvPr id="9" name="Title 8"/>
          <p:cNvSpPr txBox="1">
            <a:spLocks noGrp="1"/>
          </p:cNvSpPr>
          <p:nvPr>
            <p:ph type="title"/>
          </p:nvPr>
        </p:nvSpPr>
        <p:spPr>
          <a:xfrm>
            <a:off x="609600" y="555625"/>
            <a:ext cx="7924800" cy="862013"/>
          </a:xfrm>
        </p:spPr>
        <p:txBody>
          <a:bodyPr wrap="square">
            <a:spAutoFit/>
          </a:bodyPr>
          <a:lstStyle/>
          <a:p>
            <a:pPr algn="ctr" fontAlgn="auto">
              <a:spcBef>
                <a:spcPts val="0"/>
              </a:spcBef>
              <a:spcAft>
                <a:spcPts val="0"/>
              </a:spcAft>
              <a:defRPr/>
            </a:pPr>
            <a:r>
              <a:rPr lang="en-US" sz="5000" kern="0" cap="none" spc="0" dirty="0" smtClean="0">
                <a:solidFill>
                  <a:srgbClr val="FFFEE6">
                    <a:lumMod val="50000"/>
                  </a:srgbClr>
                </a:solidFill>
                <a:latin typeface="Cambria" pitchFamily="18" charset="0"/>
              </a:rPr>
              <a:t>DCHFA &amp; C&amp;AM’s Role</a:t>
            </a:r>
          </a:p>
        </p:txBody>
      </p:sp>
    </p:spTree>
    <p:extLst>
      <p:ext uri="{BB962C8B-B14F-4D97-AF65-F5344CB8AC3E}">
        <p14:creationId xmlns:p14="http://schemas.microsoft.com/office/powerpoint/2010/main" val="1903516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TWebb\Local Settings\Temporary Internet Files\Content.IE5\WFASAIRL\MCj0433797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69458"/>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lgn="ctr"/>
            <a:r>
              <a:rPr lang="en-US" sz="5000" dirty="0" smtClean="0">
                <a:solidFill>
                  <a:srgbClr val="FFFF00"/>
                </a:solidFill>
                <a:latin typeface="Cambria" panose="02040503050406030204" pitchFamily="18" charset="0"/>
              </a:rPr>
              <a:t>Q</a:t>
            </a:r>
            <a:r>
              <a:rPr lang="en-US" sz="5000" dirty="0" smtClean="0">
                <a:solidFill>
                  <a:srgbClr val="FFFF00"/>
                </a:solidFill>
              </a:rPr>
              <a:t>uestions</a:t>
            </a:r>
            <a:r>
              <a:rPr lang="en-US" sz="4400" dirty="0" smtClean="0">
                <a:solidFill>
                  <a:srgbClr val="FFFF00"/>
                </a:solidFill>
              </a:rPr>
              <a:t> </a:t>
            </a:r>
            <a:endParaRPr lang="en-US" sz="4400" dirty="0">
              <a:solidFill>
                <a:srgbClr val="FFFF00"/>
              </a:solidFill>
            </a:endParaRPr>
          </a:p>
        </p:txBody>
      </p:sp>
    </p:spTree>
    <p:extLst>
      <p:ext uri="{BB962C8B-B14F-4D97-AF65-F5344CB8AC3E}">
        <p14:creationId xmlns:p14="http://schemas.microsoft.com/office/powerpoint/2010/main" val="127428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Line 3"/>
          <p:cNvSpPr>
            <a:spLocks noChangeShapeType="1"/>
          </p:cNvSpPr>
          <p:nvPr/>
        </p:nvSpPr>
        <p:spPr bwMode="auto">
          <a:xfrm>
            <a:off x="685800" y="3871913"/>
            <a:ext cx="7878763" cy="0"/>
          </a:xfrm>
          <a:prstGeom prst="line">
            <a:avLst/>
          </a:prstGeom>
          <a:noFill/>
          <a:ln w="9525">
            <a:solidFill>
              <a:srgbClr val="BE8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5524" name="Text Box 4"/>
          <p:cNvSpPr txBox="1">
            <a:spLocks noChangeArrowheads="1"/>
          </p:cNvSpPr>
          <p:nvPr/>
        </p:nvSpPr>
        <p:spPr bwMode="auto">
          <a:xfrm>
            <a:off x="685800" y="4100513"/>
            <a:ext cx="79787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latin typeface="Verdana" pitchFamily="34" charset="0"/>
              </a:rPr>
              <a:t>District of Columbia Housing Finance Agency    </a:t>
            </a:r>
          </a:p>
          <a:p>
            <a:pPr algn="ctr" eaLnBrk="1" hangingPunct="1"/>
            <a:r>
              <a:rPr lang="en-US" altLang="en-US" sz="1200" dirty="0">
                <a:latin typeface="Verdana" pitchFamily="34" charset="0"/>
              </a:rPr>
              <a:t>815 Florida Avenue, NW        </a:t>
            </a:r>
          </a:p>
          <a:p>
            <a:pPr algn="ctr" eaLnBrk="1" hangingPunct="1"/>
            <a:r>
              <a:rPr lang="en-US" altLang="en-US" sz="1200" dirty="0">
                <a:latin typeface="Verdana" pitchFamily="34" charset="0"/>
              </a:rPr>
              <a:t>Washington, D.C. 20001     </a:t>
            </a:r>
          </a:p>
          <a:p>
            <a:pPr algn="ctr" eaLnBrk="1" hangingPunct="1"/>
            <a:r>
              <a:rPr lang="en-US" altLang="en-US" sz="1200" dirty="0">
                <a:latin typeface="Verdana" pitchFamily="34" charset="0"/>
              </a:rPr>
              <a:t>(202) 777-1600     </a:t>
            </a:r>
          </a:p>
          <a:p>
            <a:pPr algn="ctr" eaLnBrk="1" hangingPunct="1"/>
            <a:r>
              <a:rPr lang="en-US" altLang="en-US" sz="1200" dirty="0">
                <a:latin typeface="Verdana" pitchFamily="34" charset="0"/>
              </a:rPr>
              <a:t>wwww.dchfa.org</a:t>
            </a:r>
          </a:p>
        </p:txBody>
      </p:sp>
      <p:pic>
        <p:nvPicPr>
          <p:cNvPr id="235525" name="Picture 5" descr="NewHFALetter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685800"/>
            <a:ext cx="2819400" cy="1360488"/>
          </a:xfrm>
          <a:prstGeom prst="rect">
            <a:avLst/>
          </a:prstGeom>
          <a:noFill/>
          <a:extLst>
            <a:ext uri="{909E8E84-426E-40DD-AFC4-6F175D3DCCD1}">
              <a14:hiddenFill xmlns:a14="http://schemas.microsoft.com/office/drawing/2010/main">
                <a:solidFill>
                  <a:srgbClr val="FFFFFF"/>
                </a:solidFill>
              </a14:hiddenFill>
            </a:ext>
          </a:extLst>
        </p:spPr>
      </p:pic>
      <p:sp>
        <p:nvSpPr>
          <p:cNvPr id="235526" name="Text Box 6"/>
          <p:cNvSpPr txBox="1">
            <a:spLocks noChangeArrowheads="1"/>
          </p:cNvSpPr>
          <p:nvPr/>
        </p:nvSpPr>
        <p:spPr bwMode="auto">
          <a:xfrm>
            <a:off x="3276600" y="3352800"/>
            <a:ext cx="290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eaLnBrk="1" hangingPunct="1">
              <a:spcBef>
                <a:spcPct val="20000"/>
              </a:spcBef>
              <a:buClr>
                <a:schemeClr val="folHlink"/>
              </a:buClr>
              <a:buSzPct val="75000"/>
              <a:buFont typeface="Wingdings" pitchFamily="2" charset="2"/>
              <a:buNone/>
            </a:pPr>
            <a:r>
              <a:rPr lang="en-US" altLang="en-US" sz="1800" dirty="0">
                <a:latin typeface="Verdana" pitchFamily="34" charset="0"/>
              </a:rPr>
              <a:t>We Make DC Affordable</a:t>
            </a:r>
          </a:p>
        </p:txBody>
      </p:sp>
      <p:sp>
        <p:nvSpPr>
          <p:cNvPr id="235527" name="Text Box 7"/>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lgn="ctr" eaLnBrk="1" hangingPunct="1">
              <a:spcBef>
                <a:spcPct val="20000"/>
              </a:spcBef>
              <a:buClr>
                <a:schemeClr val="folHlink"/>
              </a:buClr>
              <a:buSzPct val="75000"/>
              <a:buFont typeface="Wingdings" pitchFamily="2" charset="2"/>
              <a:buNone/>
            </a:pPr>
            <a:r>
              <a:rPr lang="en-US" altLang="en-US" sz="3200" b="1" dirty="0">
                <a:latin typeface="Verdana" pitchFamily="34" charset="0"/>
              </a:rPr>
              <a:t>DC Housing Finance Agency</a:t>
            </a:r>
          </a:p>
        </p:txBody>
      </p:sp>
    </p:spTree>
    <p:extLst>
      <p:ext uri="{BB962C8B-B14F-4D97-AF65-F5344CB8AC3E}">
        <p14:creationId xmlns:p14="http://schemas.microsoft.com/office/powerpoint/2010/main" val="380308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1600200"/>
            <a:ext cx="8229600" cy="4114800"/>
          </a:xfrm>
        </p:spPr>
        <p:txBody>
          <a:bodyPr>
            <a:normAutofit lnSpcReduction="10000"/>
          </a:bodyPr>
          <a:lstStyle/>
          <a:p>
            <a:pPr algn="just" eaLnBrk="1" hangingPunct="1">
              <a:lnSpc>
                <a:spcPct val="80000"/>
              </a:lnSpc>
            </a:pPr>
            <a:r>
              <a:rPr lang="en-US" altLang="en-US" sz="3200" dirty="0"/>
              <a:t>DC Housing Finance Agency established by D.C. </a:t>
            </a:r>
            <a:r>
              <a:rPr lang="en-US" altLang="en-US" sz="3200" dirty="0" smtClean="0"/>
              <a:t>govt. </a:t>
            </a:r>
            <a:r>
              <a:rPr lang="en-US" altLang="en-US" sz="3200" dirty="0"/>
              <a:t>in 1979 as quasi-independent instrumentality</a:t>
            </a:r>
          </a:p>
          <a:p>
            <a:pPr algn="just" eaLnBrk="1" hangingPunct="1">
              <a:lnSpc>
                <a:spcPct val="80000"/>
              </a:lnSpc>
            </a:pPr>
            <a:r>
              <a:rPr lang="en-US" altLang="en-US" sz="3200" spc="0" dirty="0" smtClean="0"/>
              <a:t>Tax-Exempt </a:t>
            </a:r>
            <a:r>
              <a:rPr lang="en-US" altLang="en-US" sz="3200" spc="0" dirty="0"/>
              <a:t>B</a:t>
            </a:r>
            <a:r>
              <a:rPr lang="en-US" altLang="en-US" sz="3200" spc="0" dirty="0" smtClean="0"/>
              <a:t>onds finance multi-family residential housing developments in D.C., through the Section 142 (d) of the IRS Code. </a:t>
            </a:r>
            <a:endParaRPr lang="en-US" altLang="en-US" sz="3200" dirty="0" smtClean="0"/>
          </a:p>
          <a:p>
            <a:pPr algn="just" eaLnBrk="1" hangingPunct="1">
              <a:lnSpc>
                <a:spcPct val="80000"/>
              </a:lnSpc>
            </a:pPr>
            <a:r>
              <a:rPr lang="en-US" altLang="en-US" sz="3200" dirty="0" smtClean="0"/>
              <a:t>Bonds </a:t>
            </a:r>
            <a:r>
              <a:rPr lang="en-US" altLang="en-US" sz="3200" dirty="0"/>
              <a:t>are bought on the bond market and bondholders repaid from revenue generated by the </a:t>
            </a:r>
            <a:r>
              <a:rPr lang="en-US" altLang="en-US" sz="3200" dirty="0" smtClean="0"/>
              <a:t>project.</a:t>
            </a:r>
          </a:p>
          <a:p>
            <a:pPr algn="just" eaLnBrk="1" hangingPunct="1">
              <a:lnSpc>
                <a:spcPct val="80000"/>
              </a:lnSpc>
            </a:pPr>
            <a:r>
              <a:rPr lang="en-US" altLang="en-US" sz="3200" dirty="0" smtClean="0"/>
              <a:t>Interest earned by bondholders is exempted from federal and (usually) state income tax.</a:t>
            </a:r>
            <a:endParaRPr lang="en-US" altLang="en-US" sz="3200" dirty="0"/>
          </a:p>
        </p:txBody>
      </p:sp>
      <p:sp>
        <p:nvSpPr>
          <p:cNvPr id="9" name="Title 8"/>
          <p:cNvSpPr txBox="1">
            <a:spLocks noGrp="1"/>
          </p:cNvSpPr>
          <p:nvPr>
            <p:ph type="title"/>
          </p:nvPr>
        </p:nvSpPr>
        <p:spPr>
          <a:xfrm>
            <a:off x="609600" y="555625"/>
            <a:ext cx="7924800" cy="862013"/>
          </a:xfrm>
        </p:spPr>
        <p:txBody>
          <a:bodyPr wrap="square">
            <a:spAutoFit/>
          </a:bodyPr>
          <a:lstStyle/>
          <a:p>
            <a:pPr algn="ctr" fontAlgn="auto">
              <a:spcBef>
                <a:spcPts val="0"/>
              </a:spcBef>
              <a:spcAft>
                <a:spcPts val="0"/>
              </a:spcAft>
              <a:defRPr/>
            </a:pPr>
            <a:r>
              <a:rPr lang="en-US" sz="5000" kern="0" cap="none" spc="0" dirty="0" smtClean="0">
                <a:solidFill>
                  <a:srgbClr val="FFFEE6">
                    <a:lumMod val="50000"/>
                  </a:srgbClr>
                </a:solidFill>
                <a:latin typeface="Cambria" pitchFamily="18" charset="0"/>
              </a:rPr>
              <a:t>DCHFA’s Role</a:t>
            </a:r>
          </a:p>
        </p:txBody>
      </p:sp>
    </p:spTree>
    <p:extLst>
      <p:ext uri="{BB962C8B-B14F-4D97-AF65-F5344CB8AC3E}">
        <p14:creationId xmlns:p14="http://schemas.microsoft.com/office/powerpoint/2010/main" val="365327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1600200"/>
            <a:ext cx="8229600" cy="4114800"/>
          </a:xfrm>
        </p:spPr>
        <p:txBody>
          <a:bodyPr>
            <a:normAutofit lnSpcReduction="10000"/>
          </a:bodyPr>
          <a:lstStyle/>
          <a:p>
            <a:pPr algn="just" eaLnBrk="1" hangingPunct="1">
              <a:lnSpc>
                <a:spcPct val="80000"/>
              </a:lnSpc>
            </a:pPr>
            <a:r>
              <a:rPr lang="en-US" altLang="en-US" sz="3200" spc="0" dirty="0" smtClean="0"/>
              <a:t>Use of tax-exempt bonds permits automatic access 4% federal low income housing tax credits.</a:t>
            </a:r>
          </a:p>
          <a:p>
            <a:pPr algn="just" eaLnBrk="1" hangingPunct="1">
              <a:lnSpc>
                <a:spcPct val="80000"/>
              </a:lnSpc>
            </a:pPr>
            <a:r>
              <a:rPr lang="en-US" altLang="en-US" sz="3200" spc="0" dirty="0" smtClean="0"/>
              <a:t>Risk Sharing Pilot Program authorized by Section 542 (c) of the Housing &amp; Community Development Act of 1992</a:t>
            </a:r>
            <a:endParaRPr lang="en-US" altLang="en-US" sz="3200" spc="0" dirty="0"/>
          </a:p>
          <a:p>
            <a:pPr algn="just" eaLnBrk="1" hangingPunct="1">
              <a:lnSpc>
                <a:spcPct val="80000"/>
              </a:lnSpc>
            </a:pPr>
            <a:r>
              <a:rPr lang="en-US" altLang="en-US" sz="3200" dirty="0" smtClean="0"/>
              <a:t>Risk Sharing Program allows HUD to partner with Housing Finance Agencies to provide federal insurance for loans.</a:t>
            </a:r>
          </a:p>
          <a:p>
            <a:pPr algn="just" eaLnBrk="1" hangingPunct="1">
              <a:lnSpc>
                <a:spcPct val="80000"/>
              </a:lnSpc>
            </a:pPr>
            <a:r>
              <a:rPr lang="en-US" altLang="en-US" sz="3200" dirty="0" smtClean="0"/>
              <a:t>Agency is a Level II participant: HUD accepts 90% of risk, Agency accepts 10% of risk.</a:t>
            </a:r>
          </a:p>
          <a:p>
            <a:pPr marL="0" indent="0" algn="just" eaLnBrk="1" hangingPunct="1">
              <a:lnSpc>
                <a:spcPct val="80000"/>
              </a:lnSpc>
              <a:buNone/>
            </a:pPr>
            <a:endParaRPr lang="en-US" altLang="en-US" sz="3200" dirty="0"/>
          </a:p>
        </p:txBody>
      </p:sp>
      <p:sp>
        <p:nvSpPr>
          <p:cNvPr id="9" name="Title 8"/>
          <p:cNvSpPr txBox="1">
            <a:spLocks noGrp="1"/>
          </p:cNvSpPr>
          <p:nvPr>
            <p:ph type="title"/>
          </p:nvPr>
        </p:nvSpPr>
        <p:spPr>
          <a:xfrm>
            <a:off x="609600" y="555625"/>
            <a:ext cx="7924800" cy="862013"/>
          </a:xfrm>
        </p:spPr>
        <p:txBody>
          <a:bodyPr wrap="square">
            <a:spAutoFit/>
          </a:bodyPr>
          <a:lstStyle/>
          <a:p>
            <a:pPr algn="ctr" fontAlgn="auto">
              <a:spcBef>
                <a:spcPts val="0"/>
              </a:spcBef>
              <a:spcAft>
                <a:spcPts val="0"/>
              </a:spcAft>
              <a:defRPr/>
            </a:pPr>
            <a:r>
              <a:rPr lang="en-US" sz="5000" kern="0" cap="none" spc="0" dirty="0" smtClean="0">
                <a:solidFill>
                  <a:srgbClr val="FFFEE6">
                    <a:lumMod val="50000"/>
                  </a:srgbClr>
                </a:solidFill>
                <a:latin typeface="Cambria" pitchFamily="18" charset="0"/>
              </a:rPr>
              <a:t>DCHFA’s Role</a:t>
            </a:r>
          </a:p>
        </p:txBody>
      </p:sp>
    </p:spTree>
    <p:extLst>
      <p:ext uri="{BB962C8B-B14F-4D97-AF65-F5344CB8AC3E}">
        <p14:creationId xmlns:p14="http://schemas.microsoft.com/office/powerpoint/2010/main" val="857973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1600200"/>
            <a:ext cx="8229600" cy="3962400"/>
          </a:xfrm>
        </p:spPr>
        <p:txBody>
          <a:bodyPr>
            <a:normAutofit fontScale="92500" lnSpcReduction="10000"/>
          </a:bodyPr>
          <a:lstStyle/>
          <a:p>
            <a:pPr algn="just">
              <a:lnSpc>
                <a:spcPct val="80000"/>
              </a:lnSpc>
            </a:pPr>
            <a:r>
              <a:rPr lang="en-US" altLang="en-US" sz="2800" spc="0" dirty="0" smtClean="0"/>
              <a:t>Agency C&amp;AM </a:t>
            </a:r>
            <a:r>
              <a:rPr lang="en-US" altLang="en-US" sz="2800" spc="0" dirty="0"/>
              <a:t>staff monitors financial and physical performance of </a:t>
            </a:r>
            <a:r>
              <a:rPr lang="en-US" altLang="en-US" sz="2800" spc="0" dirty="0" smtClean="0"/>
              <a:t>a project </a:t>
            </a:r>
            <a:r>
              <a:rPr lang="en-US" altLang="en-US" sz="2800" spc="0" dirty="0"/>
              <a:t>and ensure compliance with bond </a:t>
            </a:r>
            <a:r>
              <a:rPr lang="en-US" altLang="en-US" sz="2800" spc="0" dirty="0" smtClean="0"/>
              <a:t>requirements and HUD Risk Sharing Program.</a:t>
            </a:r>
          </a:p>
          <a:p>
            <a:pPr algn="just">
              <a:lnSpc>
                <a:spcPct val="80000"/>
              </a:lnSpc>
            </a:pPr>
            <a:r>
              <a:rPr lang="en-US" altLang="en-US" sz="2800" spc="0" dirty="0" smtClean="0"/>
              <a:t>The Key Bond/Loan Documents that govern C&amp;AM’s monitoring &amp; asset management: </a:t>
            </a:r>
          </a:p>
          <a:p>
            <a:pPr lvl="1" algn="just">
              <a:lnSpc>
                <a:spcPct val="80000"/>
              </a:lnSpc>
            </a:pPr>
            <a:r>
              <a:rPr lang="en-US" altLang="en-US" sz="2800" spc="0" dirty="0" smtClean="0"/>
              <a:t>Loan Agreement or Financing Agreement</a:t>
            </a:r>
          </a:p>
          <a:p>
            <a:pPr lvl="1" algn="just">
              <a:lnSpc>
                <a:spcPct val="80000"/>
              </a:lnSpc>
            </a:pPr>
            <a:r>
              <a:rPr lang="en-US" altLang="en-US" sz="2800" spc="0" dirty="0" smtClean="0"/>
              <a:t>Land Use Restriction Agreement (LURA) or</a:t>
            </a:r>
          </a:p>
          <a:p>
            <a:pPr lvl="1" algn="just">
              <a:lnSpc>
                <a:spcPct val="80000"/>
              </a:lnSpc>
            </a:pPr>
            <a:r>
              <a:rPr lang="en-US" altLang="en-US" sz="2800" spc="0" dirty="0" smtClean="0"/>
              <a:t>Tax Regulatory Agreement</a:t>
            </a:r>
          </a:p>
          <a:p>
            <a:pPr algn="just">
              <a:lnSpc>
                <a:spcPct val="80000"/>
              </a:lnSpc>
            </a:pPr>
            <a:r>
              <a:rPr lang="en-US" altLang="en-US" sz="2800" spc="0" dirty="0" smtClean="0"/>
              <a:t>HUD Regulations:</a:t>
            </a:r>
            <a:endParaRPr lang="en-US" altLang="en-US" sz="2800" spc="0" dirty="0"/>
          </a:p>
          <a:p>
            <a:pPr lvl="1" algn="just">
              <a:lnSpc>
                <a:spcPct val="80000"/>
              </a:lnSpc>
            </a:pPr>
            <a:r>
              <a:rPr lang="en-US" altLang="en-US" sz="2800" spc="0" dirty="0" smtClean="0"/>
              <a:t>HUD Handbook 4590.1, 4350.1 &amp; 4350.3 (Risk Sharing)</a:t>
            </a:r>
          </a:p>
          <a:p>
            <a:pPr algn="just">
              <a:lnSpc>
                <a:spcPct val="80000"/>
              </a:lnSpc>
            </a:pPr>
            <a:endParaRPr lang="en-US" altLang="en-US" sz="3200" dirty="0"/>
          </a:p>
          <a:p>
            <a:pPr algn="just">
              <a:lnSpc>
                <a:spcPct val="80000"/>
              </a:lnSpc>
            </a:pPr>
            <a:endParaRPr lang="en-US" altLang="en-US" sz="3200" dirty="0"/>
          </a:p>
        </p:txBody>
      </p:sp>
      <p:sp>
        <p:nvSpPr>
          <p:cNvPr id="9" name="Title 8"/>
          <p:cNvSpPr txBox="1">
            <a:spLocks noGrp="1"/>
          </p:cNvSpPr>
          <p:nvPr>
            <p:ph type="title"/>
          </p:nvPr>
        </p:nvSpPr>
        <p:spPr>
          <a:xfrm>
            <a:off x="609600" y="555625"/>
            <a:ext cx="7924800" cy="862013"/>
          </a:xfrm>
        </p:spPr>
        <p:txBody>
          <a:bodyPr wrap="square">
            <a:spAutoFit/>
          </a:bodyPr>
          <a:lstStyle/>
          <a:p>
            <a:pPr algn="ctr" fontAlgn="auto">
              <a:spcBef>
                <a:spcPts val="0"/>
              </a:spcBef>
              <a:spcAft>
                <a:spcPts val="0"/>
              </a:spcAft>
              <a:defRPr/>
            </a:pPr>
            <a:r>
              <a:rPr lang="en-US" sz="4800" kern="0" cap="none" spc="0" dirty="0" smtClean="0">
                <a:solidFill>
                  <a:srgbClr val="FFFEE6">
                    <a:lumMod val="50000"/>
                  </a:srgbClr>
                </a:solidFill>
                <a:latin typeface="Cambria" pitchFamily="18" charset="0"/>
              </a:rPr>
              <a:t>C &amp; AM’s Role</a:t>
            </a:r>
          </a:p>
        </p:txBody>
      </p:sp>
    </p:spTree>
    <p:extLst>
      <p:ext uri="{BB962C8B-B14F-4D97-AF65-F5344CB8AC3E}">
        <p14:creationId xmlns:p14="http://schemas.microsoft.com/office/powerpoint/2010/main" val="347278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p:nvPr>
        </p:nvSpPr>
        <p:spPr>
          <a:xfrm>
            <a:off x="609600" y="555625"/>
            <a:ext cx="7924800" cy="862013"/>
          </a:xfrm>
        </p:spPr>
        <p:txBody>
          <a:bodyPr wrap="square">
            <a:spAutoFit/>
          </a:bodyPr>
          <a:lstStyle/>
          <a:p>
            <a:pPr algn="ctr" fontAlgn="auto">
              <a:spcBef>
                <a:spcPts val="0"/>
              </a:spcBef>
              <a:spcAft>
                <a:spcPts val="0"/>
              </a:spcAft>
              <a:defRPr/>
            </a:pPr>
            <a:r>
              <a:rPr lang="en-US" sz="5000" kern="0" cap="none" spc="0" dirty="0" smtClean="0">
                <a:solidFill>
                  <a:srgbClr val="FFFEE6">
                    <a:lumMod val="50000"/>
                  </a:srgbClr>
                </a:solidFill>
                <a:latin typeface="Cambria" pitchFamily="18" charset="0"/>
              </a:rPr>
              <a:t>Compliance </a:t>
            </a: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70176" y="1600200"/>
            <a:ext cx="480364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03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1600200"/>
            <a:ext cx="8229600" cy="4114800"/>
          </a:xfrm>
        </p:spPr>
        <p:txBody>
          <a:bodyPr>
            <a:normAutofit/>
          </a:bodyPr>
          <a:lstStyle/>
          <a:p>
            <a:pPr algn="just" eaLnBrk="1" hangingPunct="1">
              <a:lnSpc>
                <a:spcPct val="80000"/>
              </a:lnSpc>
            </a:pPr>
            <a:r>
              <a:rPr lang="en-US" altLang="en-US" sz="2800" spc="0" dirty="0" smtClean="0"/>
              <a:t>Income limits for Private Activity Bonds</a:t>
            </a:r>
          </a:p>
          <a:p>
            <a:pPr algn="just" eaLnBrk="1" hangingPunct="1">
              <a:lnSpc>
                <a:spcPct val="80000"/>
              </a:lnSpc>
            </a:pPr>
            <a:r>
              <a:rPr lang="en-US" altLang="en-US" sz="2800" spc="0" dirty="0" smtClean="0"/>
              <a:t>Borrower Agrees to set aside </a:t>
            </a:r>
          </a:p>
          <a:p>
            <a:pPr lvl="1" algn="just">
              <a:lnSpc>
                <a:spcPct val="80000"/>
              </a:lnSpc>
            </a:pPr>
            <a:r>
              <a:rPr lang="en-US" altLang="en-US" sz="2000" spc="0" dirty="0" smtClean="0"/>
              <a:t>Minimum of 20% units to be leased to persons whose income is 50% or less</a:t>
            </a:r>
          </a:p>
          <a:p>
            <a:pPr marL="457200" lvl="1" indent="0" algn="just">
              <a:lnSpc>
                <a:spcPct val="80000"/>
              </a:lnSpc>
              <a:buNone/>
            </a:pPr>
            <a:r>
              <a:rPr lang="en-US" altLang="en-US" sz="2000" spc="0" dirty="0"/>
              <a:t> </a:t>
            </a:r>
            <a:r>
              <a:rPr lang="en-US" altLang="en-US" sz="2000" spc="0" dirty="0" smtClean="0"/>
              <a:t>    of area median income (AMI)</a:t>
            </a:r>
          </a:p>
          <a:p>
            <a:pPr lvl="1" algn="just">
              <a:lnSpc>
                <a:spcPct val="80000"/>
              </a:lnSpc>
            </a:pPr>
            <a:r>
              <a:rPr lang="en-US" altLang="en-US" sz="2000" spc="0" dirty="0" smtClean="0"/>
              <a:t>Minimum of 40% units to be leased to persons whose income is 60% or less </a:t>
            </a:r>
          </a:p>
          <a:p>
            <a:pPr marL="457200" lvl="1" indent="0" algn="just">
              <a:lnSpc>
                <a:spcPct val="80000"/>
              </a:lnSpc>
              <a:buNone/>
            </a:pPr>
            <a:r>
              <a:rPr lang="en-US" altLang="en-US" sz="2000" spc="0" dirty="0"/>
              <a:t> </a:t>
            </a:r>
            <a:r>
              <a:rPr lang="en-US" altLang="en-US" sz="2000" spc="0" dirty="0" smtClean="0"/>
              <a:t>    of area median income (AMI)</a:t>
            </a:r>
          </a:p>
          <a:p>
            <a:pPr algn="just" eaLnBrk="1" hangingPunct="1">
              <a:lnSpc>
                <a:spcPct val="80000"/>
              </a:lnSpc>
            </a:pPr>
            <a:r>
              <a:rPr lang="en-US" altLang="en-US" sz="2800" spc="0" dirty="0" smtClean="0"/>
              <a:t>Incomes adjusted for </a:t>
            </a:r>
            <a:r>
              <a:rPr lang="en-US" altLang="en-US" sz="2800" spc="0" dirty="0"/>
              <a:t>h</a:t>
            </a:r>
            <a:r>
              <a:rPr lang="en-US" altLang="en-US" sz="2800" spc="0" dirty="0" smtClean="0"/>
              <a:t>ousehold size</a:t>
            </a:r>
            <a:endParaRPr lang="en-US" altLang="en-US" sz="2800" spc="0" dirty="0"/>
          </a:p>
          <a:p>
            <a:pPr algn="just" eaLnBrk="1" hangingPunct="1">
              <a:lnSpc>
                <a:spcPct val="80000"/>
              </a:lnSpc>
            </a:pPr>
            <a:r>
              <a:rPr lang="en-US" altLang="en-US" sz="2800" dirty="0" smtClean="0"/>
              <a:t>Qualified Project Period*</a:t>
            </a:r>
          </a:p>
          <a:p>
            <a:pPr algn="just" eaLnBrk="1" hangingPunct="1">
              <a:lnSpc>
                <a:spcPct val="80000"/>
              </a:lnSpc>
            </a:pPr>
            <a:r>
              <a:rPr lang="en-US" altLang="en-US" sz="2800" dirty="0" smtClean="0"/>
              <a:t>Ongoing compliance/annual recertification of tenants</a:t>
            </a:r>
            <a:r>
              <a:rPr lang="en-US" altLang="en-US" sz="3200" dirty="0" smtClean="0"/>
              <a:t> </a:t>
            </a:r>
          </a:p>
          <a:p>
            <a:pPr marL="0" indent="0" algn="just" eaLnBrk="1" hangingPunct="1">
              <a:lnSpc>
                <a:spcPct val="80000"/>
              </a:lnSpc>
              <a:buNone/>
            </a:pPr>
            <a:endParaRPr lang="en-US" altLang="en-US" sz="3200" dirty="0"/>
          </a:p>
        </p:txBody>
      </p:sp>
      <p:sp>
        <p:nvSpPr>
          <p:cNvPr id="9" name="Title 8"/>
          <p:cNvSpPr txBox="1">
            <a:spLocks noGrp="1"/>
          </p:cNvSpPr>
          <p:nvPr>
            <p:ph type="title"/>
          </p:nvPr>
        </p:nvSpPr>
        <p:spPr>
          <a:xfrm>
            <a:off x="609600" y="340420"/>
            <a:ext cx="7924800" cy="1077218"/>
          </a:xfrm>
        </p:spPr>
        <p:txBody>
          <a:bodyPr wrap="square">
            <a:spAutoFit/>
          </a:bodyPr>
          <a:lstStyle/>
          <a:p>
            <a:pPr algn="ctr" fontAlgn="auto">
              <a:spcBef>
                <a:spcPts val="0"/>
              </a:spcBef>
              <a:spcAft>
                <a:spcPts val="0"/>
              </a:spcAft>
              <a:defRPr/>
            </a:pPr>
            <a:r>
              <a:rPr lang="en-US" sz="3200" kern="0" cap="none" spc="0" dirty="0" smtClean="0">
                <a:solidFill>
                  <a:srgbClr val="FFFEE6">
                    <a:lumMod val="50000"/>
                  </a:srgbClr>
                </a:solidFill>
                <a:latin typeface="Cambria" pitchFamily="18" charset="0"/>
              </a:rPr>
              <a:t>IRS Tax-Exempt Bond Multifamily Program Requirements</a:t>
            </a:r>
          </a:p>
        </p:txBody>
      </p:sp>
    </p:spTree>
    <p:extLst>
      <p:ext uri="{BB962C8B-B14F-4D97-AF65-F5344CB8AC3E}">
        <p14:creationId xmlns:p14="http://schemas.microsoft.com/office/powerpoint/2010/main" val="2874332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1600200"/>
            <a:ext cx="8229600" cy="4114800"/>
          </a:xfrm>
        </p:spPr>
        <p:txBody>
          <a:bodyPr>
            <a:normAutofit fontScale="92500" lnSpcReduction="20000"/>
          </a:bodyPr>
          <a:lstStyle/>
          <a:p>
            <a:pPr marL="274317" lvl="0" indent="-274317" fontAlgn="auto">
              <a:spcBef>
                <a:spcPts val="600"/>
              </a:spcBef>
              <a:spcAft>
                <a:spcPts val="0"/>
              </a:spcAft>
              <a:buClr>
                <a:srgbClr val="F3A447"/>
              </a:buClr>
              <a:buSzPct val="85000"/>
              <a:buNone/>
              <a:defRPr/>
            </a:pPr>
            <a:r>
              <a:rPr lang="en-US" sz="2400" spc="0" dirty="0">
                <a:solidFill>
                  <a:prstClr val="white"/>
                </a:solidFill>
                <a:latin typeface="Constantia"/>
              </a:rPr>
              <a:t>The Qualified Project </a:t>
            </a:r>
            <a:r>
              <a:rPr lang="en-US" sz="2400" spc="0" dirty="0" smtClean="0">
                <a:solidFill>
                  <a:prstClr val="white"/>
                </a:solidFill>
                <a:latin typeface="Constantia"/>
              </a:rPr>
              <a:t>Period (QPP) </a:t>
            </a:r>
            <a:r>
              <a:rPr lang="en-US" sz="2400" spc="0" dirty="0">
                <a:solidFill>
                  <a:prstClr val="white"/>
                </a:solidFill>
                <a:latin typeface="Constantia"/>
              </a:rPr>
              <a:t>begins on the later of </a:t>
            </a:r>
            <a:r>
              <a:rPr lang="en-US" sz="2400" spc="0" dirty="0" smtClean="0">
                <a:solidFill>
                  <a:prstClr val="white"/>
                </a:solidFill>
                <a:latin typeface="Constantia"/>
              </a:rPr>
              <a:t>the first </a:t>
            </a:r>
            <a:r>
              <a:rPr lang="en-US" sz="2400" spc="0" dirty="0">
                <a:solidFill>
                  <a:prstClr val="white"/>
                </a:solidFill>
                <a:latin typeface="Constantia"/>
              </a:rPr>
              <a:t>day </a:t>
            </a:r>
            <a:r>
              <a:rPr lang="en-US" sz="2400" spc="0" dirty="0" smtClean="0">
                <a:solidFill>
                  <a:prstClr val="white"/>
                </a:solidFill>
                <a:latin typeface="Constantia"/>
              </a:rPr>
              <a:t>on which </a:t>
            </a:r>
            <a:r>
              <a:rPr lang="en-US" sz="2400" spc="0" dirty="0">
                <a:solidFill>
                  <a:prstClr val="white"/>
                </a:solidFill>
                <a:latin typeface="Constantia"/>
              </a:rPr>
              <a:t>10% of the residential units in the </a:t>
            </a:r>
            <a:r>
              <a:rPr lang="en-US" sz="2400" spc="0" dirty="0" smtClean="0">
                <a:solidFill>
                  <a:prstClr val="white"/>
                </a:solidFill>
                <a:latin typeface="Constantia"/>
              </a:rPr>
              <a:t>project </a:t>
            </a:r>
            <a:r>
              <a:rPr lang="en-US" sz="2400" spc="0" dirty="0">
                <a:solidFill>
                  <a:prstClr val="white"/>
                </a:solidFill>
                <a:latin typeface="Constantia"/>
              </a:rPr>
              <a:t>are </a:t>
            </a:r>
            <a:r>
              <a:rPr lang="en-US" sz="2400" spc="0" dirty="0" smtClean="0">
                <a:solidFill>
                  <a:prstClr val="white"/>
                </a:solidFill>
                <a:latin typeface="Constantia"/>
              </a:rPr>
              <a:t>first occupied or </a:t>
            </a:r>
            <a:r>
              <a:rPr lang="en-US" sz="2400" spc="0" dirty="0">
                <a:solidFill>
                  <a:prstClr val="white"/>
                </a:solidFill>
                <a:latin typeface="Constantia"/>
              </a:rPr>
              <a:t>the date of issuance of </a:t>
            </a:r>
            <a:r>
              <a:rPr lang="en-US" sz="2400" spc="0" dirty="0" smtClean="0">
                <a:solidFill>
                  <a:prstClr val="white"/>
                </a:solidFill>
                <a:latin typeface="Constantia"/>
              </a:rPr>
              <a:t>the bonds </a:t>
            </a:r>
            <a:r>
              <a:rPr lang="en-US" sz="2400" spc="0" dirty="0">
                <a:solidFill>
                  <a:prstClr val="white"/>
                </a:solidFill>
                <a:latin typeface="Constantia"/>
              </a:rPr>
              <a:t>and ends on the latest of:</a:t>
            </a:r>
          </a:p>
          <a:p>
            <a:pPr marL="571495" lvl="0" indent="-571495" fontAlgn="auto">
              <a:spcBef>
                <a:spcPts val="600"/>
              </a:spcBef>
              <a:spcAft>
                <a:spcPts val="0"/>
              </a:spcAft>
              <a:buClr>
                <a:srgbClr val="F3A447"/>
              </a:buClr>
              <a:buSzPct val="85000"/>
              <a:buFont typeface="+mj-lt"/>
              <a:buAutoNum type="romanUcPeriod"/>
              <a:defRPr/>
            </a:pPr>
            <a:r>
              <a:rPr lang="en-US" sz="2400" spc="0" dirty="0">
                <a:solidFill>
                  <a:prstClr val="white"/>
                </a:solidFill>
                <a:latin typeface="Constantia"/>
              </a:rPr>
              <a:t>The date that is </a:t>
            </a:r>
            <a:r>
              <a:rPr lang="en-US" sz="2400" spc="0" dirty="0" smtClean="0">
                <a:solidFill>
                  <a:prstClr val="white"/>
                </a:solidFill>
                <a:latin typeface="Constantia"/>
              </a:rPr>
              <a:t>fifteen (15) </a:t>
            </a:r>
            <a:r>
              <a:rPr lang="en-US" sz="2400" spc="0" dirty="0">
                <a:solidFill>
                  <a:prstClr val="white"/>
                </a:solidFill>
                <a:latin typeface="Constantia"/>
              </a:rPr>
              <a:t>years after the date on which 50% of the residential units in the project are </a:t>
            </a:r>
            <a:r>
              <a:rPr lang="en-US" sz="2400" spc="0" dirty="0" smtClean="0">
                <a:solidFill>
                  <a:prstClr val="white"/>
                </a:solidFill>
                <a:latin typeface="Constantia"/>
              </a:rPr>
              <a:t>or were occupied after </a:t>
            </a:r>
            <a:r>
              <a:rPr lang="en-US" sz="2400" i="1" spc="0" dirty="0" smtClean="0">
                <a:solidFill>
                  <a:prstClr val="white"/>
                </a:solidFill>
                <a:latin typeface="Constantia"/>
              </a:rPr>
              <a:t>acquisition, construction and equipping of the Project with proceeds of the Bonds, or </a:t>
            </a:r>
            <a:endParaRPr lang="en-US" sz="2400" spc="0" dirty="0">
              <a:solidFill>
                <a:prstClr val="white"/>
              </a:solidFill>
              <a:latin typeface="Constantia"/>
            </a:endParaRPr>
          </a:p>
          <a:p>
            <a:pPr marL="571495" lvl="0" indent="-571495" fontAlgn="auto">
              <a:spcBef>
                <a:spcPts val="600"/>
              </a:spcBef>
              <a:spcAft>
                <a:spcPts val="0"/>
              </a:spcAft>
              <a:buClr>
                <a:srgbClr val="F3A447"/>
              </a:buClr>
              <a:buSzPct val="85000"/>
              <a:buFont typeface="+mj-lt"/>
              <a:buAutoNum type="romanUcPeriod"/>
              <a:defRPr/>
            </a:pPr>
            <a:r>
              <a:rPr lang="en-US" sz="2400" spc="0" dirty="0">
                <a:solidFill>
                  <a:prstClr val="white"/>
                </a:solidFill>
                <a:latin typeface="Constantia"/>
              </a:rPr>
              <a:t>The first date on which no tax-exempt private activity bond issued with respect to the project is outstanding, </a:t>
            </a:r>
            <a:r>
              <a:rPr lang="en-US" sz="2400" spc="0" dirty="0" smtClean="0">
                <a:solidFill>
                  <a:prstClr val="white"/>
                </a:solidFill>
                <a:latin typeface="Constantia"/>
              </a:rPr>
              <a:t>or</a:t>
            </a:r>
            <a:endParaRPr lang="en-US" sz="2400" spc="0" dirty="0">
              <a:solidFill>
                <a:prstClr val="white"/>
              </a:solidFill>
              <a:latin typeface="Constantia"/>
            </a:endParaRPr>
          </a:p>
          <a:p>
            <a:pPr marL="571495" lvl="0" indent="-571495" fontAlgn="auto">
              <a:spcBef>
                <a:spcPts val="600"/>
              </a:spcBef>
              <a:spcAft>
                <a:spcPts val="0"/>
              </a:spcAft>
              <a:buClr>
                <a:srgbClr val="F3A447"/>
              </a:buClr>
              <a:buSzPct val="85000"/>
              <a:buFont typeface="+mj-lt"/>
              <a:buAutoNum type="romanUcPeriod"/>
              <a:defRPr/>
            </a:pPr>
            <a:r>
              <a:rPr lang="en-US" sz="2400" spc="0" dirty="0">
                <a:solidFill>
                  <a:prstClr val="white"/>
                </a:solidFill>
                <a:latin typeface="Constantia"/>
              </a:rPr>
              <a:t>The date on which any assistance provided with respect to the project under Section 8 of the United States Housing Act of 1937 </a:t>
            </a:r>
            <a:r>
              <a:rPr lang="en-US" sz="2400" spc="0" dirty="0" smtClean="0">
                <a:solidFill>
                  <a:prstClr val="white"/>
                </a:solidFill>
                <a:latin typeface="Constantia"/>
              </a:rPr>
              <a:t>,as amended, terminates.</a:t>
            </a:r>
            <a:endParaRPr lang="en-US" sz="2400" spc="0" dirty="0">
              <a:solidFill>
                <a:prstClr val="white"/>
              </a:solidFill>
              <a:latin typeface="Constantia"/>
            </a:endParaRPr>
          </a:p>
          <a:p>
            <a:pPr marL="0" indent="0" algn="just" eaLnBrk="1" hangingPunct="1">
              <a:lnSpc>
                <a:spcPct val="80000"/>
              </a:lnSpc>
              <a:buNone/>
            </a:pPr>
            <a:endParaRPr lang="en-US" altLang="en-US" sz="3200" dirty="0"/>
          </a:p>
        </p:txBody>
      </p:sp>
      <p:sp>
        <p:nvSpPr>
          <p:cNvPr id="9" name="Title 8"/>
          <p:cNvSpPr txBox="1">
            <a:spLocks noGrp="1"/>
          </p:cNvSpPr>
          <p:nvPr>
            <p:ph type="title"/>
          </p:nvPr>
        </p:nvSpPr>
        <p:spPr>
          <a:xfrm>
            <a:off x="609600" y="648197"/>
            <a:ext cx="7924800" cy="769441"/>
          </a:xfrm>
        </p:spPr>
        <p:txBody>
          <a:bodyPr wrap="square">
            <a:spAutoFit/>
          </a:bodyPr>
          <a:lstStyle/>
          <a:p>
            <a:pPr algn="ctr" fontAlgn="auto">
              <a:spcBef>
                <a:spcPts val="0"/>
              </a:spcBef>
              <a:spcAft>
                <a:spcPts val="0"/>
              </a:spcAft>
              <a:defRPr/>
            </a:pP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ambria" panose="02040503050406030204" pitchFamily="18" charset="0"/>
              </a:rPr>
              <a:t>QUALIFIED</a:t>
            </a:r>
            <a:r>
              <a:rPr lang="en-US" sz="4400" cap="none"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rPr>
              <a:t> </a:t>
            </a: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PROJECT</a:t>
            </a:r>
            <a:r>
              <a:rPr lang="en-US" sz="4400" cap="none"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rPr>
              <a:t> </a:t>
            </a:r>
            <a:r>
              <a:rPr lang="en-US" sz="4400" cap="none" spc="-100" dirty="0">
                <a:ln w="3200">
                  <a:solidFill>
                    <a:srgbClr val="444D26">
                      <a:shade val="75000"/>
                      <a:alpha val="25000"/>
                    </a:srgbClr>
                  </a:solidFill>
                  <a:prstDash val="solid"/>
                  <a:round/>
                </a:ln>
                <a:solidFill>
                  <a:srgbClr val="FFFF00"/>
                </a:solidFill>
                <a:effectLst>
                  <a:innerShdw blurRad="50800" dist="25400" dir="13500000">
                    <a:prstClr val="black">
                      <a:alpha val="70000"/>
                    </a:prstClr>
                  </a:innerShdw>
                </a:effectLst>
                <a:latin typeface="Constantia"/>
              </a:rPr>
              <a:t>PERIOD</a:t>
            </a:r>
            <a:endParaRPr lang="en-US" sz="3200" kern="0" cap="none" spc="0" dirty="0" smtClean="0">
              <a:solidFill>
                <a:srgbClr val="FFFF00"/>
              </a:solidFill>
              <a:latin typeface="Cambria" pitchFamily="18" charset="0"/>
            </a:endParaRPr>
          </a:p>
        </p:txBody>
      </p:sp>
    </p:spTree>
    <p:extLst>
      <p:ext uri="{BB962C8B-B14F-4D97-AF65-F5344CB8AC3E}">
        <p14:creationId xmlns:p14="http://schemas.microsoft.com/office/powerpoint/2010/main" val="186273267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1479</Words>
  <Application>Microsoft Office PowerPoint</Application>
  <PresentationFormat>On-screen Show (4:3)</PresentationFormat>
  <Paragraphs>242</Paragraphs>
  <Slides>31</Slides>
  <Notes>18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Horizon</vt:lpstr>
      <vt:lpstr>Sketchbook</vt:lpstr>
      <vt:lpstr>DC Housing Finance Agency</vt:lpstr>
      <vt:lpstr> DCHFA’s Role  C&amp;AM Staff &amp; Role  Compliance Reporting  Financial Reporting  Monitoring &amp; Risk Rating  </vt:lpstr>
      <vt:lpstr>DCHFA &amp; C&amp;AM’s Role</vt:lpstr>
      <vt:lpstr>DCHFA’s Role</vt:lpstr>
      <vt:lpstr>DCHFA’s Role</vt:lpstr>
      <vt:lpstr>C &amp; AM’s Role</vt:lpstr>
      <vt:lpstr>Compliance </vt:lpstr>
      <vt:lpstr>IRS Tax-Exempt Bond Multifamily Program Requirements</vt:lpstr>
      <vt:lpstr>QUALIFIED PROJECT PERIOD</vt:lpstr>
      <vt:lpstr>QUALIFIED PROJECT PERIOD CONT.</vt:lpstr>
      <vt:lpstr>QUALIFIED PROJECT PERIOD CONT.</vt:lpstr>
      <vt:lpstr>Annual Compliance &amp; Financial Reporting</vt:lpstr>
      <vt:lpstr>Financial Reporting – Audit Cont.</vt:lpstr>
      <vt:lpstr>Financial Reporting - Budget</vt:lpstr>
      <vt:lpstr>Compliance Reporting  Rent Increases</vt:lpstr>
      <vt:lpstr>Compliance Reporting </vt:lpstr>
      <vt:lpstr>Quarterly Compliance &amp; Financial Reporting </vt:lpstr>
      <vt:lpstr>Performance Assessment and Risk Rating for DCHFA Financed Multifamily Projects</vt:lpstr>
      <vt:lpstr>PERFORMANCE ASSESSMENT AND Risk Rating</vt:lpstr>
      <vt:lpstr>PERFORMANCE ASSESSMENT AND risk rating (CONT.)</vt:lpstr>
      <vt:lpstr>PERFORMANCE ASSESSMENT AND risk rating (CONT.)</vt:lpstr>
      <vt:lpstr>PERFORMANCE ASSESSMENT AND risk rating (CONT.)</vt:lpstr>
      <vt:lpstr>PERFORMANCE ASSESSMENT AND risk rating (CONT.)</vt:lpstr>
      <vt:lpstr>PERFORMANCE ASSESSMENT AND risk rating (CONT.)</vt:lpstr>
      <vt:lpstr>PERFORMANCE ASSESSMENT AND risk rating (CONT.)</vt:lpstr>
      <vt:lpstr>PERFORMANCE ASSESSMENT AND risk rating (CONT.)</vt:lpstr>
      <vt:lpstr>PERFORMANCE ASSESSMENT AND risk rating (CONT.)</vt:lpstr>
      <vt:lpstr>PERFORMANCE ASSESSMENT AND risk rating (CONT.)</vt:lpstr>
      <vt:lpstr>Compliance Contact Information</vt:lpstr>
      <vt:lpstr>Questions </vt:lpstr>
      <vt:lpstr>PowerPoint Presentation</vt:lpstr>
    </vt:vector>
  </TitlesOfParts>
  <Company>DCHFA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Reporting Update - Audit</dc:title>
  <dc:creator>TWebb</dc:creator>
  <cp:lastModifiedBy>Risha K. Williams</cp:lastModifiedBy>
  <cp:revision>36</cp:revision>
  <cp:lastPrinted>2012-06-13T14:59:15Z</cp:lastPrinted>
  <dcterms:created xsi:type="dcterms:W3CDTF">2012-06-12T20:55:46Z</dcterms:created>
  <dcterms:modified xsi:type="dcterms:W3CDTF">2015-01-08T14:55:47Z</dcterms:modified>
</cp:coreProperties>
</file>