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9" r:id="rId2"/>
    <p:sldId id="309" r:id="rId3"/>
    <p:sldId id="314" r:id="rId4"/>
    <p:sldId id="324" r:id="rId5"/>
    <p:sldId id="325" r:id="rId6"/>
    <p:sldId id="326" r:id="rId7"/>
    <p:sldId id="315" r:id="rId8"/>
    <p:sldId id="316" r:id="rId9"/>
    <p:sldId id="317" r:id="rId10"/>
    <p:sldId id="332" r:id="rId11"/>
    <p:sldId id="327" r:id="rId12"/>
    <p:sldId id="329" r:id="rId13"/>
    <p:sldId id="330" r:id="rId14"/>
    <p:sldId id="333" r:id="rId15"/>
    <p:sldId id="334" r:id="rId16"/>
    <p:sldId id="335" r:id="rId17"/>
    <p:sldId id="331" r:id="rId18"/>
    <p:sldId id="337" r:id="rId19"/>
    <p:sldId id="338" r:id="rId20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120000"/>
      </a:lnSpc>
      <a:spcBef>
        <a:spcPct val="2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sh561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clrMru>
    <a:srgbClr val="008000"/>
    <a:srgbClr val="FFE512"/>
    <a:srgbClr val="FFCE00"/>
    <a:srgbClr val="00AB39"/>
    <a:srgbClr val="A12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978" autoAdjust="0"/>
  </p:normalViewPr>
  <p:slideViewPr>
    <p:cSldViewPr>
      <p:cViewPr>
        <p:scale>
          <a:sx n="100" d="100"/>
          <a:sy n="100" d="100"/>
        </p:scale>
        <p:origin x="-1264" y="-8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DBCF2-2AFB-9841-B18F-F2E0FE01B475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B0D44-0A6F-8E42-8193-5858E2DA0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fld id="{3E3F11FA-9D56-450D-802F-C6F714DFB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5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2D4EB-7F56-4D49-9697-4B945DFDF8C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Template version: 8/29/2012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782D8520-E44D-4888-811B-1C633CAAFCC5}" type="slidenum">
              <a:rPr lang="en-US" altLang="en-US" smtClean="0"/>
              <a:pPr eaLnBrk="1" hangingPunct="1">
                <a:defRPr/>
              </a:pPr>
              <a:t>18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5BBD6DB-514A-4EF6-9FA4-601DDDD7376A}" type="slidenum">
              <a:rPr lang="en-US" altLang="en-US" smtClean="0"/>
              <a:pPr eaLnBrk="1" hangingPunct="1">
                <a:defRPr/>
              </a:pPr>
              <a:t>19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44A69-10B8-4DED-97D8-33DB2D74ECE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1pPr>
            <a:lvl2pPr marL="729057" indent="-280406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2pPr>
            <a:lvl3pPr marL="112162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3pPr>
            <a:lvl4pPr marL="157027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4pPr>
            <a:lvl5pPr marL="2018927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5pPr>
            <a:lvl6pPr marL="246757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6pPr>
            <a:lvl7pPr marL="291622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7pPr>
            <a:lvl8pPr marL="336487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8pPr>
            <a:lvl9pPr marL="381352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239CC18-A414-4332-9A90-10F7454B1112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1pPr>
            <a:lvl2pPr marL="729057" indent="-280406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2pPr>
            <a:lvl3pPr marL="112162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3pPr>
            <a:lvl4pPr marL="157027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4pPr>
            <a:lvl5pPr marL="2018927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5pPr>
            <a:lvl6pPr marL="246757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6pPr>
            <a:lvl7pPr marL="291622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7pPr>
            <a:lvl8pPr marL="336487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8pPr>
            <a:lvl9pPr marL="381352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A173E0A-64B2-4524-A4B8-1E74EA78F3A8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1pPr>
            <a:lvl2pPr marL="729057" indent="-280406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2pPr>
            <a:lvl3pPr marL="112162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3pPr>
            <a:lvl4pPr marL="1570276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4pPr>
            <a:lvl5pPr marL="2018927" indent="-224325" defTabSz="901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5pPr>
            <a:lvl6pPr marL="246757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6pPr>
            <a:lvl7pPr marL="2916227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7pPr>
            <a:lvl8pPr marL="336487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8pPr>
            <a:lvl9pPr marL="3813528" indent="-224325" defTabSz="901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B8E617-3AF1-46C4-9112-0C07DF01FF1F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44A69-10B8-4DED-97D8-33DB2D74ECE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EDC9E99-CDD1-4C6C-8F5F-EB516CE290D2}" type="slidenum">
              <a:rPr lang="en-US" altLang="en-US" smtClean="0"/>
              <a:pPr eaLnBrk="1" hangingPunct="1">
                <a:defRPr/>
              </a:pPr>
              <a:t>14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48B9977-9B84-4F46-8D4B-D9ADC6FD9F3B}" type="slidenum">
              <a:rPr lang="en-US" altLang="en-US" smtClean="0"/>
              <a:pPr eaLnBrk="1" hangingPunct="1">
                <a:defRPr/>
              </a:pPr>
              <a:t>15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19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1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4DDCE88-D258-4359-AD15-BF127722893C}" type="slidenum">
              <a:rPr lang="en-US" altLang="en-US" smtClean="0"/>
              <a:pPr eaLnBrk="1" hangingPunct="1">
                <a:defRPr/>
              </a:pPr>
              <a:t>16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2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28800" y="6446838"/>
            <a:ext cx="548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0" dirty="0" smtClean="0"/>
              <a:t>Public</a:t>
            </a:r>
            <a:endParaRPr lang="en-US" altLang="en-US" sz="1000" b="0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1438275" y="2428875"/>
            <a:ext cx="7400925" cy="950913"/>
          </a:xfrm>
        </p:spPr>
        <p:txBody>
          <a:bodyPr/>
          <a:lstStyle>
            <a:lvl1pPr>
              <a:spcBef>
                <a:spcPct val="20000"/>
              </a:spcBef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38275" y="3657600"/>
            <a:ext cx="6400800" cy="24384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pic>
        <p:nvPicPr>
          <p:cNvPr id="3093" name="Picture 21" descr="C1_Core_G_RGB_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588963"/>
            <a:ext cx="3784600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03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058863"/>
            <a:ext cx="8534400" cy="496093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9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345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58863"/>
            <a:ext cx="4191000" cy="496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8863"/>
            <a:ext cx="4191000" cy="496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6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17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1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55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gray">
          <a:xfrm>
            <a:off x="304800" y="76200"/>
            <a:ext cx="8534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1058863"/>
            <a:ext cx="8534400" cy="496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gray">
          <a:xfrm>
            <a:off x="8501063" y="6446838"/>
            <a:ext cx="41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fld id="{14A80B57-47A0-422A-BF76-F0982443529E}" type="slidenum">
              <a:rPr lang="en-US" altLang="en-US" sz="1000" b="0"/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 altLang="en-US" sz="1000" b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gray">
          <a:xfrm>
            <a:off x="1676400" y="6456363"/>
            <a:ext cx="5486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sz="1000" b="0" dirty="0" smtClean="0"/>
              <a:t>Public</a:t>
            </a:r>
            <a:endParaRPr lang="en-US" altLang="en-US" sz="1000" b="0" dirty="0"/>
          </a:p>
        </p:txBody>
      </p:sp>
      <p:pic>
        <p:nvPicPr>
          <p:cNvPr id="1043" name="Picture 19" descr="C1_Core_G_RGB_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70638"/>
            <a:ext cx="1050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34950" indent="-2349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1907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908050" indent="-215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257300" indent="-2349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6129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0701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5273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9845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441700" indent="-2413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3886200"/>
            <a:ext cx="6400800" cy="17526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2"/>
                </a:solidFill>
              </a:rPr>
              <a:t>HAND Educational Presentation</a:t>
            </a:r>
          </a:p>
          <a:p>
            <a:pPr algn="ctr"/>
            <a:r>
              <a:rPr lang="en-US" altLang="en-US" dirty="0">
                <a:solidFill>
                  <a:schemeClr val="tx2"/>
                </a:solidFill>
              </a:rPr>
              <a:t>January 15, 2015</a:t>
            </a:r>
            <a:endParaRPr lang="en-US" altLang="en-US" dirty="0"/>
          </a:p>
          <a:p>
            <a:pPr algn="ctr"/>
            <a:r>
              <a:rPr lang="en-US" altLang="en-US" dirty="0"/>
              <a:t>Edmund K. Delany</a:t>
            </a:r>
          </a:p>
          <a:p>
            <a:pPr algn="ctr"/>
            <a:r>
              <a:rPr lang="en-US" altLang="en-US" dirty="0"/>
              <a:t>Senior Vice President</a:t>
            </a:r>
          </a:p>
          <a:p>
            <a:pPr algn="ctr"/>
            <a:r>
              <a:rPr lang="en-US" altLang="en-US" dirty="0"/>
              <a:t>Community Finance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275" y="2428875"/>
            <a:ext cx="7400925" cy="1304925"/>
          </a:xfrm>
        </p:spPr>
        <p:txBody>
          <a:bodyPr/>
          <a:lstStyle/>
          <a:p>
            <a:r>
              <a:rPr lang="en-US" altLang="en-US" dirty="0"/>
              <a:t>Low Income Housing Tax Credits, Tax Exempt Bonds, and Partnership Agreements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/>
              <a:t>Partnership Agreements and Tax Projections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None/>
              <a:defRPr/>
            </a:pPr>
            <a:r>
              <a:rPr lang="en-US" sz="2800" u="sng" dirty="0" smtClean="0">
                <a:ea typeface="ＭＳ Ｐゴシック" pitchFamily="34" charset="-128"/>
                <a:cs typeface="ＭＳ Ｐゴシック" charset="-128"/>
              </a:rPr>
              <a:t>Limited Partnership Agreement (LPA)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None/>
              <a:defRPr/>
            </a:pPr>
            <a:endParaRPr lang="en-US" sz="2800" u="sng" dirty="0">
              <a:ea typeface="ＭＳ Ｐゴシック" pitchFamily="34" charset="-128"/>
              <a:cs typeface="ＭＳ Ｐゴシック" charset="-128"/>
            </a:endParaRP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Definitions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Capital Contributions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Adjusters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Guarantees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Developer Fees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Repurchase &amp; Removal Provisions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Cash flow &amp; Residual</a:t>
            </a:r>
          </a:p>
        </p:txBody>
      </p:sp>
    </p:spTree>
    <p:extLst>
      <p:ext uri="{BB962C8B-B14F-4D97-AF65-F5344CB8AC3E}">
        <p14:creationId xmlns:p14="http://schemas.microsoft.com/office/powerpoint/2010/main" val="307303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20" charset="-128"/>
              </a:rPr>
              <a:t>Breakeven Test</a:t>
            </a:r>
          </a:p>
          <a:p>
            <a:endParaRPr lang="en-US" dirty="0"/>
          </a:p>
        </p:txBody>
      </p:sp>
      <p:pic>
        <p:nvPicPr>
          <p:cNvPr id="167010" name="Picture 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76400"/>
            <a:ext cx="77724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8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Reps &amp; Warranties and Covenants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 smtClean="0">
                <a:ea typeface="ＭＳ Ｐゴシック" pitchFamily="34" charset="-128"/>
                <a:cs typeface="ＭＳ Ｐゴシック" charset="-128"/>
              </a:rPr>
              <a:t>Change </a:t>
            </a: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Order </a:t>
            </a:r>
            <a:r>
              <a:rPr lang="en-US" sz="2200" dirty="0" smtClean="0">
                <a:ea typeface="ＭＳ Ｐゴシック" pitchFamily="34" charset="-128"/>
                <a:cs typeface="ＭＳ Ｐゴシック" charset="-128"/>
              </a:rPr>
              <a:t>Thresholds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 smtClean="0">
                <a:ea typeface="ＭＳ Ｐゴシック" pitchFamily="34" charset="-128"/>
                <a:cs typeface="ＭＳ Ｐゴシック" charset="-128"/>
              </a:rPr>
              <a:t>Prevailing </a:t>
            </a: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Wage Reps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No Permanent Loans have ongoing DSC &amp; LTV Provisions</a:t>
            </a:r>
          </a:p>
          <a:p>
            <a:pPr marL="514350" indent="-514350">
              <a:lnSpc>
                <a:spcPct val="90000"/>
              </a:lnSpc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Maintain Insurance Coverage</a:t>
            </a:r>
          </a:p>
          <a:p>
            <a:pPr marL="514350" indent="-514350">
              <a:lnSpc>
                <a:spcPct val="90000"/>
              </a:lnSpc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Projected Credit Delivery</a:t>
            </a:r>
          </a:p>
          <a:p>
            <a:pPr marL="514350" indent="-514350">
              <a:lnSpc>
                <a:spcPct val="90000"/>
              </a:lnSpc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Develop in Accordance with the Tax Credit Application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2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Duties and 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 smtClean="0">
                <a:ea typeface="ＭＳ Ｐゴシック" pitchFamily="34" charset="-128"/>
                <a:cs typeface="ＭＳ Ｐゴシック" charset="-128"/>
              </a:rPr>
              <a:t>Responsible </a:t>
            </a: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for any Penalties/Fines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Notify us of any Construction Work Stoppage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Pay Taxes and Utilities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Maintain the Security Plan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Comply with ADA Provisions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Maintain Books and Records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13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+mn-lt"/>
                <a:ea typeface="ＭＳ Ｐゴシック" pitchFamily="20" charset="-128"/>
              </a:rPr>
              <a:t>Capital Contributions</a:t>
            </a:r>
            <a:endParaRPr lang="en-US" altLang="en-US" sz="5000" dirty="0" smtClean="0">
              <a:latin typeface="+mn-lt"/>
              <a:ea typeface="ＭＳ Ｐゴシック" pitchFamily="20" charset="-128"/>
            </a:endParaRPr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451556" y="1371601"/>
          <a:ext cx="8240889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8" name="Worksheet" r:id="rId5" imgW="7795172" imgH="3170016" progId="Excel.Sheet.12">
                  <p:embed/>
                </p:oleObj>
              </mc:Choice>
              <mc:Fallback>
                <p:oleObj name="Worksheet" r:id="rId5" imgW="7795172" imgH="317001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56" y="1371601"/>
                        <a:ext cx="8240889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49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436" y="307976"/>
            <a:ext cx="8229130" cy="113982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20" charset="-128"/>
              </a:rPr>
              <a:t>Adjuster Provisions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36" y="1371600"/>
            <a:ext cx="3098564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600" dirty="0" smtClean="0">
              <a:latin typeface="Times New Roman" pitchFamily="18" charset="0"/>
              <a:ea typeface="ＭＳ Ｐゴシック" pitchFamily="20" charset="-128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b="1" u="sng" dirty="0" smtClean="0">
                <a:solidFill>
                  <a:schemeClr val="tx2"/>
                </a:solidFill>
                <a:ea typeface="ＭＳ Ｐゴシック" pitchFamily="20" charset="-128"/>
              </a:rPr>
              <a:t>TIMING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u="sng" dirty="0" smtClean="0">
                <a:ea typeface="ＭＳ Ｐゴシック" pitchFamily="20" charset="-128"/>
              </a:rPr>
              <a:t>Downward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dirty="0" smtClean="0">
                <a:ea typeface="ＭＳ Ｐゴシック" pitchFamily="20" charset="-128"/>
              </a:rPr>
              <a:t>Typically 50% - 65% Penalty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dirty="0" smtClean="0">
                <a:ea typeface="ＭＳ Ｐゴシック" pitchFamily="20" charset="-128"/>
              </a:rPr>
              <a:t>Rarely IRR Based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altLang="en-US" sz="1800" dirty="0" smtClean="0">
              <a:ea typeface="ＭＳ Ｐゴシック" pitchFamily="20" charset="-128"/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b="1" u="sng" dirty="0" smtClean="0">
                <a:ea typeface="ＭＳ Ｐゴシック" pitchFamily="20" charset="-128"/>
              </a:rPr>
              <a:t>Upward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dirty="0" smtClean="0">
                <a:ea typeface="ＭＳ Ｐゴシック" pitchFamily="20" charset="-128"/>
              </a:rPr>
              <a:t>Typically 30% - 65% Bonus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800" dirty="0" smtClean="0">
              <a:latin typeface="Times New Roman" pitchFamily="18" charset="0"/>
              <a:ea typeface="ＭＳ Ｐゴシック" pitchFamily="20" charset="-128"/>
            </a:endParaRP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3668890" y="1343025"/>
          <a:ext cx="1309981" cy="452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2" name="Worksheet" r:id="rId5" imgW="1295535" imgH="3314603" progId="Excel.Sheet.12">
                  <p:embed/>
                </p:oleObj>
              </mc:Choice>
              <mc:Fallback>
                <p:oleObj name="Worksheet" r:id="rId5" imgW="1295535" imgH="3314603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890" y="1343025"/>
                        <a:ext cx="1309981" cy="452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3"/>
          <p:cNvSpPr txBox="1">
            <a:spLocks noChangeArrowheads="1"/>
          </p:cNvSpPr>
          <p:nvPr/>
        </p:nvSpPr>
        <p:spPr bwMode="auto">
          <a:xfrm>
            <a:off x="5520973" y="1343025"/>
            <a:ext cx="3098564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1pPr>
            <a:lvl2pPr marL="6699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2pPr>
            <a:lvl3pPr marL="1022350" indent="-350838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600" dirty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b="1" u="sng" dirty="0">
                <a:solidFill>
                  <a:schemeClr val="tx2"/>
                </a:solidFill>
                <a:latin typeface="+mn-lt"/>
                <a:cs typeface="Arial" charset="0"/>
              </a:rPr>
              <a:t>VOLUME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b="0" u="sng" dirty="0">
                <a:latin typeface="+mn-lt"/>
                <a:cs typeface="Arial" charset="0"/>
              </a:rPr>
              <a:t>Downward</a:t>
            </a:r>
            <a:r>
              <a:rPr lang="en-US" altLang="en-US" sz="1800" b="0" dirty="0">
                <a:latin typeface="+mn-lt"/>
                <a:cs typeface="Arial" charset="0"/>
              </a:rPr>
              <a:t> (at Cost Cert &amp; 8609s)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b="0" dirty="0">
                <a:latin typeface="+mn-lt"/>
                <a:cs typeface="Arial" charset="0"/>
              </a:rPr>
              <a:t>Maintain Original Price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800" b="0" dirty="0">
              <a:latin typeface="+mn-lt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u="sng" dirty="0">
                <a:latin typeface="+mn-lt"/>
                <a:cs typeface="Arial" charset="0"/>
              </a:rPr>
              <a:t>Upward</a:t>
            </a:r>
            <a:r>
              <a:rPr lang="en-US" altLang="en-US" sz="1800" dirty="0">
                <a:latin typeface="+mn-lt"/>
                <a:cs typeface="Arial" charset="0"/>
              </a:rPr>
              <a:t> (8609s)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1800" b="0" dirty="0">
                <a:latin typeface="+mn-lt"/>
                <a:cs typeface="Arial" charset="0"/>
              </a:rPr>
              <a:t>At Original Tax Credit Price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800" dirty="0">
              <a:latin typeface="+mn-lt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200" dirty="0">
              <a:latin typeface="Times New Roman" pitchFamily="18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600" dirty="0">
              <a:latin typeface="Times New Roman" pitchFamily="18" charset="0"/>
              <a:cs typeface="Arial" charset="0"/>
            </a:endParaRPr>
          </a:p>
        </p:txBody>
      </p:sp>
      <p:cxnSp>
        <p:nvCxnSpPr>
          <p:cNvPr id="18454" name="Elbow Connector 18453"/>
          <p:cNvCxnSpPr/>
          <p:nvPr/>
        </p:nvCxnSpPr>
        <p:spPr>
          <a:xfrm flipV="1">
            <a:off x="1927343" y="1676400"/>
            <a:ext cx="1628657" cy="228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6" name="Elbow Connector 18455"/>
          <p:cNvCxnSpPr/>
          <p:nvPr/>
        </p:nvCxnSpPr>
        <p:spPr>
          <a:xfrm>
            <a:off x="1919111" y="1905000"/>
            <a:ext cx="1636889" cy="2286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66" name="Elbow Connector 18465"/>
          <p:cNvCxnSpPr/>
          <p:nvPr/>
        </p:nvCxnSpPr>
        <p:spPr>
          <a:xfrm>
            <a:off x="5088232" y="1752601"/>
            <a:ext cx="457435" cy="2508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73" name="Straight Connector 18472"/>
          <p:cNvCxnSpPr/>
          <p:nvPr/>
        </p:nvCxnSpPr>
        <p:spPr>
          <a:xfrm>
            <a:off x="5316361" y="1981200"/>
            <a:ext cx="0" cy="2384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75" name="Straight Connector 18474"/>
          <p:cNvCxnSpPr/>
          <p:nvPr/>
        </p:nvCxnSpPr>
        <p:spPr>
          <a:xfrm flipH="1">
            <a:off x="5088232" y="4343400"/>
            <a:ext cx="228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9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65621" y="304800"/>
            <a:ext cx="822795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2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+mn-lt"/>
                <a:cs typeface="Arial" charset="0"/>
              </a:rPr>
              <a:t>GUARANTEES</a:t>
            </a:r>
            <a:endParaRPr lang="en-US" altLang="en-US" sz="2800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graphicFrame>
        <p:nvGraphicFramePr>
          <p:cNvPr id="25603" name="Object 6"/>
          <p:cNvGraphicFramePr>
            <a:graphicFrameLocks noChangeAspect="1"/>
          </p:cNvGraphicFramePr>
          <p:nvPr/>
        </p:nvGraphicFramePr>
        <p:xfrm>
          <a:off x="1110074" y="1296988"/>
          <a:ext cx="7017926" cy="457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6" name="Worksheet" r:id="rId4" imgW="7345671" imgH="3543264" progId="Excel.Sheet.12">
                  <p:embed/>
                </p:oleObj>
              </mc:Choice>
              <mc:Fallback>
                <p:oleObj name="Worksheet" r:id="rId4" imgW="7345671" imgH="354326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074" y="1296988"/>
                        <a:ext cx="7017926" cy="457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cs typeface="Arial" charset="0"/>
              </a:rPr>
              <a:t>Operating Deficit Guarantee &amp;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u="sng" dirty="0">
                <a:solidFill>
                  <a:schemeClr val="tx2"/>
                </a:solidFill>
              </a:rPr>
              <a:t>Operating Deficit Guarantee (ODG)</a:t>
            </a:r>
          </a:p>
          <a:p>
            <a:pPr lvl="1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Obligation Limited to  (ODG Limit) – 12 Months of Operating Expenses</a:t>
            </a:r>
          </a:p>
          <a:p>
            <a:pPr lvl="1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Duration (“Time” Limit) – </a:t>
            </a:r>
          </a:p>
          <a:p>
            <a:pPr lvl="2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dirty="0"/>
              <a:t>3 Consecutive Years of </a:t>
            </a:r>
            <a:r>
              <a:rPr lang="en-US" sz="1600" dirty="0" smtClean="0"/>
              <a:t>“Syndicator </a:t>
            </a:r>
            <a:r>
              <a:rPr lang="en-US" sz="1600" dirty="0"/>
              <a:t>Breakeven”</a:t>
            </a:r>
          </a:p>
          <a:p>
            <a:pPr lvl="2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dirty="0"/>
              <a:t>3 Consecutive Years of 1.15 DSC as per Audit</a:t>
            </a:r>
          </a:p>
          <a:p>
            <a:pPr lvl="2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or 5</a:t>
            </a:r>
            <a:r>
              <a:rPr lang="en-US" sz="1600" baseline="30000" dirty="0"/>
              <a:t>th</a:t>
            </a:r>
            <a:r>
              <a:rPr lang="en-US" sz="1600" dirty="0"/>
              <a:t> Anniversary of Breakeven with 12 Month Look Back for 1.15 DSC</a:t>
            </a:r>
          </a:p>
          <a:p>
            <a:pPr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u="sng" dirty="0" smtClean="0">
                <a:solidFill>
                  <a:schemeClr val="tx2"/>
                </a:solidFill>
              </a:rPr>
              <a:t>Operating </a:t>
            </a:r>
            <a:r>
              <a:rPr lang="en-US" sz="2000" u="sng" dirty="0">
                <a:solidFill>
                  <a:schemeClr val="tx2"/>
                </a:solidFill>
              </a:rPr>
              <a:t>Reserves</a:t>
            </a:r>
          </a:p>
          <a:p>
            <a:pPr lvl="1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6 months of Operating Expenses and Debt Service (with some exceptions)</a:t>
            </a:r>
          </a:p>
          <a:p>
            <a:pPr lvl="1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dirty="0"/>
              <a:t>How can it be used</a:t>
            </a:r>
            <a:r>
              <a:rPr lang="en-US" dirty="0" smtClean="0"/>
              <a:t>?  Negotiable. Investors</a:t>
            </a:r>
            <a:r>
              <a:rPr lang="en-US" sz="1600" dirty="0" smtClean="0"/>
              <a:t> </a:t>
            </a:r>
            <a:r>
              <a:rPr lang="en-US" sz="1600" dirty="0"/>
              <a:t>Prefer a “Guarantee First” Policy</a:t>
            </a:r>
          </a:p>
          <a:p>
            <a:pPr lvl="2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dirty="0"/>
              <a:t>First under ODG up to 50% of the ODG Limit, then equally Split between Guarantee and Reserves</a:t>
            </a:r>
          </a:p>
          <a:p>
            <a:pPr lvl="2">
              <a:buClr>
                <a:schemeClr val="tx2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600" dirty="0"/>
              <a:t>50% / 100% Access to Reserve Allowed Prior to ODG Expiration with Obligation to Replenish to get off the ODG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2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33778" y="415925"/>
            <a:ext cx="3668889" cy="563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defRPr/>
            </a:pPr>
            <a:r>
              <a:rPr lang="en-US" sz="20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>Repurchase Events - Deadlines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Placed in Service 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Final Closing 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8609s &amp; 50% Test 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100% Qualified Occupancy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Casualty Loss Prior to Last Capital Contribution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Default Prior to Last Capital Contribution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REPURCHASE PRICE = CAPITAL + INTEREST + TAXES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41333" y="415925"/>
            <a:ext cx="3668889" cy="563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defRPr/>
            </a:pPr>
            <a:r>
              <a:rPr lang="en-US" sz="20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>Removal Events </a:t>
            </a:r>
            <a:r>
              <a:rPr lang="en-US" sz="2000" b="1" u="sng" kern="0" dirty="0" smtClean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> 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 smtClean="0">
                <a:latin typeface="+mn-lt"/>
                <a:ea typeface="ＭＳ Ｐゴシック" pitchFamily="34" charset="-128"/>
                <a:cs typeface="ＭＳ Ｐゴシック" charset="-128"/>
              </a:rPr>
              <a:t>Violate Material Provisions of the Project Documents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 smtClean="0">
                <a:latin typeface="+mn-lt"/>
                <a:ea typeface="ＭＳ Ｐゴシック" pitchFamily="34" charset="-128"/>
                <a:cs typeface="ＭＳ Ｐゴシック" charset="-128"/>
              </a:rPr>
              <a:t>Loan </a:t>
            </a: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or LPA Default (after applicable cure periods)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Credit Amount drops below 75% of Originally Projected Amount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Felony Conviction / Fraud / Bankruptcy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Failure to make Payments under Master Lease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Failure to Maintain Tax Exemption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08000" y="452438"/>
            <a:ext cx="3981685" cy="556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defRPr/>
            </a:pPr>
            <a:r>
              <a:rPr lang="en-US" sz="22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>Right of First Refusal (ROFR)</a:t>
            </a:r>
            <a:br>
              <a:rPr lang="en-US" sz="22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</a:br>
            <a:endParaRPr lang="en-US" sz="2200" b="1" u="sng" kern="0" dirty="0">
              <a:solidFill>
                <a:schemeClr val="tx2"/>
              </a:solidFill>
              <a:latin typeface="+mn-lt"/>
              <a:ea typeface="ＭＳ Ｐゴシック" pitchFamily="34" charset="-128"/>
              <a:cs typeface="ＭＳ Ｐゴシック" charset="-128"/>
            </a:endParaRP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Available only to Non-Profits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12 - 24 months after end of Compliance Period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ROFR Price = Debt + Exit Taxes of Investor (if any)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Un-enforceable if GP in Default or is Removed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Housing Authority Exception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4889" y="457200"/>
            <a:ext cx="3981685" cy="556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defRPr/>
            </a:pPr>
            <a:r>
              <a:rPr lang="en-US" sz="22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>Option</a:t>
            </a:r>
            <a:r>
              <a:rPr lang="en-US" sz="20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  <a:t/>
            </a:r>
            <a:br>
              <a:rPr lang="en-US" sz="2000" b="1" u="sng" kern="0" dirty="0">
                <a:solidFill>
                  <a:schemeClr val="tx2"/>
                </a:solidFill>
                <a:latin typeface="+mn-lt"/>
                <a:ea typeface="ＭＳ Ｐゴシック" pitchFamily="34" charset="-128"/>
                <a:cs typeface="ＭＳ Ｐゴシック" charset="-128"/>
              </a:rPr>
            </a:br>
            <a:endParaRPr lang="en-US" sz="2000" b="1" u="sng" kern="0" dirty="0">
              <a:solidFill>
                <a:schemeClr val="tx2"/>
              </a:solidFill>
              <a:latin typeface="+mn-lt"/>
              <a:ea typeface="ＭＳ Ｐゴシック" pitchFamily="34" charset="-128"/>
              <a:cs typeface="ＭＳ Ｐゴシック" charset="-128"/>
            </a:endParaRP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12 - 24 months after end of Compliance Period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Option Price = FMV + Taxes + Amounts owed to LP, if any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Un-enforceable if GP in Default or is Removed</a:t>
            </a:r>
          </a:p>
          <a:p>
            <a:pPr marL="514350" indent="-51435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000" kern="0" dirty="0">
                <a:latin typeface="+mn-lt"/>
                <a:ea typeface="ＭＳ Ｐゴシック" pitchFamily="34" charset="-128"/>
                <a:cs typeface="ＭＳ Ｐゴシック" charset="-128"/>
              </a:rPr>
              <a:t>Housing Authority Exception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  <a:defRPr/>
            </a:pPr>
            <a:endParaRPr lang="en-US" sz="20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n"/>
              <a:defRPr/>
            </a:pPr>
            <a:endParaRPr lang="en-US" sz="2600" kern="0" dirty="0">
              <a:latin typeface="Times New Roman" pitchFamily="18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/>
              <a:t>Partnership Agreements and Tax Projections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None/>
              <a:defRPr/>
            </a:pPr>
            <a:r>
              <a:rPr lang="en-US" sz="2600" u="sng" dirty="0">
                <a:ea typeface="ＭＳ Ｐゴシック" pitchFamily="34" charset="-128"/>
                <a:cs typeface="ＭＳ Ｐゴシック" charset="-128"/>
              </a:rPr>
              <a:t>Tax </a:t>
            </a:r>
            <a:r>
              <a:rPr lang="en-US" sz="2600" u="sng" dirty="0" smtClean="0">
                <a:ea typeface="ＭＳ Ｐゴシック" pitchFamily="34" charset="-128"/>
                <a:cs typeface="ＭＳ Ｐゴシック" charset="-128"/>
              </a:rPr>
              <a:t>Projections</a:t>
            </a: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SzPct val="65000"/>
              <a:buNone/>
              <a:defRPr/>
            </a:pPr>
            <a:endParaRPr lang="en-US" sz="2800" u="sng" dirty="0">
              <a:ea typeface="ＭＳ Ｐゴシック" pitchFamily="34" charset="-128"/>
              <a:cs typeface="ＭＳ Ｐゴシック" charset="-128"/>
            </a:endParaRPr>
          </a:p>
          <a:p>
            <a:pPr marL="514350" indent="-51435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Sources &amp; Uses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Eligible Basis 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Tax Credit Calculation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Land/Building Value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50% Test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Arial" pitchFamily="34" charset="0"/>
              <a:buChar char="•"/>
              <a:defRPr/>
            </a:pPr>
            <a:r>
              <a:rPr lang="en-US" sz="2000" dirty="0">
                <a:ea typeface="ＭＳ Ｐゴシック" pitchFamily="34" charset="-128"/>
                <a:cs typeface="ＭＳ Ｐゴシック" charset="-128"/>
              </a:rPr>
              <a:t>Cash Developer </a:t>
            </a:r>
            <a:r>
              <a:rPr lang="en-US" sz="2000" dirty="0" smtClean="0">
                <a:ea typeface="ＭＳ Ｐゴシック" pitchFamily="34" charset="-128"/>
                <a:cs typeface="ＭＳ Ｐゴシック" charset="-128"/>
              </a:rPr>
              <a:t>Fee</a:t>
            </a:r>
          </a:p>
          <a:p>
            <a:pPr marL="457200" lvl="1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None/>
              <a:defRPr/>
            </a:pPr>
            <a:endParaRPr lang="en-US" sz="2000" dirty="0">
              <a:ea typeface="ＭＳ Ｐゴシック" pitchFamily="34" charset="-128"/>
              <a:cs typeface="ＭＳ Ｐゴシック" charset="-128"/>
            </a:endParaRP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65000"/>
              <a:buFont typeface="+mj-lt"/>
              <a:buAutoNum type="arabicPeriod"/>
              <a:defRPr/>
            </a:pPr>
            <a:r>
              <a:rPr lang="en-US" sz="2200" dirty="0">
                <a:ea typeface="ＭＳ Ｐゴシック" pitchFamily="34" charset="-128"/>
                <a:cs typeface="ＭＳ Ｐゴシック" charset="-128"/>
              </a:rPr>
              <a:t>Capital Accounts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itchFamily="20" charset="-128"/>
              </a:rPr>
              <a:t>Eligible Basis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altLang="en-US" sz="2600" dirty="0">
                <a:ea typeface="ＭＳ Ｐゴシック" pitchFamily="20" charset="-128"/>
              </a:rPr>
              <a:t>The goal is to identify the tax credit eligible costs, determine the annual credit amount and calculate the total equity.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altLang="en-US" sz="2600" dirty="0">
                <a:ea typeface="ＭＳ Ｐゴシック" pitchFamily="20" charset="-128"/>
              </a:rPr>
              <a:t>Most project costs are eligible, however there are a few exceptions</a:t>
            </a:r>
            <a:r>
              <a:rPr lang="en-US" altLang="en-US" sz="2600" dirty="0" smtClean="0">
                <a:ea typeface="ＭＳ Ｐゴシック" pitchFamily="20" charset="-128"/>
              </a:rPr>
              <a:t>: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</a:pPr>
            <a:endParaRPr lang="en-US" altLang="en-US" sz="2600" dirty="0">
              <a:ea typeface="ＭＳ Ｐゴシック" pitchFamily="20" charset="-128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Parking 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Commercial Space 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Community Facility Space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Permanent Financing Costs (including some bond fees)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Reserves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altLang="en-US" sz="2200" dirty="0">
                <a:ea typeface="ＭＳ Ｐゴシック" pitchFamily="20" charset="-128"/>
              </a:rPr>
              <a:t>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778" y="258763"/>
            <a:ext cx="5811426" cy="58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6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22" y="1960564"/>
            <a:ext cx="7620000" cy="266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0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732" y="228600"/>
            <a:ext cx="22577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56" y="76200"/>
            <a:ext cx="4572000" cy="605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12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itchFamily="20" charset="-128"/>
              </a:rPr>
              <a:t>Land Value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r>
              <a:rPr lang="en-US" sz="2400" dirty="0">
                <a:ea typeface="ＭＳ Ｐゴシック" pitchFamily="34" charset="-128"/>
              </a:rPr>
              <a:t>Land costs are not basis </a:t>
            </a:r>
            <a:r>
              <a:rPr lang="en-US" sz="2400" dirty="0" smtClean="0">
                <a:ea typeface="ＭＳ Ｐゴシック" pitchFamily="34" charset="-128"/>
              </a:rPr>
              <a:t>eligible</a:t>
            </a:r>
            <a:endParaRPr lang="en-US" sz="2400" dirty="0"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000" dirty="0">
                <a:ea typeface="ＭＳ Ｐゴシック" pitchFamily="34" charset="-128"/>
              </a:rPr>
              <a:t>New Construction Issues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Is the purchase price for the land less than the market value?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sz="1600" dirty="0" smtClean="0">
                <a:ea typeface="ＭＳ Ｐゴシック" pitchFamily="34" charset="-128"/>
              </a:rPr>
              <a:t>If yes, then the partnership may have taxable income (the difference between the market value and the purchase price) which would reduce yield.</a:t>
            </a:r>
          </a:p>
          <a:p>
            <a:pPr lvl="3">
              <a:lnSpc>
                <a:spcPct val="90000"/>
              </a:lnSpc>
              <a:buClr>
                <a:schemeClr val="tx2"/>
              </a:buClr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000" dirty="0">
                <a:ea typeface="ＭＳ Ｐゴシック" pitchFamily="34" charset="-128"/>
              </a:rPr>
              <a:t>Acquisition/Rehab Issues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>
                <a:ea typeface="ＭＳ Ｐゴシック" pitchFamily="34" charset="-128"/>
              </a:rPr>
              <a:t>Land / Building split – The purchase price needs to be allocated between land and building.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600" dirty="0">
                <a:ea typeface="ＭＳ Ｐゴシック" pitchFamily="34" charset="-128"/>
              </a:rPr>
              <a:t>The portion of the purchase price allocated to land is not eligible for tax credits.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600" dirty="0" smtClean="0">
                <a:ea typeface="ＭＳ Ｐゴシック" pitchFamily="34" charset="-128"/>
              </a:rPr>
              <a:t>Appraiser needs to provide an as-is value for the land on all deals.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endParaRPr lang="en-US" sz="1800" dirty="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>
                <a:ea typeface="ＭＳ Ｐゴシック" pitchFamily="34" charset="-128"/>
              </a:rPr>
              <a:t>Is </a:t>
            </a:r>
            <a:r>
              <a:rPr lang="en-US" sz="1800" dirty="0">
                <a:ea typeface="ＭＳ Ｐゴシック" pitchFamily="34" charset="-128"/>
              </a:rPr>
              <a:t>the purchase price for the property less than the market value?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sz="1600" dirty="0" smtClean="0">
                <a:ea typeface="ＭＳ Ｐゴシック" pitchFamily="34" charset="-128"/>
              </a:rPr>
              <a:t>Same </a:t>
            </a:r>
            <a:r>
              <a:rPr lang="en-US" sz="1600" dirty="0">
                <a:ea typeface="ＭＳ Ｐゴシック" pitchFamily="34" charset="-128"/>
              </a:rPr>
              <a:t>issue as new construction. </a:t>
            </a:r>
          </a:p>
          <a:p>
            <a:pPr lvl="3">
              <a:lnSpc>
                <a:spcPct val="90000"/>
              </a:lnSpc>
              <a:buClr>
                <a:schemeClr val="tx2"/>
              </a:buClr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1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50% Test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en-US" sz="2000" dirty="0">
                <a:ea typeface="ＭＳ Ｐゴシック" pitchFamily="34" charset="-128"/>
              </a:rPr>
              <a:t>In order to qualify for 4% tax credits, 50% of the aggregate basis plus land must be financed with tax-exempt bonds.</a:t>
            </a:r>
          </a:p>
          <a:p>
            <a:pPr>
              <a:spcBef>
                <a:spcPts val="1200"/>
              </a:spcBef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Formula = Short-Term Bonds / (Depreciable Basis* + Land**)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*Depreciable Basis includes some costs that are excluded from Eligible Basis.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**Land value should be the as-is market value and may be different than what the partnership is actually paying for the land.</a:t>
            </a:r>
          </a:p>
          <a:p>
            <a:pPr>
              <a:spcBef>
                <a:spcPts val="1200"/>
              </a:spcBef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Timing – the 50% Test must be satisfied either:</a:t>
            </a:r>
          </a:p>
          <a:p>
            <a:pPr lvl="1"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Before the building is placed in service; or </a:t>
            </a:r>
          </a:p>
          <a:p>
            <a:pPr lvl="1"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Prior to the end of the first year of the credit period.</a:t>
            </a:r>
          </a:p>
          <a:p>
            <a:pPr>
              <a:spcBef>
                <a:spcPts val="1200"/>
              </a:spcBef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Satisfaction of the 50% Test is a Capital Contribution requirement (usually at Completion or Conversion)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Cash Developer Fee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r>
              <a:rPr lang="en-US" sz="2000" dirty="0">
                <a:ea typeface="ＭＳ Ｐゴシック" pitchFamily="34" charset="-128"/>
              </a:rPr>
              <a:t>The “Cash Fee” is the portion of the Developer Fee paid from Capital Contributions while the Deferred Developer Fee is paid over time from cash flow after debt service. 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endParaRPr lang="en-US" sz="26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For example: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Total Developer Fee of $3,000,000 (“Use”)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Deferred Fee of $1,000,000 (“Source”)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Cash Fee of $2,000,000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r>
              <a:rPr lang="en-US" sz="2000" dirty="0">
                <a:ea typeface="ＭＳ Ｐゴシック" pitchFamily="34" charset="-128"/>
              </a:rPr>
              <a:t>The amount of the “Cash Fee” will be recalculated if there are cost overruns or cost savings. </a:t>
            </a:r>
            <a:endParaRPr lang="en-US" sz="2000" dirty="0" smtClean="0"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For example, assume we have a Cash Fee of $2,000,000 at initial closing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dirty="0">
                <a:ea typeface="ＭＳ Ｐゴシック" pitchFamily="34" charset="-128"/>
              </a:rPr>
              <a:t>Assume cost overruns of $500,000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600" dirty="0">
                <a:ea typeface="ＭＳ Ｐゴシック" pitchFamily="34" charset="-128"/>
              </a:rPr>
              <a:t>Deferred Developer Fee is increased by $500,000 to offset the cost overrun and the Cash Fee is reduced by a like amount to $1,500,000.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0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B39"/>
      </a:accent1>
      <a:accent2>
        <a:srgbClr val="FFE512"/>
      </a:accent2>
      <a:accent3>
        <a:srgbClr val="FFFFFF"/>
      </a:accent3>
      <a:accent4>
        <a:srgbClr val="000000"/>
      </a:accent4>
      <a:accent5>
        <a:srgbClr val="AAD2AE"/>
      </a:accent5>
      <a:accent6>
        <a:srgbClr val="E7CF0F"/>
      </a:accent6>
      <a:hlink>
        <a:srgbClr val="003A6F"/>
      </a:hlink>
      <a:folHlink>
        <a:srgbClr val="A1283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39"/>
        </a:accent1>
        <a:accent2>
          <a:srgbClr val="FFCE00"/>
        </a:accent2>
        <a:accent3>
          <a:srgbClr val="FFFFFF"/>
        </a:accent3>
        <a:accent4>
          <a:srgbClr val="000000"/>
        </a:accent4>
        <a:accent5>
          <a:srgbClr val="AAD2AE"/>
        </a:accent5>
        <a:accent6>
          <a:srgbClr val="E7BA00"/>
        </a:accent6>
        <a:hlink>
          <a:srgbClr val="003A6F"/>
        </a:hlink>
        <a:folHlink>
          <a:srgbClr val="A1283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B39"/>
        </a:accent1>
        <a:accent2>
          <a:srgbClr val="FFE512"/>
        </a:accent2>
        <a:accent3>
          <a:srgbClr val="FFFFFF"/>
        </a:accent3>
        <a:accent4>
          <a:srgbClr val="000000"/>
        </a:accent4>
        <a:accent5>
          <a:srgbClr val="AAD2AE"/>
        </a:accent5>
        <a:accent6>
          <a:srgbClr val="E7CF0F"/>
        </a:accent6>
        <a:hlink>
          <a:srgbClr val="003A6F"/>
        </a:hlink>
        <a:folHlink>
          <a:srgbClr val="A128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222</TotalTime>
  <Words>892</Words>
  <Application>Microsoft Macintosh PowerPoint</Application>
  <PresentationFormat>On-screen Show (4:3)</PresentationFormat>
  <Paragraphs>164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</vt:lpstr>
      <vt:lpstr>Worksheet</vt:lpstr>
      <vt:lpstr>Low Income Housing Tax Credits, Tax Exempt Bonds, and Partnership Agreements Workshop</vt:lpstr>
      <vt:lpstr>Partnership Agreements and Tax Projections</vt:lpstr>
      <vt:lpstr>Eligible Basis</vt:lpstr>
      <vt:lpstr>PowerPoint Presentation</vt:lpstr>
      <vt:lpstr>PowerPoint Presentation</vt:lpstr>
      <vt:lpstr>PowerPoint Presentation</vt:lpstr>
      <vt:lpstr>Land Value</vt:lpstr>
      <vt:lpstr>50% Test</vt:lpstr>
      <vt:lpstr>Cash Developer Fee</vt:lpstr>
      <vt:lpstr>Partnership Agreements and Tax Projections</vt:lpstr>
      <vt:lpstr>Definitions</vt:lpstr>
      <vt:lpstr>Reps &amp; Warranties and Covenants</vt:lpstr>
      <vt:lpstr>Duties and Obligations</vt:lpstr>
      <vt:lpstr>Capital Contributions</vt:lpstr>
      <vt:lpstr>Adjuster Provisions</vt:lpstr>
      <vt:lpstr>PowerPoint Presentation</vt:lpstr>
      <vt:lpstr>Operating Deficit Guarantee &amp; Reserves</vt:lpstr>
      <vt:lpstr>PowerPoint Presentation</vt:lpstr>
      <vt:lpstr>PowerPoint Presentation</vt:lpstr>
    </vt:vector>
  </TitlesOfParts>
  <Company>Capital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Delany</dc:title>
  <dc:creator>Ortiz, Kenya</dc:creator>
  <cp:lastModifiedBy>Julie Kieffer</cp:lastModifiedBy>
  <cp:revision>18</cp:revision>
  <dcterms:created xsi:type="dcterms:W3CDTF">2015-01-06T17:32:26Z</dcterms:created>
  <dcterms:modified xsi:type="dcterms:W3CDTF">2015-01-14T19:30:00Z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lassification Level">
    <vt:lpwstr>Personal</vt:lpwstr>
  </property>
</Properties>
</file>