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handoutMasterIdLst>
    <p:handoutMasterId r:id="rId20"/>
  </p:handoutMasterIdLst>
  <p:sldIdLst>
    <p:sldId id="256" r:id="rId3"/>
    <p:sldId id="257" r:id="rId4"/>
    <p:sldId id="268" r:id="rId5"/>
    <p:sldId id="270" r:id="rId6"/>
    <p:sldId id="266" r:id="rId7"/>
    <p:sldId id="271" r:id="rId8"/>
    <p:sldId id="272" r:id="rId9"/>
    <p:sldId id="263" r:id="rId10"/>
    <p:sldId id="258" r:id="rId11"/>
    <p:sldId id="259" r:id="rId12"/>
    <p:sldId id="260" r:id="rId13"/>
    <p:sldId id="261" r:id="rId14"/>
    <p:sldId id="273" r:id="rId15"/>
    <p:sldId id="262" r:id="rId16"/>
    <p:sldId id="265" r:id="rId17"/>
    <p:sldId id="264"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61334C-43A2-4435-A857-1743487BA7C0}"/>
              </a:ext>
            </a:extLst>
          </p:cNvPr>
          <p:cNvSpPr>
            <a:spLocks noGrp="1"/>
          </p:cNvSpPr>
          <p:nvPr>
            <p:ph type="hdr" sz="quarter"/>
          </p:nvPr>
        </p:nvSpPr>
        <p:spPr>
          <a:xfrm>
            <a:off x="1" y="1"/>
            <a:ext cx="3038145" cy="465743"/>
          </a:xfrm>
          <a:prstGeom prst="rect">
            <a:avLst/>
          </a:prstGeom>
        </p:spPr>
        <p:txBody>
          <a:bodyPr vert="horz" lIns="88126" tIns="44064" rIns="88126" bIns="44064" rtlCol="0"/>
          <a:lstStyle>
            <a:lvl1pPr algn="l">
              <a:defRPr sz="1200"/>
            </a:lvl1pPr>
          </a:lstStyle>
          <a:p>
            <a:endParaRPr lang="en-US"/>
          </a:p>
        </p:txBody>
      </p:sp>
      <p:sp>
        <p:nvSpPr>
          <p:cNvPr id="3" name="Date Placeholder 2">
            <a:extLst>
              <a:ext uri="{FF2B5EF4-FFF2-40B4-BE49-F238E27FC236}">
                <a16:creationId xmlns:a16="http://schemas.microsoft.com/office/drawing/2014/main" id="{AB60AFDB-C43D-4E40-8B26-3555481C613C}"/>
              </a:ext>
            </a:extLst>
          </p:cNvPr>
          <p:cNvSpPr>
            <a:spLocks noGrp="1"/>
          </p:cNvSpPr>
          <p:nvPr>
            <p:ph type="dt" sz="quarter" idx="1"/>
          </p:nvPr>
        </p:nvSpPr>
        <p:spPr>
          <a:xfrm>
            <a:off x="3970734" y="1"/>
            <a:ext cx="3038145" cy="465743"/>
          </a:xfrm>
          <a:prstGeom prst="rect">
            <a:avLst/>
          </a:prstGeom>
        </p:spPr>
        <p:txBody>
          <a:bodyPr vert="horz" lIns="88126" tIns="44064" rIns="88126" bIns="44064" rtlCol="0"/>
          <a:lstStyle>
            <a:lvl1pPr algn="r">
              <a:defRPr sz="1200"/>
            </a:lvl1pPr>
          </a:lstStyle>
          <a:p>
            <a:fld id="{99C9490F-7A3E-4292-B7C1-F65132EDABFD}" type="datetimeFigureOut">
              <a:rPr lang="en-US" smtClean="0"/>
              <a:t>5/16/2018</a:t>
            </a:fld>
            <a:endParaRPr lang="en-US"/>
          </a:p>
        </p:txBody>
      </p:sp>
      <p:sp>
        <p:nvSpPr>
          <p:cNvPr id="4" name="Footer Placeholder 3">
            <a:extLst>
              <a:ext uri="{FF2B5EF4-FFF2-40B4-BE49-F238E27FC236}">
                <a16:creationId xmlns:a16="http://schemas.microsoft.com/office/drawing/2014/main" id="{1405C304-FA2B-41F9-96D1-8E927EC70DDC}"/>
              </a:ext>
            </a:extLst>
          </p:cNvPr>
          <p:cNvSpPr>
            <a:spLocks noGrp="1"/>
          </p:cNvSpPr>
          <p:nvPr>
            <p:ph type="ftr" sz="quarter" idx="2"/>
          </p:nvPr>
        </p:nvSpPr>
        <p:spPr>
          <a:xfrm>
            <a:off x="1" y="8830658"/>
            <a:ext cx="3038145" cy="465742"/>
          </a:xfrm>
          <a:prstGeom prst="rect">
            <a:avLst/>
          </a:prstGeom>
        </p:spPr>
        <p:txBody>
          <a:bodyPr vert="horz" lIns="88126" tIns="44064" rIns="88126" bIns="4406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16B281-7F53-416A-8525-EC53BAE8034C}"/>
              </a:ext>
            </a:extLst>
          </p:cNvPr>
          <p:cNvSpPr>
            <a:spLocks noGrp="1"/>
          </p:cNvSpPr>
          <p:nvPr>
            <p:ph type="sldNum" sz="quarter" idx="3"/>
          </p:nvPr>
        </p:nvSpPr>
        <p:spPr>
          <a:xfrm>
            <a:off x="3970734" y="8830658"/>
            <a:ext cx="3038145" cy="465742"/>
          </a:xfrm>
          <a:prstGeom prst="rect">
            <a:avLst/>
          </a:prstGeom>
        </p:spPr>
        <p:txBody>
          <a:bodyPr vert="horz" lIns="88126" tIns="44064" rIns="88126" bIns="44064" rtlCol="0" anchor="b"/>
          <a:lstStyle>
            <a:lvl1pPr algn="r">
              <a:defRPr sz="1200"/>
            </a:lvl1pPr>
          </a:lstStyle>
          <a:p>
            <a:fld id="{B4876374-4EA3-4AC1-B3FB-9899E685EBC0}" type="slidenum">
              <a:rPr lang="en-US" smtClean="0"/>
              <a:t>‹#›</a:t>
            </a:fld>
            <a:endParaRPr lang="en-US"/>
          </a:p>
        </p:txBody>
      </p:sp>
    </p:spTree>
    <p:extLst>
      <p:ext uri="{BB962C8B-B14F-4D97-AF65-F5344CB8AC3E}">
        <p14:creationId xmlns:p14="http://schemas.microsoft.com/office/powerpoint/2010/main" val="306191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58" tIns="46580" rIns="93158" bIns="46580" rtlCol="0"/>
          <a:lstStyle>
            <a:lvl1pPr algn="r">
              <a:defRPr sz="1300"/>
            </a:lvl1pPr>
          </a:lstStyle>
          <a:p>
            <a:fld id="{D4A90ABC-96E6-4418-894C-9DEE03034FC0}" type="datetimeFigureOut">
              <a:rPr lang="en-US" smtClean="0"/>
              <a:t>5/16/2018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8" tIns="46580" rIns="93158" bIns="465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8" tIns="46580" rIns="93158"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8" tIns="46580" rIns="93158" bIns="46580" rtlCol="0" anchor="b"/>
          <a:lstStyle>
            <a:lvl1pPr algn="r">
              <a:defRPr sz="1300"/>
            </a:lvl1pPr>
          </a:lstStyle>
          <a:p>
            <a:fld id="{38A283F3-5D66-4590-8CB3-E6D2A3090489}" type="slidenum">
              <a:rPr lang="en-US" smtClean="0"/>
              <a:t>‹#›</a:t>
            </a:fld>
            <a:endParaRPr lang="en-US"/>
          </a:p>
        </p:txBody>
      </p:sp>
    </p:spTree>
    <p:extLst>
      <p:ext uri="{BB962C8B-B14F-4D97-AF65-F5344CB8AC3E}">
        <p14:creationId xmlns:p14="http://schemas.microsoft.com/office/powerpoint/2010/main" val="106744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465791"/>
            <a:fld id="{138B1F9A-E8A2-44B9-A693-8D90FB759F2A}" type="slidenum">
              <a:rPr lang="en-US">
                <a:solidFill>
                  <a:prstClr val="black"/>
                </a:solidFill>
                <a:latin typeface="Calibri" panose="020F0502020204030204"/>
              </a:rPr>
              <a:pPr defTabSz="465791"/>
              <a:t>3</a:t>
            </a:fld>
            <a:endParaRPr lang="en-US" dirty="0">
              <a:solidFill>
                <a:prstClr val="black"/>
              </a:solidFill>
              <a:latin typeface="Calibri" panose="020F0502020204030204"/>
            </a:endParaRPr>
          </a:p>
        </p:txBody>
      </p:sp>
      <p:sp>
        <p:nvSpPr>
          <p:cNvPr id="18434" name="Rectangle 2"/>
          <p:cNvSpPr>
            <a:spLocks noGrp="1" noRot="1" noChangeAspect="1" noChangeArrowheads="1" noTextEdit="1"/>
          </p:cNvSpPr>
          <p:nvPr>
            <p:ph type="sldImg"/>
          </p:nvPr>
        </p:nvSpPr>
        <p:spPr>
          <a:xfrm>
            <a:off x="404813" y="688975"/>
            <a:ext cx="6392862" cy="3597275"/>
          </a:xfrm>
          <a:ln/>
        </p:spPr>
      </p:sp>
      <p:sp>
        <p:nvSpPr>
          <p:cNvPr id="18435" name="Rectangle 3"/>
          <p:cNvSpPr>
            <a:spLocks noGrp="1" noChangeArrowheads="1"/>
          </p:cNvSpPr>
          <p:nvPr>
            <p:ph type="body" idx="1"/>
          </p:nvPr>
        </p:nvSpPr>
        <p:spPr>
          <a:xfrm>
            <a:off x="949326" y="4515856"/>
            <a:ext cx="5295123" cy="4207590"/>
          </a:xfrm>
          <a:noFill/>
          <a:ln/>
        </p:spPr>
        <p:txBody>
          <a:bodyPr lIns="92684" tIns="46342" rIns="92684" bIns="46342"/>
          <a:lstStyle/>
          <a:p>
            <a:pPr eaLnBrk="1" hangingPunct="1"/>
            <a:endParaRPr lang="en-US" dirty="0"/>
          </a:p>
        </p:txBody>
      </p:sp>
    </p:spTree>
    <p:extLst>
      <p:ext uri="{BB962C8B-B14F-4D97-AF65-F5344CB8AC3E}">
        <p14:creationId xmlns:p14="http://schemas.microsoft.com/office/powerpoint/2010/main" val="90492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465791"/>
            <a:fld id="{138B1F9A-E8A2-44B9-A693-8D90FB759F2A}" type="slidenum">
              <a:rPr lang="en-US">
                <a:solidFill>
                  <a:prstClr val="black"/>
                </a:solidFill>
                <a:latin typeface="Calibri" panose="020F0502020204030204"/>
              </a:rPr>
              <a:pPr defTabSz="465791"/>
              <a:t>4</a:t>
            </a:fld>
            <a:endParaRPr lang="en-US" dirty="0">
              <a:solidFill>
                <a:prstClr val="black"/>
              </a:solidFill>
              <a:latin typeface="Calibri" panose="020F0502020204030204"/>
            </a:endParaRPr>
          </a:p>
        </p:txBody>
      </p:sp>
      <p:sp>
        <p:nvSpPr>
          <p:cNvPr id="18434" name="Rectangle 2"/>
          <p:cNvSpPr>
            <a:spLocks noGrp="1" noRot="1" noChangeAspect="1" noChangeArrowheads="1" noTextEdit="1"/>
          </p:cNvSpPr>
          <p:nvPr>
            <p:ph type="sldImg"/>
          </p:nvPr>
        </p:nvSpPr>
        <p:spPr>
          <a:xfrm>
            <a:off x="404813" y="688975"/>
            <a:ext cx="6392862" cy="3597275"/>
          </a:xfrm>
          <a:ln/>
        </p:spPr>
      </p:sp>
      <p:sp>
        <p:nvSpPr>
          <p:cNvPr id="18435" name="Rectangle 3"/>
          <p:cNvSpPr>
            <a:spLocks noGrp="1" noChangeArrowheads="1"/>
          </p:cNvSpPr>
          <p:nvPr>
            <p:ph type="body" idx="1"/>
          </p:nvPr>
        </p:nvSpPr>
        <p:spPr>
          <a:xfrm>
            <a:off x="949326" y="4515856"/>
            <a:ext cx="5295123" cy="4207590"/>
          </a:xfrm>
          <a:noFill/>
          <a:ln/>
        </p:spPr>
        <p:txBody>
          <a:bodyPr lIns="92684" tIns="46342" rIns="92684" bIns="46342"/>
          <a:lstStyle/>
          <a:p>
            <a:pPr eaLnBrk="1" hangingPunct="1"/>
            <a:endParaRPr lang="en-US" dirty="0"/>
          </a:p>
        </p:txBody>
      </p:sp>
    </p:spTree>
    <p:extLst>
      <p:ext uri="{BB962C8B-B14F-4D97-AF65-F5344CB8AC3E}">
        <p14:creationId xmlns:p14="http://schemas.microsoft.com/office/powerpoint/2010/main" val="251988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465791"/>
            <a:fld id="{138B1F9A-E8A2-44B9-A693-8D90FB759F2A}" type="slidenum">
              <a:rPr lang="en-US">
                <a:solidFill>
                  <a:prstClr val="black"/>
                </a:solidFill>
                <a:latin typeface="Calibri" panose="020F0502020204030204"/>
              </a:rPr>
              <a:pPr defTabSz="465791"/>
              <a:t>6</a:t>
            </a:fld>
            <a:endParaRPr lang="en-US" dirty="0">
              <a:solidFill>
                <a:prstClr val="black"/>
              </a:solidFill>
              <a:latin typeface="Calibri" panose="020F0502020204030204"/>
            </a:endParaRPr>
          </a:p>
        </p:txBody>
      </p:sp>
      <p:sp>
        <p:nvSpPr>
          <p:cNvPr id="18434" name="Rectangle 2"/>
          <p:cNvSpPr>
            <a:spLocks noGrp="1" noRot="1" noChangeAspect="1" noChangeArrowheads="1" noTextEdit="1"/>
          </p:cNvSpPr>
          <p:nvPr>
            <p:ph type="sldImg"/>
          </p:nvPr>
        </p:nvSpPr>
        <p:spPr>
          <a:xfrm>
            <a:off x="404813" y="688975"/>
            <a:ext cx="6392862" cy="3597275"/>
          </a:xfrm>
          <a:ln/>
        </p:spPr>
      </p:sp>
      <p:sp>
        <p:nvSpPr>
          <p:cNvPr id="18435" name="Rectangle 3"/>
          <p:cNvSpPr>
            <a:spLocks noGrp="1" noChangeArrowheads="1"/>
          </p:cNvSpPr>
          <p:nvPr>
            <p:ph type="body" idx="1"/>
          </p:nvPr>
        </p:nvSpPr>
        <p:spPr>
          <a:xfrm>
            <a:off x="949326" y="4515856"/>
            <a:ext cx="5295123" cy="4207590"/>
          </a:xfrm>
          <a:noFill/>
          <a:ln/>
        </p:spPr>
        <p:txBody>
          <a:bodyPr lIns="92684" tIns="46342" rIns="92684" bIns="46342"/>
          <a:lstStyle/>
          <a:p>
            <a:pPr eaLnBrk="1" hangingPunct="1"/>
            <a:endParaRPr lang="en-US" dirty="0"/>
          </a:p>
        </p:txBody>
      </p:sp>
    </p:spTree>
    <p:extLst>
      <p:ext uri="{BB962C8B-B14F-4D97-AF65-F5344CB8AC3E}">
        <p14:creationId xmlns:p14="http://schemas.microsoft.com/office/powerpoint/2010/main" val="409004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465791"/>
            <a:fld id="{138B1F9A-E8A2-44B9-A693-8D90FB759F2A}" type="slidenum">
              <a:rPr lang="en-US">
                <a:solidFill>
                  <a:prstClr val="black"/>
                </a:solidFill>
                <a:latin typeface="Calibri" panose="020F0502020204030204"/>
              </a:rPr>
              <a:pPr defTabSz="465791"/>
              <a:t>7</a:t>
            </a:fld>
            <a:endParaRPr lang="en-US" dirty="0">
              <a:solidFill>
                <a:prstClr val="black"/>
              </a:solidFill>
              <a:latin typeface="Calibri" panose="020F0502020204030204"/>
            </a:endParaRPr>
          </a:p>
        </p:txBody>
      </p:sp>
      <p:sp>
        <p:nvSpPr>
          <p:cNvPr id="18434" name="Rectangle 2"/>
          <p:cNvSpPr>
            <a:spLocks noGrp="1" noRot="1" noChangeAspect="1" noChangeArrowheads="1" noTextEdit="1"/>
          </p:cNvSpPr>
          <p:nvPr>
            <p:ph type="sldImg"/>
          </p:nvPr>
        </p:nvSpPr>
        <p:spPr>
          <a:xfrm>
            <a:off x="404813" y="688975"/>
            <a:ext cx="6392862" cy="3597275"/>
          </a:xfrm>
          <a:ln/>
        </p:spPr>
      </p:sp>
      <p:sp>
        <p:nvSpPr>
          <p:cNvPr id="18435" name="Rectangle 3"/>
          <p:cNvSpPr>
            <a:spLocks noGrp="1" noChangeArrowheads="1"/>
          </p:cNvSpPr>
          <p:nvPr>
            <p:ph type="body" idx="1"/>
          </p:nvPr>
        </p:nvSpPr>
        <p:spPr>
          <a:xfrm>
            <a:off x="949326" y="4515856"/>
            <a:ext cx="5295123" cy="4207590"/>
          </a:xfrm>
          <a:noFill/>
          <a:ln/>
        </p:spPr>
        <p:txBody>
          <a:bodyPr lIns="92684" tIns="46342" rIns="92684" bIns="46342"/>
          <a:lstStyle/>
          <a:p>
            <a:pPr eaLnBrk="1" hangingPunct="1"/>
            <a:endParaRPr lang="en-US" dirty="0"/>
          </a:p>
        </p:txBody>
      </p:sp>
    </p:spTree>
    <p:extLst>
      <p:ext uri="{BB962C8B-B14F-4D97-AF65-F5344CB8AC3E}">
        <p14:creationId xmlns:p14="http://schemas.microsoft.com/office/powerpoint/2010/main" val="11861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45C4A6-2C32-4299-A682-D01D810B581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0F522-2E3B-423D-9F36-7B7098DED6E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05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5C4A6-2C32-4299-A682-D01D810B581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153736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5C4A6-2C32-4299-A682-D01D810B581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2032499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91782D-9B87-43AE-8273-59658370FC3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2653081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1782D-9B87-43AE-8273-59658370FC3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2404476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91782D-9B87-43AE-8273-59658370FC3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3105692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91782D-9B87-43AE-8273-59658370FC3E}"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2835604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91782D-9B87-43AE-8273-59658370FC3E}" type="datetimeFigureOut">
              <a:rPr lang="en-US" smtClean="0"/>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1300111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91782D-9B87-43AE-8273-59658370FC3E}" type="datetimeFigureOut">
              <a:rPr lang="en-US" smtClean="0"/>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416500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1782D-9B87-43AE-8273-59658370FC3E}" type="datetimeFigureOut">
              <a:rPr lang="en-US" smtClean="0"/>
              <a:t>5/16/2018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1152675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91782D-9B87-43AE-8273-59658370FC3E}"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394758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5C4A6-2C32-4299-A682-D01D810B581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2986726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91782D-9B87-43AE-8273-59658370FC3E}"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3464064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1782D-9B87-43AE-8273-59658370FC3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581330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1782D-9B87-43AE-8273-59658370FC3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B2D6-FE61-4F5E-81AF-4F42B817AFFD}" type="slidenum">
              <a:rPr lang="en-US" smtClean="0"/>
              <a:t>‹#›</a:t>
            </a:fld>
            <a:endParaRPr lang="en-US"/>
          </a:p>
        </p:txBody>
      </p:sp>
    </p:spTree>
    <p:extLst>
      <p:ext uri="{BB962C8B-B14F-4D97-AF65-F5344CB8AC3E}">
        <p14:creationId xmlns:p14="http://schemas.microsoft.com/office/powerpoint/2010/main" val="356074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45C4A6-2C32-4299-A682-D01D810B581E}"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0F522-2E3B-423D-9F36-7B7098DED6E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6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45C4A6-2C32-4299-A682-D01D810B581E}"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88384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45C4A6-2C32-4299-A682-D01D810B581E}" type="datetimeFigureOut">
              <a:rPr lang="en-US" smtClean="0"/>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105100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45C4A6-2C32-4299-A682-D01D810B581E}" type="datetimeFigureOut">
              <a:rPr lang="en-US" smtClean="0"/>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110579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F45C4A6-2C32-4299-A682-D01D810B581E}" type="datetimeFigureOut">
              <a:rPr lang="en-US" smtClean="0"/>
              <a:t>5/16/2018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125520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F45C4A6-2C32-4299-A682-D01D810B581E}" type="datetimeFigureOut">
              <a:rPr lang="en-US" smtClean="0"/>
              <a:t>5/16/2018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E40F522-2E3B-423D-9F36-7B7098DED6E5}" type="slidenum">
              <a:rPr lang="en-US" smtClean="0"/>
              <a:t>‹#›</a:t>
            </a:fld>
            <a:endParaRPr lang="en-US"/>
          </a:p>
        </p:txBody>
      </p:sp>
    </p:spTree>
    <p:extLst>
      <p:ext uri="{BB962C8B-B14F-4D97-AF65-F5344CB8AC3E}">
        <p14:creationId xmlns:p14="http://schemas.microsoft.com/office/powerpoint/2010/main" val="254191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F45C4A6-2C32-4299-A682-D01D810B581E}"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0F522-2E3B-423D-9F36-7B7098DED6E5}" type="slidenum">
              <a:rPr lang="en-US" smtClean="0"/>
              <a:t>‹#›</a:t>
            </a:fld>
            <a:endParaRPr lang="en-US"/>
          </a:p>
        </p:txBody>
      </p:sp>
    </p:spTree>
    <p:extLst>
      <p:ext uri="{BB962C8B-B14F-4D97-AF65-F5344CB8AC3E}">
        <p14:creationId xmlns:p14="http://schemas.microsoft.com/office/powerpoint/2010/main" val="1006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F45C4A6-2C32-4299-A682-D01D810B581E}" type="datetimeFigureOut">
              <a:rPr lang="en-US" smtClean="0"/>
              <a:t>5/16/2018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E40F522-2E3B-423D-9F36-7B7098DED6E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959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91782D-9B87-43AE-8273-59658370FC3E}" type="datetimeFigureOut">
              <a:rPr lang="en-US" smtClean="0"/>
              <a:t>5/16/2018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CB2D6-FE61-4F5E-81AF-4F42B817AFFD}" type="slidenum">
              <a:rPr lang="en-US" smtClean="0"/>
              <a:t>‹#›</a:t>
            </a:fld>
            <a:endParaRPr lang="en-US"/>
          </a:p>
        </p:txBody>
      </p:sp>
    </p:spTree>
    <p:extLst>
      <p:ext uri="{BB962C8B-B14F-4D97-AF65-F5344CB8AC3E}">
        <p14:creationId xmlns:p14="http://schemas.microsoft.com/office/powerpoint/2010/main" val="1047806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63FF-0548-4DE9-AEB0-5B77A2EC5BD6}"/>
              </a:ext>
            </a:extLst>
          </p:cNvPr>
          <p:cNvSpPr>
            <a:spLocks noGrp="1"/>
          </p:cNvSpPr>
          <p:nvPr>
            <p:ph type="ctrTitle"/>
          </p:nvPr>
        </p:nvSpPr>
        <p:spPr>
          <a:xfrm>
            <a:off x="1014152" y="67688"/>
            <a:ext cx="10163695" cy="840095"/>
          </a:xfrm>
        </p:spPr>
        <p:txBody>
          <a:bodyPr>
            <a:normAutofit/>
          </a:bodyPr>
          <a:lstStyle/>
          <a:p>
            <a:pPr algn="ctr" fontAlgn="base"/>
            <a:r>
              <a:rPr lang="en-US" sz="4000" b="1" dirty="0">
                <a:solidFill>
                  <a:srgbClr val="1E090C"/>
                </a:solidFill>
                <a:latin typeface="inherit"/>
              </a:rPr>
              <a:t>HAND Construction &amp; Design Discussion Group</a:t>
            </a:r>
            <a:endParaRPr lang="en-US" sz="4000" dirty="0"/>
          </a:p>
        </p:txBody>
      </p:sp>
      <p:sp>
        <p:nvSpPr>
          <p:cNvPr id="3" name="Subtitle 2">
            <a:extLst>
              <a:ext uri="{FF2B5EF4-FFF2-40B4-BE49-F238E27FC236}">
                <a16:creationId xmlns:a16="http://schemas.microsoft.com/office/drawing/2014/main" id="{EC1707DF-8FF7-4B3C-A777-2CC6422415FF}"/>
              </a:ext>
            </a:extLst>
          </p:cNvPr>
          <p:cNvSpPr>
            <a:spLocks noGrp="1"/>
          </p:cNvSpPr>
          <p:nvPr>
            <p:ph type="subTitle" idx="1"/>
          </p:nvPr>
        </p:nvSpPr>
        <p:spPr/>
        <p:txBody>
          <a:bodyPr/>
          <a:lstStyle/>
          <a:p>
            <a:pPr algn="ctr"/>
            <a:r>
              <a:rPr lang="en-US"/>
              <a:t>May 17,</a:t>
            </a:r>
            <a:r>
              <a:rPr lang="en-US" dirty="0"/>
              <a:t> 2018</a:t>
            </a:r>
            <a:br>
              <a:rPr lang="en-US" dirty="0"/>
            </a:br>
            <a:r>
              <a:rPr lang="en-US" dirty="0"/>
              <a:t>12:00 PM – 2:00 PM</a:t>
            </a:r>
          </a:p>
        </p:txBody>
      </p:sp>
      <p:pic>
        <p:nvPicPr>
          <p:cNvPr id="5" name="Picture 4">
            <a:extLst>
              <a:ext uri="{FF2B5EF4-FFF2-40B4-BE49-F238E27FC236}">
                <a16:creationId xmlns:a16="http://schemas.microsoft.com/office/drawing/2014/main" id="{2276CF75-66BD-4036-8446-43D769F16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646" y="1379475"/>
            <a:ext cx="2609850" cy="1752600"/>
          </a:xfrm>
          <a:prstGeom prst="rect">
            <a:avLst/>
          </a:prstGeom>
        </p:spPr>
      </p:pic>
      <p:sp>
        <p:nvSpPr>
          <p:cNvPr id="7" name="TextBox 6">
            <a:extLst>
              <a:ext uri="{FF2B5EF4-FFF2-40B4-BE49-F238E27FC236}">
                <a16:creationId xmlns:a16="http://schemas.microsoft.com/office/drawing/2014/main" id="{6924A7CF-3B6C-4A75-84A3-D92D2635C42F}"/>
              </a:ext>
            </a:extLst>
          </p:cNvPr>
          <p:cNvSpPr txBox="1"/>
          <p:nvPr/>
        </p:nvSpPr>
        <p:spPr>
          <a:xfrm>
            <a:off x="1169323" y="3429000"/>
            <a:ext cx="8691419" cy="923330"/>
          </a:xfrm>
          <a:prstGeom prst="rect">
            <a:avLst/>
          </a:prstGeom>
          <a:noFill/>
        </p:spPr>
        <p:txBody>
          <a:bodyPr wrap="square" rtlCol="0">
            <a:spAutoFit/>
          </a:bodyPr>
          <a:lstStyle/>
          <a:p>
            <a:r>
              <a:rPr lang="en-US" dirty="0">
                <a:solidFill>
                  <a:srgbClr val="2E0405"/>
                </a:solidFill>
                <a:latin typeface="Kameron"/>
              </a:rPr>
              <a:t>Speakers:</a:t>
            </a:r>
            <a:br>
              <a:rPr lang="en-US" dirty="0">
                <a:solidFill>
                  <a:srgbClr val="2E0405"/>
                </a:solidFill>
                <a:latin typeface="Kameron"/>
              </a:rPr>
            </a:br>
            <a:r>
              <a:rPr lang="en-US" dirty="0">
                <a:solidFill>
                  <a:srgbClr val="2E0405"/>
                </a:solidFill>
                <a:latin typeface="Kameron"/>
              </a:rPr>
              <a:t>Mel Thompson, Principal, Grimm and Parker Architecture, Inc.</a:t>
            </a:r>
            <a:br>
              <a:rPr lang="en-US" dirty="0">
                <a:solidFill>
                  <a:srgbClr val="2E0405"/>
                </a:solidFill>
                <a:latin typeface="Kameron"/>
              </a:rPr>
            </a:br>
            <a:r>
              <a:rPr lang="en-US" dirty="0">
                <a:solidFill>
                  <a:srgbClr val="2E0405"/>
                </a:solidFill>
                <a:latin typeface="Kameron"/>
              </a:rPr>
              <a:t>Robert Hooten, President, CBP Constructors, LLC</a:t>
            </a:r>
            <a:endParaRPr lang="en-US" dirty="0"/>
          </a:p>
        </p:txBody>
      </p:sp>
      <p:pic>
        <p:nvPicPr>
          <p:cNvPr id="8" name="Picture 7" descr="A drawing of a face&#10;&#10;Description generated with high confidence">
            <a:extLst>
              <a:ext uri="{FF2B5EF4-FFF2-40B4-BE49-F238E27FC236}">
                <a16:creationId xmlns:a16="http://schemas.microsoft.com/office/drawing/2014/main" id="{4B8A5379-0D40-442A-9C97-493347362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04" y="1460089"/>
            <a:ext cx="2821581" cy="1591372"/>
          </a:xfrm>
          <a:prstGeom prst="rect">
            <a:avLst/>
          </a:prstGeom>
        </p:spPr>
      </p:pic>
    </p:spTree>
    <p:extLst>
      <p:ext uri="{BB962C8B-B14F-4D97-AF65-F5344CB8AC3E}">
        <p14:creationId xmlns:p14="http://schemas.microsoft.com/office/powerpoint/2010/main" val="2948131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Common Challenges in the DMV </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Contractor price holding throughout preconstruction and construction</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Material price increases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Land values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Politics and jurisdictions - friendly or not friendly to development or redevelopment</a:t>
            </a:r>
          </a:p>
        </p:txBody>
      </p:sp>
    </p:spTree>
    <p:extLst>
      <p:ext uri="{BB962C8B-B14F-4D97-AF65-F5344CB8AC3E}">
        <p14:creationId xmlns:p14="http://schemas.microsoft.com/office/powerpoint/2010/main" val="338336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sz="4200" dirty="0">
                <a:effectLst>
                  <a:outerShdw blurRad="38100" dist="38100" dir="2700000" algn="tl">
                    <a:srgbClr val="000000">
                      <a:alpha val="43137"/>
                    </a:srgbClr>
                  </a:outerShdw>
                </a:effectLst>
              </a:rPr>
              <a:t>Characteristics of Successful Projects &amp; Teams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fontScale="92500" lnSpcReduction="10000"/>
          </a:bodyPr>
          <a:lstStyle/>
          <a:p>
            <a:pPr marL="230188" lvl="0" indent="-230188">
              <a:buClr>
                <a:schemeClr val="tx2"/>
              </a:buClr>
              <a:buFont typeface="Wingdings" panose="05000000000000000000" pitchFamily="2" charset="2"/>
              <a:buChar char="§"/>
            </a:pPr>
            <a:r>
              <a:rPr lang="en-US" dirty="0"/>
              <a:t>Effective communication</a:t>
            </a:r>
          </a:p>
          <a:p>
            <a:pPr lvl="1">
              <a:buClr>
                <a:schemeClr val="tx2"/>
              </a:buClr>
            </a:pPr>
            <a:r>
              <a:rPr lang="en-US" dirty="0"/>
              <a:t>Meeting weekly during pre-construction </a:t>
            </a:r>
          </a:p>
          <a:p>
            <a:pPr lvl="1">
              <a:buClr>
                <a:schemeClr val="tx2"/>
              </a:buClr>
            </a:pPr>
            <a:r>
              <a:rPr lang="en-US" dirty="0"/>
              <a:t>Constructability/staying in touch regarding budget, scope, and all changes</a:t>
            </a:r>
          </a:p>
          <a:p>
            <a:pPr marL="230188" indent="-230188">
              <a:buClr>
                <a:schemeClr val="tx2"/>
              </a:buClr>
              <a:buFont typeface="Wingdings" panose="05000000000000000000" pitchFamily="2" charset="2"/>
              <a:buChar char="§"/>
            </a:pPr>
            <a:r>
              <a:rPr lang="en-US" dirty="0"/>
              <a:t>Defining expectations</a:t>
            </a:r>
          </a:p>
          <a:p>
            <a:pPr lvl="1">
              <a:buClr>
                <a:schemeClr val="tx2"/>
              </a:buClr>
            </a:pPr>
            <a:r>
              <a:rPr lang="en-US" dirty="0"/>
              <a:t>Articulate end goals for each team member (developer, architect, contractor)</a:t>
            </a:r>
          </a:p>
          <a:p>
            <a:pPr>
              <a:buClr>
                <a:schemeClr val="tx2"/>
              </a:buClr>
              <a:buFont typeface="Wingdings" panose="05000000000000000000" pitchFamily="2" charset="2"/>
              <a:buChar char="§"/>
            </a:pPr>
            <a:r>
              <a:rPr lang="en-US" dirty="0"/>
              <a:t>  Meeting at least bi-weekly during construction</a:t>
            </a:r>
          </a:p>
          <a:p>
            <a:pPr marL="230188" lvl="0" indent="-230188">
              <a:buClr>
                <a:schemeClr val="tx2"/>
              </a:buClr>
              <a:buFont typeface="Wingdings" panose="05000000000000000000" pitchFamily="2" charset="2"/>
              <a:buChar char="§"/>
            </a:pPr>
            <a:r>
              <a:rPr lang="en-US" dirty="0"/>
              <a:t>Leadership</a:t>
            </a:r>
          </a:p>
          <a:p>
            <a:pPr marL="230188" lvl="0" indent="-230188">
              <a:buClr>
                <a:schemeClr val="tx2"/>
              </a:buClr>
              <a:buFont typeface="Wingdings" panose="05000000000000000000" pitchFamily="2" charset="2"/>
              <a:buChar char="§"/>
            </a:pPr>
            <a:r>
              <a:rPr lang="en-US" dirty="0"/>
              <a:t>Common goals</a:t>
            </a:r>
          </a:p>
          <a:p>
            <a:pPr marL="230188" lvl="0" indent="-230188">
              <a:buClr>
                <a:schemeClr val="tx2"/>
              </a:buClr>
              <a:buFont typeface="Wingdings" panose="05000000000000000000" pitchFamily="2" charset="2"/>
              <a:buChar char="§"/>
            </a:pPr>
            <a:r>
              <a:rPr lang="en-US" dirty="0"/>
              <a:t>Teamwork</a:t>
            </a:r>
          </a:p>
          <a:p>
            <a:pPr marL="230188" lvl="0" indent="-230188">
              <a:buClr>
                <a:schemeClr val="tx2"/>
              </a:buClr>
              <a:buFont typeface="Wingdings" panose="05000000000000000000" pitchFamily="2" charset="2"/>
              <a:buChar char="§"/>
            </a:pPr>
            <a:r>
              <a:rPr lang="en-US" dirty="0"/>
              <a:t>Tracking data and info for future success</a:t>
            </a:r>
          </a:p>
          <a:p>
            <a:pPr lvl="1">
              <a:buClr>
                <a:schemeClr val="tx2"/>
              </a:buClr>
            </a:pPr>
            <a:r>
              <a:rPr lang="en-US" dirty="0"/>
              <a:t>Making and documenting decisions along the way</a:t>
            </a:r>
          </a:p>
          <a:p>
            <a:pPr lvl="1">
              <a:buClr>
                <a:schemeClr val="tx2"/>
              </a:buClr>
            </a:pPr>
            <a:r>
              <a:rPr lang="en-US" dirty="0"/>
              <a:t>Who is responsible for documenting? How is everything documented? How is it distributed to everyone?</a:t>
            </a:r>
          </a:p>
        </p:txBody>
      </p:sp>
    </p:spTree>
    <p:extLst>
      <p:ext uri="{BB962C8B-B14F-4D97-AF65-F5344CB8AC3E}">
        <p14:creationId xmlns:p14="http://schemas.microsoft.com/office/powerpoint/2010/main" val="5015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Defining Relationships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a:bodyPr>
          <a:lstStyle/>
          <a:p>
            <a:pPr marL="230188" lvl="0" indent="-230188">
              <a:buClr>
                <a:schemeClr val="tx2"/>
              </a:buClr>
              <a:buFont typeface="Wingdings" panose="05000000000000000000" pitchFamily="2" charset="2"/>
              <a:buChar char="§"/>
            </a:pPr>
            <a:r>
              <a:rPr lang="en-US" dirty="0"/>
              <a:t>Looking at the project from all directions</a:t>
            </a:r>
          </a:p>
          <a:p>
            <a:pPr marL="230188" lvl="0" indent="-230188">
              <a:buClr>
                <a:schemeClr val="tx2"/>
              </a:buClr>
              <a:buFont typeface="Wingdings" panose="05000000000000000000" pitchFamily="2" charset="2"/>
              <a:buChar char="§"/>
            </a:pPr>
            <a:r>
              <a:rPr lang="en-US" dirty="0"/>
              <a:t>Responsibilities and communication </a:t>
            </a:r>
          </a:p>
        </p:txBody>
      </p:sp>
    </p:spTree>
    <p:extLst>
      <p:ext uri="{BB962C8B-B14F-4D97-AF65-F5344CB8AC3E}">
        <p14:creationId xmlns:p14="http://schemas.microsoft.com/office/powerpoint/2010/main" val="353043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sz="4200" dirty="0">
                <a:effectLst>
                  <a:outerShdw blurRad="38100" dist="38100" dir="2700000" algn="tl">
                    <a:srgbClr val="000000">
                      <a:alpha val="43137"/>
                    </a:srgbClr>
                  </a:outerShdw>
                </a:effectLst>
              </a:rPr>
              <a:t>Managing and Reducing Risk</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a:bodyPr>
          <a:lstStyle/>
          <a:p>
            <a:pPr marL="230188" lvl="0" indent="-230188">
              <a:buClr>
                <a:schemeClr val="tx2"/>
              </a:buClr>
              <a:buFont typeface="Wingdings" panose="05000000000000000000" pitchFamily="2" charset="2"/>
              <a:buChar char="§"/>
            </a:pPr>
            <a:r>
              <a:rPr lang="en-US" dirty="0"/>
              <a:t>Risk</a:t>
            </a:r>
          </a:p>
          <a:p>
            <a:pPr lvl="1">
              <a:buClr>
                <a:schemeClr val="tx2"/>
              </a:buClr>
            </a:pPr>
            <a:r>
              <a:rPr lang="en-US" dirty="0"/>
              <a:t>Cash flow</a:t>
            </a:r>
          </a:p>
          <a:p>
            <a:pPr lvl="1">
              <a:buClr>
                <a:schemeClr val="tx2"/>
              </a:buClr>
            </a:pPr>
            <a:r>
              <a:rPr lang="en-US" dirty="0"/>
              <a:t>Tenant relocation</a:t>
            </a:r>
          </a:p>
          <a:p>
            <a:pPr lvl="1">
              <a:buClr>
                <a:schemeClr val="tx2"/>
              </a:buClr>
            </a:pPr>
            <a:r>
              <a:rPr lang="en-US" dirty="0"/>
              <a:t>Unit acceptance</a:t>
            </a:r>
          </a:p>
          <a:p>
            <a:pPr lvl="1">
              <a:buClr>
                <a:schemeClr val="tx2"/>
              </a:buClr>
            </a:pPr>
            <a:r>
              <a:rPr lang="en-US" dirty="0"/>
              <a:t>Delivery dates</a:t>
            </a:r>
          </a:p>
          <a:p>
            <a:pPr marL="230188" indent="-230188">
              <a:buClr>
                <a:schemeClr val="tx2"/>
              </a:buClr>
              <a:buFont typeface="Wingdings" panose="05000000000000000000" pitchFamily="2" charset="2"/>
              <a:buChar char="§"/>
            </a:pPr>
            <a:r>
              <a:rPr lang="en-US" dirty="0"/>
              <a:t>Different types of projects each bring their own challenges</a:t>
            </a:r>
          </a:p>
          <a:p>
            <a:pPr lvl="1">
              <a:buClr>
                <a:schemeClr val="tx2"/>
              </a:buClr>
            </a:pPr>
            <a:r>
              <a:rPr lang="en-US" dirty="0"/>
              <a:t>New construction</a:t>
            </a:r>
          </a:p>
          <a:p>
            <a:pPr lvl="1">
              <a:buClr>
                <a:schemeClr val="tx2"/>
              </a:buClr>
            </a:pPr>
            <a:r>
              <a:rPr lang="en-US" dirty="0"/>
              <a:t>Renovation</a:t>
            </a:r>
          </a:p>
          <a:p>
            <a:pPr lvl="1">
              <a:buClr>
                <a:schemeClr val="tx2"/>
              </a:buClr>
            </a:pPr>
            <a:r>
              <a:rPr lang="en-US" dirty="0"/>
              <a:t>Tenant in place renovations</a:t>
            </a:r>
          </a:p>
          <a:p>
            <a:pPr marL="230188" lvl="0" indent="-230188">
              <a:buClr>
                <a:schemeClr val="tx2"/>
              </a:buClr>
              <a:buFont typeface="Wingdings" panose="05000000000000000000" pitchFamily="2" charset="2"/>
              <a:buChar char="§"/>
            </a:pPr>
            <a:r>
              <a:rPr lang="en-US" dirty="0"/>
              <a:t>Ongoing maintenance costs</a:t>
            </a:r>
          </a:p>
          <a:p>
            <a:pPr marL="230188" lvl="0" indent="-230188">
              <a:buClr>
                <a:schemeClr val="tx2"/>
              </a:buClr>
              <a:buFont typeface="Wingdings" panose="05000000000000000000" pitchFamily="2" charset="2"/>
              <a:buChar char="§"/>
            </a:pPr>
            <a:r>
              <a:rPr lang="en-US" dirty="0"/>
              <a:t>Clarity brings with it better numbers – costs increase with lack of clarity</a:t>
            </a:r>
          </a:p>
        </p:txBody>
      </p:sp>
    </p:spTree>
    <p:extLst>
      <p:ext uri="{BB962C8B-B14F-4D97-AF65-F5344CB8AC3E}">
        <p14:creationId xmlns:p14="http://schemas.microsoft.com/office/powerpoint/2010/main" val="227752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sz="4200" dirty="0">
                <a:effectLst>
                  <a:outerShdw blurRad="38100" dist="38100" dir="2700000" algn="tl">
                    <a:srgbClr val="000000">
                      <a:alpha val="43137"/>
                    </a:srgbClr>
                  </a:outerShdw>
                </a:effectLst>
              </a:rPr>
              <a:t>Defining Expectations of the Team Members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a:bodyPr>
          <a:lstStyle/>
          <a:p>
            <a:pPr marL="230188" lvl="0" indent="-230188">
              <a:lnSpc>
                <a:spcPct val="80000"/>
              </a:lnSpc>
              <a:buClr>
                <a:schemeClr val="tx2"/>
              </a:buClr>
              <a:buFont typeface="Wingdings" panose="05000000000000000000" pitchFamily="2" charset="2"/>
              <a:buChar char="§"/>
            </a:pPr>
            <a:r>
              <a:rPr lang="en-US" dirty="0"/>
              <a:t>Development schedules</a:t>
            </a:r>
          </a:p>
          <a:p>
            <a:pPr marL="230188" lvl="0" indent="-230188">
              <a:lnSpc>
                <a:spcPct val="80000"/>
              </a:lnSpc>
              <a:buClr>
                <a:schemeClr val="tx2"/>
              </a:buClr>
              <a:buFont typeface="Wingdings" panose="05000000000000000000" pitchFamily="2" charset="2"/>
              <a:buChar char="§"/>
            </a:pPr>
            <a:r>
              <a:rPr lang="en-US" dirty="0"/>
              <a:t>Pre-Construction and post construction</a:t>
            </a:r>
          </a:p>
          <a:p>
            <a:pPr lvl="1">
              <a:lnSpc>
                <a:spcPct val="80000"/>
              </a:lnSpc>
              <a:buClr>
                <a:schemeClr val="tx2"/>
              </a:buClr>
            </a:pPr>
            <a:r>
              <a:rPr lang="en-US" dirty="0"/>
              <a:t>Clarity on tax credits, allowances, clarifications, and exclusions while project still in pre-preconstruction phase</a:t>
            </a:r>
          </a:p>
          <a:p>
            <a:pPr marL="230188" lvl="0" indent="-230188">
              <a:lnSpc>
                <a:spcPct val="80000"/>
              </a:lnSpc>
              <a:buClr>
                <a:schemeClr val="tx2"/>
              </a:buClr>
              <a:buFont typeface="Wingdings" panose="05000000000000000000" pitchFamily="2" charset="2"/>
              <a:buChar char="§"/>
            </a:pPr>
            <a:r>
              <a:rPr lang="en-US" dirty="0"/>
              <a:t>Setting up key milestones throughout the projects </a:t>
            </a:r>
          </a:p>
          <a:p>
            <a:pPr marL="230188" lvl="0" indent="-230188">
              <a:lnSpc>
                <a:spcPct val="80000"/>
              </a:lnSpc>
              <a:buClr>
                <a:schemeClr val="tx2"/>
              </a:buClr>
              <a:buFont typeface="Wingdings" panose="05000000000000000000" pitchFamily="2" charset="2"/>
              <a:buChar char="§"/>
            </a:pPr>
            <a:r>
              <a:rPr lang="en-US" dirty="0"/>
              <a:t>Managing the time and money of all involved</a:t>
            </a:r>
          </a:p>
          <a:p>
            <a:pPr lvl="1">
              <a:lnSpc>
                <a:spcPct val="80000"/>
              </a:lnSpc>
              <a:buClr>
                <a:schemeClr val="tx2"/>
              </a:buClr>
            </a:pPr>
            <a:r>
              <a:rPr lang="en-US" dirty="0"/>
              <a:t>CA Process flow</a:t>
            </a:r>
          </a:p>
          <a:p>
            <a:pPr marL="230188" lvl="0" indent="-230188">
              <a:lnSpc>
                <a:spcPct val="80000"/>
              </a:lnSpc>
              <a:buClr>
                <a:schemeClr val="tx2"/>
              </a:buClr>
              <a:buFont typeface="Wingdings" panose="05000000000000000000" pitchFamily="2" charset="2"/>
              <a:buChar char="§"/>
            </a:pPr>
            <a:r>
              <a:rPr lang="en-US" dirty="0"/>
              <a:t>Speaking openly about issues and resolution of issues</a:t>
            </a:r>
          </a:p>
          <a:p>
            <a:pPr marL="230188" lvl="0" indent="-230188">
              <a:lnSpc>
                <a:spcPct val="80000"/>
              </a:lnSpc>
              <a:buClr>
                <a:schemeClr val="tx2"/>
              </a:buClr>
              <a:buFont typeface="Wingdings" panose="05000000000000000000" pitchFamily="2" charset="2"/>
              <a:buChar char="§"/>
            </a:pPr>
            <a:r>
              <a:rPr lang="en-US" dirty="0"/>
              <a:t>Who is the decision maker for each team?</a:t>
            </a:r>
          </a:p>
          <a:p>
            <a:pPr marL="230188" lvl="0" indent="-230188">
              <a:lnSpc>
                <a:spcPct val="80000"/>
              </a:lnSpc>
              <a:buClr>
                <a:schemeClr val="tx2"/>
              </a:buClr>
              <a:buFont typeface="Wingdings" panose="05000000000000000000" pitchFamily="2" charset="2"/>
              <a:buChar char="§"/>
            </a:pPr>
            <a:r>
              <a:rPr lang="en-US" dirty="0"/>
              <a:t>Leaders take responsibility, delegate, and resolve</a:t>
            </a:r>
          </a:p>
        </p:txBody>
      </p:sp>
    </p:spTree>
    <p:extLst>
      <p:ext uri="{BB962C8B-B14F-4D97-AF65-F5344CB8AC3E}">
        <p14:creationId xmlns:p14="http://schemas.microsoft.com/office/powerpoint/2010/main" val="203932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Lessons Learned</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a:bodyPr>
          <a:lstStyle/>
          <a:p>
            <a:pPr marL="230188" lvl="0" indent="-230188">
              <a:buClr>
                <a:schemeClr val="tx2"/>
              </a:buClr>
              <a:buFont typeface="Wingdings" panose="05000000000000000000" pitchFamily="2" charset="2"/>
              <a:buChar char="§"/>
            </a:pPr>
            <a:r>
              <a:rPr lang="en-US" dirty="0"/>
              <a:t>Communication is key</a:t>
            </a:r>
          </a:p>
          <a:p>
            <a:pPr marL="230188" lvl="0" indent="-230188">
              <a:buClr>
                <a:schemeClr val="tx2"/>
              </a:buClr>
              <a:buFont typeface="Wingdings" panose="05000000000000000000" pitchFamily="2" charset="2"/>
              <a:buChar char="§"/>
            </a:pPr>
            <a:r>
              <a:rPr lang="en-US" dirty="0"/>
              <a:t>Defining the pre-construction/development, construction and post construction schedules</a:t>
            </a:r>
          </a:p>
          <a:p>
            <a:pPr marL="230188" lvl="0" indent="-230188">
              <a:buClr>
                <a:schemeClr val="tx2"/>
              </a:buClr>
              <a:buFont typeface="Wingdings" panose="05000000000000000000" pitchFamily="2" charset="2"/>
              <a:buChar char="§"/>
            </a:pPr>
            <a:r>
              <a:rPr lang="en-US" dirty="0"/>
              <a:t>Defining the responsibility for and response times of communication between each party</a:t>
            </a:r>
          </a:p>
          <a:p>
            <a:pPr marL="230188" lvl="0" indent="-230188">
              <a:buClr>
                <a:schemeClr val="tx2"/>
              </a:buClr>
              <a:buFont typeface="Wingdings" panose="05000000000000000000" pitchFamily="2" charset="2"/>
              <a:buChar char="§"/>
            </a:pPr>
            <a:r>
              <a:rPr lang="en-US" dirty="0"/>
              <a:t>Make commitments and follow through with those commitments </a:t>
            </a:r>
          </a:p>
          <a:p>
            <a:pPr marL="230188" lvl="0" indent="-230188">
              <a:buClr>
                <a:schemeClr val="tx2"/>
              </a:buClr>
              <a:buFont typeface="Wingdings" panose="05000000000000000000" pitchFamily="2" charset="2"/>
              <a:buChar char="§"/>
            </a:pPr>
            <a:r>
              <a:rPr lang="en-US" dirty="0"/>
              <a:t>Owners giving architects enough money to properly respond during pre-construction and CA work</a:t>
            </a:r>
          </a:p>
          <a:p>
            <a:pPr marL="230188" lvl="0" indent="-230188">
              <a:buClr>
                <a:schemeClr val="tx2"/>
              </a:buClr>
              <a:buFont typeface="Wingdings" panose="05000000000000000000" pitchFamily="2" charset="2"/>
              <a:buChar char="§"/>
            </a:pPr>
            <a:r>
              <a:rPr lang="en-US" dirty="0"/>
              <a:t>Prioritize issues</a:t>
            </a:r>
          </a:p>
        </p:txBody>
      </p:sp>
    </p:spTree>
    <p:extLst>
      <p:ext uri="{BB962C8B-B14F-4D97-AF65-F5344CB8AC3E}">
        <p14:creationId xmlns:p14="http://schemas.microsoft.com/office/powerpoint/2010/main" val="143430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Questions and Answers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1097280" y="1845733"/>
            <a:ext cx="10058400" cy="4333393"/>
          </a:xfrm>
        </p:spPr>
        <p:txBody>
          <a:bodyPr>
            <a:normAutofit/>
          </a:bodyPr>
          <a:lstStyle/>
          <a:p>
            <a:pPr marL="230188" lvl="0" indent="-230188">
              <a:buClr>
                <a:schemeClr val="tx2"/>
              </a:buClr>
              <a:buFont typeface="Wingdings" panose="05000000000000000000" pitchFamily="2" charset="2"/>
              <a:buChar char="§"/>
            </a:pPr>
            <a:endParaRPr lang="en-US" dirty="0"/>
          </a:p>
        </p:txBody>
      </p:sp>
    </p:spTree>
    <p:extLst>
      <p:ext uri="{BB962C8B-B14F-4D97-AF65-F5344CB8AC3E}">
        <p14:creationId xmlns:p14="http://schemas.microsoft.com/office/powerpoint/2010/main" val="242043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About the Speakers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290988" y="1785185"/>
            <a:ext cx="8702010" cy="4613789"/>
          </a:xfrm>
        </p:spPr>
        <p:txBody>
          <a:bodyPr>
            <a:normAutofit fontScale="92500" lnSpcReduction="20000"/>
          </a:bodyPr>
          <a:lstStyle/>
          <a:p>
            <a:pPr marL="0" indent="0">
              <a:buClr>
                <a:schemeClr val="tx2"/>
              </a:buClr>
              <a:buNone/>
            </a:pPr>
            <a:r>
              <a:rPr lang="en-US" b="1" dirty="0">
                <a:solidFill>
                  <a:schemeClr val="tx1"/>
                </a:solidFill>
                <a:latin typeface="Kameron"/>
              </a:rPr>
              <a:t>Mel Thompson, Principal, Grimm and Parker Architecture, Inc.</a:t>
            </a:r>
          </a:p>
          <a:p>
            <a:r>
              <a:rPr lang="en-US" dirty="0"/>
              <a:t>Mel brings 25+ years of experience to our Residential &amp; Urban Design studio, leading teams to effective solutions for our developer clients and the communities in which they work. Having delivered more than 50 residential projects, Mel has a deep understanding of the full array of products from mixed-use market-rate to affordable, workforce and senior housing, as well as low-income housing tax credits. He is an expert at master planning – managing the demands of the marketplace while ensuring community goals and regulatory constraints are accommodated. He follows-up on planning with expert design, configuring efficient and dynamic site and building plans. In addition to planning and concept development Mel is an expert at documentation and execution, working with owners and contractors to deliver on schedules and budgets.</a:t>
            </a:r>
          </a:p>
          <a:p>
            <a:r>
              <a:rPr lang="en-US" dirty="0"/>
              <a:t>Mel’s design leadership has guided G+P to win over 20 design awards, including recognition from the American Institute of Architects, United States Green Building Council, the National Association of Home Builders, Affordable Housing Coalition, the Housing Association of Nonprofit Developers and the Governor of Maryland’s Smart Growth Awards program. Mel is an active Board Member and Board Chair of Housing Initiative Partnership (HIP), a non-profit housing developer based in Prince George’s County.</a:t>
            </a:r>
          </a:p>
          <a:p>
            <a:pPr marL="0" indent="0">
              <a:lnSpc>
                <a:spcPct val="100000"/>
              </a:lnSpc>
              <a:spcAft>
                <a:spcPts val="0"/>
              </a:spcAft>
              <a:buClr>
                <a:schemeClr val="tx2"/>
              </a:buClr>
              <a:buNone/>
            </a:pPr>
            <a:endParaRPr lang="en-US" dirty="0">
              <a:solidFill>
                <a:schemeClr val="tx1"/>
              </a:solidFill>
            </a:endParaRPr>
          </a:p>
        </p:txBody>
      </p:sp>
      <p:pic>
        <p:nvPicPr>
          <p:cNvPr id="4" name="Picture 3">
            <a:extLst>
              <a:ext uri="{FF2B5EF4-FFF2-40B4-BE49-F238E27FC236}">
                <a16:creationId xmlns:a16="http://schemas.microsoft.com/office/drawing/2014/main" id="{DC197964-C26D-45BA-AA0D-3CFB08CC2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072" y="2256029"/>
            <a:ext cx="3016367" cy="3672099"/>
          </a:xfrm>
          <a:prstGeom prst="rect">
            <a:avLst/>
          </a:prstGeom>
        </p:spPr>
      </p:pic>
    </p:spTree>
    <p:extLst>
      <p:ext uri="{BB962C8B-B14F-4D97-AF65-F5344CB8AC3E}">
        <p14:creationId xmlns:p14="http://schemas.microsoft.com/office/powerpoint/2010/main" val="359595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65000">
              <a:schemeClr val="accent3">
                <a:lumMod val="45000"/>
                <a:lumOff val="55000"/>
              </a:schemeClr>
            </a:gs>
            <a:gs pos="100000">
              <a:schemeClr val="accent3">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AA5937-032B-4A53-83CB-859A47AB45D3}"/>
              </a:ext>
            </a:extLst>
          </p:cNvPr>
          <p:cNvSpPr txBox="1"/>
          <p:nvPr/>
        </p:nvSpPr>
        <p:spPr>
          <a:xfrm>
            <a:off x="1968784" y="335790"/>
            <a:ext cx="4475526" cy="707886"/>
          </a:xfrm>
          <a:prstGeom prst="rect">
            <a:avLst/>
          </a:prstGeom>
          <a:noFill/>
        </p:spPr>
        <p:txBody>
          <a:bodyPr wrap="square" rtlCol="0">
            <a:spAutoFit/>
          </a:bodyPr>
          <a:lstStyle/>
          <a:p>
            <a:r>
              <a:rPr lang="en-US" sz="2000" dirty="0">
                <a:solidFill>
                  <a:srgbClr val="70AD47"/>
                </a:solidFill>
                <a:latin typeface="Calibri" panose="020F0502020204030204"/>
              </a:rPr>
              <a:t>Grimm + Parker  -  Victory Square</a:t>
            </a:r>
          </a:p>
          <a:p>
            <a:endParaRPr lang="en-US" sz="2000" dirty="0">
              <a:solidFill>
                <a:srgbClr val="70AD47"/>
              </a:solidFill>
              <a:latin typeface="Calibri" panose="020F0502020204030204"/>
            </a:endParaRPr>
          </a:p>
        </p:txBody>
      </p:sp>
      <p:pic>
        <p:nvPicPr>
          <p:cNvPr id="3" name="Picture 2" descr="A large tree&#10;&#10;Description generated with very high confidence">
            <a:extLst>
              <a:ext uri="{FF2B5EF4-FFF2-40B4-BE49-F238E27FC236}">
                <a16:creationId xmlns:a16="http://schemas.microsoft.com/office/drawing/2014/main" id="{F9BD80CA-9F18-47F7-872A-194566000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22" y="866187"/>
            <a:ext cx="4914060" cy="2479962"/>
          </a:xfrm>
          <a:prstGeom prst="rect">
            <a:avLst/>
          </a:prstGeom>
        </p:spPr>
      </p:pic>
      <p:pic>
        <p:nvPicPr>
          <p:cNvPr id="6" name="Picture 5" descr="A living room filled with furniture and a large window&#10;&#10;Description generated with very high confidence">
            <a:extLst>
              <a:ext uri="{FF2B5EF4-FFF2-40B4-BE49-F238E27FC236}">
                <a16:creationId xmlns:a16="http://schemas.microsoft.com/office/drawing/2014/main" id="{A3F14269-9441-4FD2-A535-05B36880D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323" y="866187"/>
            <a:ext cx="3536067" cy="2479962"/>
          </a:xfrm>
          <a:prstGeom prst="rect">
            <a:avLst/>
          </a:prstGeom>
        </p:spPr>
      </p:pic>
      <p:pic>
        <p:nvPicPr>
          <p:cNvPr id="15" name="Picture 14" descr="A bench in front of a building&#10;&#10;Description generated with very high confidence">
            <a:extLst>
              <a:ext uri="{FF2B5EF4-FFF2-40B4-BE49-F238E27FC236}">
                <a16:creationId xmlns:a16="http://schemas.microsoft.com/office/drawing/2014/main" id="{01E70726-3D0E-4D62-9644-BF43B5237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522" y="3429000"/>
            <a:ext cx="4914060" cy="3138446"/>
          </a:xfrm>
          <a:prstGeom prst="rect">
            <a:avLst/>
          </a:prstGeom>
        </p:spPr>
      </p:pic>
      <p:pic>
        <p:nvPicPr>
          <p:cNvPr id="17" name="Picture 16" descr="A living room filled with furniture and a large window&#10;&#10;Description generated with very high confidence">
            <a:extLst>
              <a:ext uri="{FF2B5EF4-FFF2-40B4-BE49-F238E27FC236}">
                <a16:creationId xmlns:a16="http://schemas.microsoft.com/office/drawing/2014/main" id="{31DFAE48-D756-4B8F-844E-2B53B520A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322" y="3429000"/>
            <a:ext cx="3536067" cy="2237232"/>
          </a:xfrm>
          <a:prstGeom prst="rect">
            <a:avLst/>
          </a:prstGeom>
        </p:spPr>
      </p:pic>
    </p:spTree>
    <p:extLst>
      <p:ext uri="{BB962C8B-B14F-4D97-AF65-F5344CB8AC3E}">
        <p14:creationId xmlns:p14="http://schemas.microsoft.com/office/powerpoint/2010/main" val="73836701"/>
      </p:ext>
    </p:extLst>
  </p:cSld>
  <p:clrMapOvr>
    <a:masterClrMapping/>
  </p:clrMapOvr>
  <p:transition advTm="5000"/>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65000">
              <a:schemeClr val="accent3">
                <a:lumMod val="45000"/>
                <a:lumOff val="55000"/>
              </a:schemeClr>
            </a:gs>
            <a:gs pos="100000">
              <a:schemeClr val="accent3">
                <a:lumMod val="30000"/>
                <a:lumOff val="70000"/>
              </a:schemeClr>
            </a:gs>
          </a:gsLst>
          <a:lin ang="16200000" scaled="0"/>
        </a:gradFill>
        <a:effectLst/>
      </p:bgPr>
    </p:bg>
    <p:spTree>
      <p:nvGrpSpPr>
        <p:cNvPr id="1" name=""/>
        <p:cNvGrpSpPr/>
        <p:nvPr/>
      </p:nvGrpSpPr>
      <p:grpSpPr>
        <a:xfrm>
          <a:off x="0" y="0"/>
          <a:ext cx="0" cy="0"/>
          <a:chOff x="0" y="0"/>
          <a:chExt cx="0" cy="0"/>
        </a:xfrm>
      </p:grpSpPr>
      <p:pic>
        <p:nvPicPr>
          <p:cNvPr id="6" name="Picture 5" descr="A tall building in a city&#10;&#10;Description generated with very high confidence">
            <a:extLst>
              <a:ext uri="{FF2B5EF4-FFF2-40B4-BE49-F238E27FC236}">
                <a16:creationId xmlns:a16="http://schemas.microsoft.com/office/drawing/2014/main" id="{EE2F059D-6740-42D2-B26A-C449AFED8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536" y="1140168"/>
            <a:ext cx="4940824" cy="4239837"/>
          </a:xfrm>
          <a:prstGeom prst="rect">
            <a:avLst/>
          </a:prstGeom>
        </p:spPr>
      </p:pic>
      <p:pic>
        <p:nvPicPr>
          <p:cNvPr id="8" name="Picture 7" descr="A view of a living room filled with furniture and a large window&#10;&#10;Description generated with very high confidence">
            <a:extLst>
              <a:ext uri="{FF2B5EF4-FFF2-40B4-BE49-F238E27FC236}">
                <a16:creationId xmlns:a16="http://schemas.microsoft.com/office/drawing/2014/main" id="{6639500A-DB42-449F-9F1E-E397EE5A9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634" y="1140165"/>
            <a:ext cx="3696830" cy="2240280"/>
          </a:xfrm>
          <a:prstGeom prst="rect">
            <a:avLst/>
          </a:prstGeom>
        </p:spPr>
      </p:pic>
      <p:sp>
        <p:nvSpPr>
          <p:cNvPr id="11" name="TextBox 10">
            <a:extLst>
              <a:ext uri="{FF2B5EF4-FFF2-40B4-BE49-F238E27FC236}">
                <a16:creationId xmlns:a16="http://schemas.microsoft.com/office/drawing/2014/main" id="{E0AA5937-032B-4A53-83CB-859A47AB45D3}"/>
              </a:ext>
            </a:extLst>
          </p:cNvPr>
          <p:cNvSpPr txBox="1"/>
          <p:nvPr/>
        </p:nvSpPr>
        <p:spPr>
          <a:xfrm>
            <a:off x="1685908" y="509526"/>
            <a:ext cx="4475526" cy="400110"/>
          </a:xfrm>
          <a:prstGeom prst="rect">
            <a:avLst/>
          </a:prstGeom>
          <a:noFill/>
        </p:spPr>
        <p:txBody>
          <a:bodyPr wrap="square" rtlCol="0">
            <a:spAutoFit/>
          </a:bodyPr>
          <a:lstStyle/>
          <a:p>
            <a:r>
              <a:rPr lang="en-US" sz="2000" dirty="0">
                <a:solidFill>
                  <a:srgbClr val="70AD47"/>
                </a:solidFill>
                <a:latin typeface="Calibri" panose="020F0502020204030204"/>
              </a:rPr>
              <a:t>Grimm + Parker  -  Justice Park</a:t>
            </a:r>
          </a:p>
        </p:txBody>
      </p:sp>
      <p:pic>
        <p:nvPicPr>
          <p:cNvPr id="13" name="Picture 12" descr="A picture containing building, table, indoor&#10;&#10;Description generated with high confidence">
            <a:extLst>
              <a:ext uri="{FF2B5EF4-FFF2-40B4-BE49-F238E27FC236}">
                <a16:creationId xmlns:a16="http://schemas.microsoft.com/office/drawing/2014/main" id="{845A2D9E-CEC4-43E3-9ABF-DBA8801A5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9462" y="3477556"/>
            <a:ext cx="3669002" cy="1902446"/>
          </a:xfrm>
          <a:prstGeom prst="rect">
            <a:avLst/>
          </a:prstGeom>
        </p:spPr>
      </p:pic>
    </p:spTree>
    <p:extLst>
      <p:ext uri="{BB962C8B-B14F-4D97-AF65-F5344CB8AC3E}">
        <p14:creationId xmlns:p14="http://schemas.microsoft.com/office/powerpoint/2010/main" val="3961443539"/>
      </p:ext>
    </p:extLst>
  </p:cSld>
  <p:clrMapOvr>
    <a:masterClrMapping/>
  </p:clrMapOvr>
  <p:transition advTm="5000"/>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About the Speakers</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a:xfrm>
            <a:off x="679508" y="1838191"/>
            <a:ext cx="8581938" cy="4362119"/>
          </a:xfrm>
        </p:spPr>
        <p:txBody>
          <a:bodyPr>
            <a:normAutofit/>
          </a:bodyPr>
          <a:lstStyle/>
          <a:p>
            <a:pPr marL="0" indent="0">
              <a:buClr>
                <a:schemeClr val="tx2"/>
              </a:buClr>
              <a:buNone/>
            </a:pPr>
            <a:r>
              <a:rPr lang="en-US" b="1" dirty="0">
                <a:solidFill>
                  <a:schemeClr val="tx1"/>
                </a:solidFill>
                <a:latin typeface="Kameron"/>
              </a:rPr>
              <a:t>Robert Hooten, President, CBP</a:t>
            </a:r>
          </a:p>
          <a:p>
            <a:pPr marL="0" indent="0">
              <a:lnSpc>
                <a:spcPct val="100000"/>
              </a:lnSpc>
              <a:spcAft>
                <a:spcPts val="0"/>
              </a:spcAft>
              <a:buClr>
                <a:schemeClr val="tx2"/>
              </a:buClr>
              <a:buNone/>
            </a:pPr>
            <a:r>
              <a:rPr lang="en-US" dirty="0">
                <a:solidFill>
                  <a:schemeClr val="tx1"/>
                </a:solidFill>
              </a:rPr>
              <a:t>Robert has a Bachelor of Science in Construction Management from East Carolina University.  He has served as President since he founded CBP in 2014. He has led design-build teams to rehabilitate approximately 2,000 residential apartment units throughout Maryland, Washington, DC and New Jersey in the last 10 years, most were Low Income Housing Tax Credit (LIHTC) projects, and has 20 years of experience in design build general contracting. </a:t>
            </a:r>
          </a:p>
          <a:p>
            <a:pPr marL="0" indent="0">
              <a:lnSpc>
                <a:spcPct val="100000"/>
              </a:lnSpc>
              <a:spcAft>
                <a:spcPts val="0"/>
              </a:spcAft>
              <a:buClr>
                <a:schemeClr val="tx2"/>
              </a:buClr>
              <a:buNone/>
            </a:pPr>
            <a:r>
              <a:rPr lang="en-US" dirty="0">
                <a:solidFill>
                  <a:schemeClr val="tx1"/>
                </a:solidFill>
              </a:rPr>
              <a:t>Robert holds a Class A general contractors license in Maryland, DC, Virginia, Delaware, Pennsylvania, and New Jersey.</a:t>
            </a:r>
          </a:p>
          <a:p>
            <a:pPr marL="0" indent="0">
              <a:lnSpc>
                <a:spcPct val="100000"/>
              </a:lnSpc>
              <a:spcAft>
                <a:spcPts val="0"/>
              </a:spcAft>
              <a:buClr>
                <a:schemeClr val="tx2"/>
              </a:buClr>
              <a:buNone/>
            </a:pPr>
            <a:r>
              <a:rPr lang="en-US" dirty="0">
                <a:solidFill>
                  <a:schemeClr val="tx1"/>
                </a:solidFill>
              </a:rPr>
              <a:t>Robert understands how to manage and reduce risk, execute projects, be conscious of clients’ budgets and pricing contracts, and works to serve our client cash flow.</a:t>
            </a:r>
          </a:p>
          <a:p>
            <a:pPr marL="0" indent="0">
              <a:lnSpc>
                <a:spcPct val="100000"/>
              </a:lnSpc>
              <a:spcAft>
                <a:spcPts val="0"/>
              </a:spcAft>
              <a:buClr>
                <a:schemeClr val="tx2"/>
              </a:buClr>
              <a:buNone/>
            </a:pPr>
            <a:endParaRPr lang="en-US" dirty="0">
              <a:solidFill>
                <a:schemeClr val="tx1"/>
              </a:solidFill>
            </a:endParaRPr>
          </a:p>
        </p:txBody>
      </p:sp>
      <p:pic>
        <p:nvPicPr>
          <p:cNvPr id="7" name="Picture 6">
            <a:extLst>
              <a:ext uri="{FF2B5EF4-FFF2-40B4-BE49-F238E27FC236}">
                <a16:creationId xmlns:a16="http://schemas.microsoft.com/office/drawing/2014/main" id="{354DFF21-04FC-435E-8F75-A7AACD94728B}"/>
              </a:ext>
            </a:extLst>
          </p:cNvPr>
          <p:cNvPicPr>
            <a:picLocks noChangeAspect="1"/>
          </p:cNvPicPr>
          <p:nvPr/>
        </p:nvPicPr>
        <p:blipFill rotWithShape="1">
          <a:blip r:embed="rId2">
            <a:extLst>
              <a:ext uri="{28A0092B-C50C-407E-A947-70E740481C1C}">
                <a14:useLocalDpi xmlns:a14="http://schemas.microsoft.com/office/drawing/2010/main" val="0"/>
              </a:ext>
            </a:extLst>
          </a:blip>
          <a:srcRect t="5435" b="8658"/>
          <a:stretch/>
        </p:blipFill>
        <p:spPr>
          <a:xfrm>
            <a:off x="9369540" y="2260120"/>
            <a:ext cx="2735774" cy="3518259"/>
          </a:xfrm>
          <a:prstGeom prst="rect">
            <a:avLst/>
          </a:prstGeom>
        </p:spPr>
      </p:pic>
    </p:spTree>
    <p:extLst>
      <p:ext uri="{BB962C8B-B14F-4D97-AF65-F5344CB8AC3E}">
        <p14:creationId xmlns:p14="http://schemas.microsoft.com/office/powerpoint/2010/main" val="25876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65000">
              <a:schemeClr val="accent3">
                <a:lumMod val="45000"/>
                <a:lumOff val="55000"/>
              </a:schemeClr>
            </a:gs>
            <a:gs pos="100000">
              <a:schemeClr val="accent3">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AA5937-032B-4A53-83CB-859A47AB45D3}"/>
              </a:ext>
            </a:extLst>
          </p:cNvPr>
          <p:cNvSpPr txBox="1"/>
          <p:nvPr/>
        </p:nvSpPr>
        <p:spPr>
          <a:xfrm>
            <a:off x="1685908" y="509526"/>
            <a:ext cx="4475526" cy="400110"/>
          </a:xfrm>
          <a:prstGeom prst="rect">
            <a:avLst/>
          </a:prstGeom>
          <a:noFill/>
        </p:spPr>
        <p:txBody>
          <a:bodyPr wrap="square" rtlCol="0">
            <a:spAutoFit/>
          </a:bodyPr>
          <a:lstStyle/>
          <a:p>
            <a:r>
              <a:rPr lang="en-US" sz="2000" dirty="0">
                <a:solidFill>
                  <a:srgbClr val="70AD47"/>
                </a:solidFill>
                <a:latin typeface="Calibri" panose="020F0502020204030204"/>
              </a:rPr>
              <a:t>CBP  -  Carroll Manor</a:t>
            </a:r>
          </a:p>
        </p:txBody>
      </p:sp>
      <p:pic>
        <p:nvPicPr>
          <p:cNvPr id="3" name="Picture 2">
            <a:extLst>
              <a:ext uri="{FF2B5EF4-FFF2-40B4-BE49-F238E27FC236}">
                <a16:creationId xmlns:a16="http://schemas.microsoft.com/office/drawing/2014/main" id="{1719E439-C993-41FF-B7F6-FA2A205C7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765" y="909636"/>
            <a:ext cx="3213854" cy="5886147"/>
          </a:xfrm>
          <a:prstGeom prst="rect">
            <a:avLst/>
          </a:prstGeom>
        </p:spPr>
      </p:pic>
      <p:pic>
        <p:nvPicPr>
          <p:cNvPr id="5" name="Picture 4">
            <a:extLst>
              <a:ext uri="{FF2B5EF4-FFF2-40B4-BE49-F238E27FC236}">
                <a16:creationId xmlns:a16="http://schemas.microsoft.com/office/drawing/2014/main" id="{5CA3BC99-65F7-4293-9A36-F0007343B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363" y="909636"/>
            <a:ext cx="3129090" cy="2854005"/>
          </a:xfrm>
          <a:prstGeom prst="rect">
            <a:avLst/>
          </a:prstGeom>
        </p:spPr>
      </p:pic>
      <p:pic>
        <p:nvPicPr>
          <p:cNvPr id="9" name="Picture 8">
            <a:extLst>
              <a:ext uri="{FF2B5EF4-FFF2-40B4-BE49-F238E27FC236}">
                <a16:creationId xmlns:a16="http://schemas.microsoft.com/office/drawing/2014/main" id="{FFE45976-AFED-4A35-B553-3BBD59D13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363" y="3935396"/>
            <a:ext cx="3129090" cy="2860387"/>
          </a:xfrm>
          <a:prstGeom prst="rect">
            <a:avLst/>
          </a:prstGeom>
        </p:spPr>
      </p:pic>
    </p:spTree>
    <p:extLst>
      <p:ext uri="{BB962C8B-B14F-4D97-AF65-F5344CB8AC3E}">
        <p14:creationId xmlns:p14="http://schemas.microsoft.com/office/powerpoint/2010/main" val="2995978916"/>
      </p:ext>
    </p:extLst>
  </p:cSld>
  <p:clrMapOvr>
    <a:masterClrMapping/>
  </p:clrMapOvr>
  <p:transition advTm="5000"/>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65000">
              <a:schemeClr val="accent3">
                <a:lumMod val="45000"/>
                <a:lumOff val="55000"/>
              </a:schemeClr>
            </a:gs>
            <a:gs pos="100000">
              <a:schemeClr val="accent3">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AA5937-032B-4A53-83CB-859A47AB45D3}"/>
              </a:ext>
            </a:extLst>
          </p:cNvPr>
          <p:cNvSpPr txBox="1"/>
          <p:nvPr/>
        </p:nvSpPr>
        <p:spPr>
          <a:xfrm>
            <a:off x="1685908" y="509526"/>
            <a:ext cx="4475526" cy="400110"/>
          </a:xfrm>
          <a:prstGeom prst="rect">
            <a:avLst/>
          </a:prstGeom>
          <a:noFill/>
        </p:spPr>
        <p:txBody>
          <a:bodyPr wrap="square" rtlCol="0">
            <a:spAutoFit/>
          </a:bodyPr>
          <a:lstStyle/>
          <a:p>
            <a:r>
              <a:rPr lang="en-US" sz="2000" dirty="0">
                <a:solidFill>
                  <a:srgbClr val="70AD47"/>
                </a:solidFill>
                <a:latin typeface="Calibri" panose="020F0502020204030204"/>
              </a:rPr>
              <a:t>CBP  -  Atlantic City </a:t>
            </a:r>
            <a:r>
              <a:rPr lang="en-US" sz="2000" dirty="0" err="1">
                <a:solidFill>
                  <a:srgbClr val="70AD47"/>
                </a:solidFill>
                <a:latin typeface="Calibri" panose="020F0502020204030204"/>
              </a:rPr>
              <a:t>Townehouse</a:t>
            </a:r>
            <a:r>
              <a:rPr lang="en-US" sz="2000" dirty="0">
                <a:solidFill>
                  <a:srgbClr val="70AD47"/>
                </a:solidFill>
                <a:latin typeface="Calibri" panose="020F0502020204030204"/>
              </a:rPr>
              <a:t>	</a:t>
            </a:r>
          </a:p>
        </p:txBody>
      </p:sp>
      <p:pic>
        <p:nvPicPr>
          <p:cNvPr id="4" name="Picture 3">
            <a:extLst>
              <a:ext uri="{FF2B5EF4-FFF2-40B4-BE49-F238E27FC236}">
                <a16:creationId xmlns:a16="http://schemas.microsoft.com/office/drawing/2014/main" id="{BED170A3-918E-47F1-BAB4-B603CFCFC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417" y="909636"/>
            <a:ext cx="3247584" cy="5906320"/>
          </a:xfrm>
          <a:prstGeom prst="rect">
            <a:avLst/>
          </a:prstGeom>
        </p:spPr>
      </p:pic>
      <p:pic>
        <p:nvPicPr>
          <p:cNvPr id="7" name="Picture 6">
            <a:extLst>
              <a:ext uri="{FF2B5EF4-FFF2-40B4-BE49-F238E27FC236}">
                <a16:creationId xmlns:a16="http://schemas.microsoft.com/office/drawing/2014/main" id="{221AEE3A-25A8-4DB1-BF1A-0CB30B825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09636"/>
            <a:ext cx="3215360" cy="2932691"/>
          </a:xfrm>
          <a:prstGeom prst="rect">
            <a:avLst/>
          </a:prstGeom>
        </p:spPr>
      </p:pic>
      <p:pic>
        <p:nvPicPr>
          <p:cNvPr id="10" name="Picture 9">
            <a:extLst>
              <a:ext uri="{FF2B5EF4-FFF2-40B4-BE49-F238E27FC236}">
                <a16:creationId xmlns:a16="http://schemas.microsoft.com/office/drawing/2014/main" id="{E6A22C9E-5333-4061-9358-08DA3CE29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930" y="3883265"/>
            <a:ext cx="3206527" cy="2932691"/>
          </a:xfrm>
          <a:prstGeom prst="rect">
            <a:avLst/>
          </a:prstGeom>
        </p:spPr>
      </p:pic>
    </p:spTree>
    <p:extLst>
      <p:ext uri="{BB962C8B-B14F-4D97-AF65-F5344CB8AC3E}">
        <p14:creationId xmlns:p14="http://schemas.microsoft.com/office/powerpoint/2010/main" val="1832389210"/>
      </p:ext>
    </p:extLst>
  </p:cSld>
  <p:clrMapOvr>
    <a:masterClrMapping/>
  </p:clrMapOvr>
  <p:transition advTm="5000"/>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Agenda</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p:txBody>
          <a:bodyPr/>
          <a:lstStyle/>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Introduction of all attendees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Discussion of common challenges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Characteristics of successful projects and teams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Defining relationships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Managing and reducing risk</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Defining expectations of team members</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Lessons Learned</a:t>
            </a:r>
          </a:p>
          <a:p>
            <a:pPr marL="230188" indent="-230188">
              <a:buClr>
                <a:schemeClr val="tx2"/>
              </a:buClr>
              <a:buFont typeface="Wingdings" panose="05000000000000000000" pitchFamily="2" charset="2"/>
              <a:buChar char="§"/>
            </a:pPr>
            <a:r>
              <a:rPr lang="en-US" dirty="0">
                <a:latin typeface="Arial" panose="020B0604020202020204" pitchFamily="34" charset="0"/>
                <a:cs typeface="Arial" panose="020B0604020202020204" pitchFamily="34" charset="0"/>
              </a:rPr>
              <a:t>Questions and Answers</a:t>
            </a:r>
          </a:p>
          <a:p>
            <a:endParaRPr lang="en-US" dirty="0"/>
          </a:p>
        </p:txBody>
      </p:sp>
    </p:spTree>
    <p:extLst>
      <p:ext uri="{BB962C8B-B14F-4D97-AF65-F5344CB8AC3E}">
        <p14:creationId xmlns:p14="http://schemas.microsoft.com/office/powerpoint/2010/main" val="3114078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EFEFE"/>
            </a:gs>
            <a:gs pos="64999">
              <a:srgbClr val="E7E7E7"/>
            </a:gs>
            <a:gs pos="100000">
              <a:srgbClr val="B8B8B8"/>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F0-A1E7-4594-B2DE-2896204D657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Introduction </a:t>
            </a:r>
          </a:p>
        </p:txBody>
      </p:sp>
      <p:sp>
        <p:nvSpPr>
          <p:cNvPr id="3" name="Content Placeholder 2">
            <a:extLst>
              <a:ext uri="{FF2B5EF4-FFF2-40B4-BE49-F238E27FC236}">
                <a16:creationId xmlns:a16="http://schemas.microsoft.com/office/drawing/2014/main" id="{D3F43B2B-64B2-4B15-9DB5-E5FF007D86C0}"/>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 around the room and take a few seconds to introduce yourself, your company, and briefly talk about your responsibilities.</a:t>
            </a:r>
          </a:p>
        </p:txBody>
      </p:sp>
    </p:spTree>
    <p:extLst>
      <p:ext uri="{BB962C8B-B14F-4D97-AF65-F5344CB8AC3E}">
        <p14:creationId xmlns:p14="http://schemas.microsoft.com/office/powerpoint/2010/main" val="3418954943"/>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743</TotalTime>
  <Words>550</Words>
  <Application>Microsoft Office PowerPoint</Application>
  <PresentationFormat>Widescreen</PresentationFormat>
  <Paragraphs>84</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inherit</vt:lpstr>
      <vt:lpstr>Kameron</vt:lpstr>
      <vt:lpstr>Wingdings</vt:lpstr>
      <vt:lpstr>Retrospect</vt:lpstr>
      <vt:lpstr>Office Theme</vt:lpstr>
      <vt:lpstr>HAND Construction &amp; Design Discussion Group</vt:lpstr>
      <vt:lpstr>About the Speakers</vt:lpstr>
      <vt:lpstr>PowerPoint Presentation</vt:lpstr>
      <vt:lpstr>PowerPoint Presentation</vt:lpstr>
      <vt:lpstr>About the Speakers</vt:lpstr>
      <vt:lpstr>PowerPoint Presentation</vt:lpstr>
      <vt:lpstr>PowerPoint Presentation</vt:lpstr>
      <vt:lpstr>Agenda</vt:lpstr>
      <vt:lpstr>Introduction </vt:lpstr>
      <vt:lpstr>Common Challenges in the DMV </vt:lpstr>
      <vt:lpstr>Characteristics of Successful Projects &amp; Teams</vt:lpstr>
      <vt:lpstr>Defining Relationships</vt:lpstr>
      <vt:lpstr>Managing and Reducing Risk</vt:lpstr>
      <vt:lpstr>Defining Expectations of the Team Members</vt:lpstr>
      <vt:lpstr>Lessons Learned</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Project Management Discussion Group   Speakers: Mel Thompson, Principal, Grimm and Parker Architecture, Inc. Robert Hooten, President, Hooten Construction</dc:title>
  <dc:creator>Victoria Ramey</dc:creator>
  <cp:lastModifiedBy>Victoria Ramey</cp:lastModifiedBy>
  <cp:revision>36</cp:revision>
  <cp:lastPrinted>2018-03-14T12:04:20Z</cp:lastPrinted>
  <dcterms:created xsi:type="dcterms:W3CDTF">2018-02-22T16:27:59Z</dcterms:created>
  <dcterms:modified xsi:type="dcterms:W3CDTF">2018-05-16T19:17:17Z</dcterms:modified>
</cp:coreProperties>
</file>