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E0B02-F260-B649-8040-8033208A2E05}" type="datetimeFigureOut">
              <a:rPr lang="en-US" smtClean="0"/>
              <a:t>1/23/17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B6E7-6D55-6240-8E7F-C10845A51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26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6648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79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81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04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36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4991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290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869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95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05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2867849"/>
            <a:ext cx="8520600" cy="223641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Cost Containment </a:t>
            </a:r>
            <a:r>
              <a:rPr lang="en" b="1" dirty="0" smtClean="0"/>
              <a:t>Strategies</a:t>
            </a:r>
            <a:br>
              <a:rPr lang="en" b="1" dirty="0" smtClean="0"/>
            </a:br>
            <a:r>
              <a:rPr lang="en" b="1" dirty="0" smtClean="0"/>
              <a:t/>
            </a:r>
            <a:br>
              <a:rPr lang="en" b="1" dirty="0" smtClean="0"/>
            </a:br>
            <a:r>
              <a:rPr lang="en" sz="1800" b="1" dirty="0" smtClean="0"/>
              <a:t>January 24, 2017</a:t>
            </a:r>
            <a:endParaRPr lang="en" sz="1800" b="1" dirty="0"/>
          </a:p>
        </p:txBody>
      </p:sp>
      <p:pic>
        <p:nvPicPr>
          <p:cNvPr id="55" name="Shape 55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411" y="1153300"/>
            <a:ext cx="873176" cy="17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IMG_9405.JPG"/>
          <p:cNvPicPr preferRelativeResize="0"/>
          <p:nvPr/>
        </p:nvPicPr>
        <p:blipFill rotWithShape="1">
          <a:blip r:embed="rId3">
            <a:alphaModFix/>
          </a:blip>
          <a:srcRect l="3174" t="6349" r="3174"/>
          <a:stretch/>
        </p:blipFill>
        <p:spPr>
          <a:xfrm>
            <a:off x="0" y="-49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It starts early.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E31937"/>
                </a:solidFill>
              </a:rPr>
              <a:t>Keys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>
                <a:solidFill>
                  <a:srgbClr val="004990"/>
                </a:solidFill>
              </a:rPr>
              <a:t>Start with the </a:t>
            </a:r>
            <a:r>
              <a:rPr lang="en" b="1" dirty="0" smtClean="0">
                <a:solidFill>
                  <a:srgbClr val="004990"/>
                </a:solidFill>
              </a:rPr>
              <a:t>Right </a:t>
            </a:r>
            <a:r>
              <a:rPr lang="en" b="1" dirty="0">
                <a:solidFill>
                  <a:srgbClr val="004990"/>
                </a:solidFill>
              </a:rPr>
              <a:t>Team</a:t>
            </a: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Clear Goals</a:t>
            </a:r>
            <a:endParaRPr lang="en" b="1" dirty="0">
              <a:solidFill>
                <a:srgbClr val="00499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Follow a Development Schedule </a:t>
            </a: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Recurring Meetings</a:t>
            </a:r>
            <a:endParaRPr lang="en" b="1" dirty="0">
              <a:solidFill>
                <a:srgbClr val="00499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Understand Compliance Requirements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69" name="Shape 69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E31937"/>
                </a:solidFill>
              </a:rPr>
              <a:t>Know your </a:t>
            </a:r>
            <a:r>
              <a:rPr lang="en" b="1" dirty="0" smtClean="0">
                <a:solidFill>
                  <a:srgbClr val="E31937"/>
                </a:solidFill>
              </a:rPr>
              <a:t>Site </a:t>
            </a:r>
            <a:r>
              <a:rPr lang="en" b="1" dirty="0">
                <a:solidFill>
                  <a:srgbClr val="E31937"/>
                </a:solidFill>
              </a:rPr>
              <a:t>| </a:t>
            </a:r>
            <a:r>
              <a:rPr lang="en" b="1" dirty="0" smtClean="0">
                <a:solidFill>
                  <a:srgbClr val="E31937"/>
                </a:solidFill>
              </a:rPr>
              <a:t>Building</a:t>
            </a:r>
            <a:endParaRPr lang="en" b="1" dirty="0">
              <a:solidFill>
                <a:srgbClr val="E31937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Phase </a:t>
            </a:r>
            <a:r>
              <a:rPr lang="en" b="1" dirty="0">
                <a:solidFill>
                  <a:srgbClr val="004990"/>
                </a:solidFill>
              </a:rPr>
              <a:t>1 Environmental Report </a:t>
            </a: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Hazardous Materials</a:t>
            </a: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Exploratory Demo</a:t>
            </a:r>
            <a:endParaRPr lang="en" b="1" dirty="0">
              <a:solidFill>
                <a:srgbClr val="00499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Geotechinal Investigation 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77" name="Shape 77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31937"/>
                </a:solidFill>
              </a:rPr>
              <a:t>Design | Development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Collaborative Design Process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Meet </a:t>
            </a:r>
            <a:r>
              <a:rPr lang="en" b="1" dirty="0">
                <a:solidFill>
                  <a:srgbClr val="004990"/>
                </a:solidFill>
              </a:rPr>
              <a:t>in person </a:t>
            </a:r>
            <a:endParaRPr lang="en" b="1" dirty="0" smtClean="0">
              <a:solidFill>
                <a:srgbClr val="004990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Pricing </a:t>
            </a:r>
            <a:r>
              <a:rPr lang="en" b="1" dirty="0">
                <a:solidFill>
                  <a:srgbClr val="004990"/>
                </a:solidFill>
              </a:rPr>
              <a:t>rounds at key intervals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>
                <a:solidFill>
                  <a:srgbClr val="004990"/>
                </a:solidFill>
              </a:rPr>
              <a:t>Avoid </a:t>
            </a:r>
            <a:r>
              <a:rPr lang="en" b="1" dirty="0" smtClean="0">
                <a:solidFill>
                  <a:srgbClr val="004990"/>
                </a:solidFill>
              </a:rPr>
              <a:t>“Sub Fatigue”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85" name="Shape 85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31937"/>
                </a:solidFill>
              </a:rPr>
              <a:t>Dry and Wet Utilities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Early Load Letters</a:t>
            </a:r>
            <a:endParaRPr lang="en" b="1" dirty="0">
              <a:solidFill>
                <a:srgbClr val="004990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Track Utilities in Development Schedule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Request Site Meetings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Fulfill Obligations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101" name="Shape 101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31937"/>
                </a:solidFill>
              </a:rPr>
              <a:t>Permits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Comprehensive List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Track and Assign Responsible Parties </a:t>
            </a:r>
            <a:endParaRPr lang="en" b="1" dirty="0">
              <a:solidFill>
                <a:srgbClr val="004990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Public Space, Public Space, Public Space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Staging and Site Access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109" name="Shape 109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Hamel_ppt-background.jpg"/>
          <p:cNvPicPr preferRelativeResize="0"/>
          <p:nvPr/>
        </p:nvPicPr>
        <p:blipFill rotWithShape="1">
          <a:blip r:embed="rId3">
            <a:alphaModFix/>
          </a:blip>
          <a:srcRect t="45292" b="40421"/>
          <a:stretch/>
        </p:blipFill>
        <p:spPr>
          <a:xfrm>
            <a:off x="0" y="5878275"/>
            <a:ext cx="9144002" cy="9797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E31937"/>
                </a:solidFill>
              </a:rPr>
              <a:t>Pricing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Ample Bidding Time</a:t>
            </a:r>
            <a:endParaRPr lang="en" b="1" dirty="0">
              <a:solidFill>
                <a:srgbClr val="004990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Comprehensive Outreach Efforts</a:t>
            </a:r>
            <a:endParaRPr lang="en" b="1" dirty="0">
              <a:solidFill>
                <a:srgbClr val="004990"/>
              </a:solidFill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4990"/>
              </a:buClr>
              <a:buAutoNum type="arabicPeriod"/>
            </a:pPr>
            <a:r>
              <a:rPr lang="en" b="1" dirty="0" smtClean="0">
                <a:solidFill>
                  <a:srgbClr val="004990"/>
                </a:solidFill>
              </a:rPr>
              <a:t>Participation Requirements</a:t>
            </a:r>
            <a:endParaRPr lang="en" b="1" dirty="0">
              <a:solidFill>
                <a:srgbClr val="004990"/>
              </a:solidFill>
            </a:endParaRPr>
          </a:p>
        </p:txBody>
      </p:sp>
      <p:pic>
        <p:nvPicPr>
          <p:cNvPr id="93" name="Shape 93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5" y="5776324"/>
            <a:ext cx="433549" cy="85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2867850"/>
            <a:ext cx="8520600" cy="14994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Q&amp;A</a:t>
            </a:r>
          </a:p>
        </p:txBody>
      </p:sp>
      <p:pic>
        <p:nvPicPr>
          <p:cNvPr id="115" name="Shape 115" descr="Hamel Builders Logo Vertica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411" y="1153300"/>
            <a:ext cx="873176" cy="17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817660"/>
            <a:ext cx="8520600" cy="181006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SzPct val="61111"/>
            </a:pPr>
            <a:r>
              <a:rPr lang="en" sz="1800" b="1" dirty="0" smtClean="0">
                <a:solidFill>
                  <a:srgbClr val="004990"/>
                </a:solidFill>
              </a:rPr>
              <a:t>Oscar </a:t>
            </a:r>
            <a:r>
              <a:rPr lang="en-US" sz="1800" b="1" dirty="0" smtClean="0">
                <a:solidFill>
                  <a:srgbClr val="004990"/>
                </a:solidFill>
              </a:rPr>
              <a:t>Macció</a:t>
            </a:r>
            <a:br>
              <a:rPr lang="en-US" sz="1800" b="1" dirty="0" smtClean="0">
                <a:solidFill>
                  <a:srgbClr val="004990"/>
                </a:solidFill>
              </a:rPr>
            </a:br>
            <a:r>
              <a:rPr lang="en-US" sz="1800" b="1" dirty="0" smtClean="0">
                <a:solidFill>
                  <a:srgbClr val="004990"/>
                </a:solidFill>
              </a:rPr>
              <a:t>omaccio@hameldc.com</a:t>
            </a:r>
            <a:br>
              <a:rPr lang="en-US" sz="1800" b="1" dirty="0" smtClean="0">
                <a:solidFill>
                  <a:srgbClr val="004990"/>
                </a:solidFill>
              </a:rPr>
            </a:br>
            <a:r>
              <a:rPr lang="en-US" sz="1800" b="1" dirty="0" smtClean="0">
                <a:solidFill>
                  <a:srgbClr val="004990"/>
                </a:solidFill>
              </a:rPr>
              <a:t>202.559.0370</a:t>
            </a:r>
            <a:r>
              <a:rPr lang="en" sz="1800" b="1" dirty="0" smtClean="0">
                <a:solidFill>
                  <a:srgbClr val="004990"/>
                </a:solidFill>
              </a:rPr>
              <a:t/>
            </a:r>
            <a:br>
              <a:rPr lang="en" sz="1800" b="1" dirty="0" smtClean="0">
                <a:solidFill>
                  <a:srgbClr val="004990"/>
                </a:solidFill>
              </a:rPr>
            </a:br>
            <a:r>
              <a:rPr lang="en" sz="1800" b="1" dirty="0" smtClean="0">
                <a:solidFill>
                  <a:srgbClr val="004990"/>
                </a:solidFill>
              </a:rPr>
              <a:t>5710 </a:t>
            </a:r>
            <a:r>
              <a:rPr lang="en" sz="1800" b="1" dirty="0">
                <a:solidFill>
                  <a:srgbClr val="004990"/>
                </a:solidFill>
              </a:rPr>
              <a:t>Furnace </a:t>
            </a:r>
            <a:r>
              <a:rPr lang="en" sz="1800" b="1" dirty="0" smtClean="0">
                <a:solidFill>
                  <a:srgbClr val="004990"/>
                </a:solidFill>
              </a:rPr>
              <a:t>Avenue, </a:t>
            </a:r>
            <a:r>
              <a:rPr lang="en" sz="1800" b="1" dirty="0">
                <a:solidFill>
                  <a:srgbClr val="004990"/>
                </a:solidFill>
              </a:rPr>
              <a:t>Elkridge, MD 21075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004990"/>
                </a:solidFill>
              </a:rPr>
              <a:t>2520 Pennsylvania Avenue SE, Washington, DC 20020</a:t>
            </a:r>
            <a:endParaRPr lang="en" sz="1800" b="1" dirty="0">
              <a:solidFill>
                <a:srgbClr val="00499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E31937"/>
                </a:solidFill>
              </a:rPr>
              <a:t>www.hamelbuilders.com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107</Words>
  <Application>Microsoft Macintosh PowerPoint</Application>
  <PresentationFormat>On-screen Show (4:3)</PresentationFormat>
  <Paragraphs>36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simple-light-2</vt:lpstr>
      <vt:lpstr>Cost Containment Strategies  January 24, 2017</vt:lpstr>
      <vt:lpstr>It starts early.</vt:lpstr>
      <vt:lpstr>Keys</vt:lpstr>
      <vt:lpstr>Know your Site | Building</vt:lpstr>
      <vt:lpstr>Design | Development</vt:lpstr>
      <vt:lpstr>Dry and Wet Utilities</vt:lpstr>
      <vt:lpstr>Permits</vt:lpstr>
      <vt:lpstr>Pricing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Containment Strategies  January 24, 2017</dc:title>
  <cp:lastModifiedBy>Courtney Battle</cp:lastModifiedBy>
  <cp:revision>14</cp:revision>
  <cp:lastPrinted>2017-01-23T17:26:26Z</cp:lastPrinted>
  <dcterms:modified xsi:type="dcterms:W3CDTF">2017-01-23T18:33:26Z</dcterms:modified>
</cp:coreProperties>
</file>