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5" r:id="rId3"/>
    <p:sldId id="259" r:id="rId4"/>
    <p:sldId id="262" r:id="rId5"/>
    <p:sldId id="260" r:id="rId6"/>
    <p:sldId id="263" r:id="rId7"/>
    <p:sldId id="261" r:id="rId8"/>
    <p:sldId id="264" r:id="rId9"/>
    <p:sldId id="256" r:id="rId10"/>
    <p:sldId id="266" r:id="rId11"/>
    <p:sldId id="267" r:id="rId12"/>
    <p:sldId id="268" r:id="rId13"/>
    <p:sldId id="269" r:id="rId14"/>
    <p:sldId id="270" r:id="rId15"/>
    <p:sldId id="271" r:id="rId16"/>
    <p:sldId id="27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D65217E-33A2-46C1-BE28-A4EEDFC20DA8}">
          <p14:sldIdLst>
            <p14:sldId id="258"/>
            <p14:sldId id="265"/>
            <p14:sldId id="259"/>
            <p14:sldId id="262"/>
            <p14:sldId id="260"/>
            <p14:sldId id="263"/>
            <p14:sldId id="261"/>
            <p14:sldId id="264"/>
            <p14:sldId id="256"/>
            <p14:sldId id="266"/>
            <p14:sldId id="267"/>
            <p14:sldId id="268"/>
            <p14:sldId id="269"/>
            <p14:sldId id="270"/>
            <p14:sldId id="271"/>
            <p14:sldId id="273"/>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81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2C0A0-A739-4098-A121-14559E946F54}" type="datetimeFigureOut">
              <a:rPr lang="en-US" smtClean="0"/>
              <a:t>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C7553-7731-4F35-B0F2-46DEAD5F7081}" type="slidenum">
              <a:rPr lang="en-US" smtClean="0"/>
              <a:t>‹#›</a:t>
            </a:fld>
            <a:endParaRPr lang="en-US"/>
          </a:p>
        </p:txBody>
      </p:sp>
    </p:spTree>
    <p:extLst>
      <p:ext uri="{BB962C8B-B14F-4D97-AF65-F5344CB8AC3E}">
        <p14:creationId xmlns:p14="http://schemas.microsoft.com/office/powerpoint/2010/main" val="294524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981200" y="6356350"/>
            <a:ext cx="5181600" cy="365125"/>
          </a:xfrm>
        </p:spPr>
        <p:txBody>
          <a:bodyPr/>
          <a:lstStyle>
            <a:lvl1pPr>
              <a:defRPr>
                <a:solidFill>
                  <a:schemeClr val="accent4">
                    <a:lumMod val="75000"/>
                  </a:schemeClr>
                </a:solidFill>
              </a:defRPr>
            </a:lvl1pPr>
          </a:lstStyle>
          <a:p>
            <a:r>
              <a:rPr lang="en-US" dirty="0"/>
              <a:t>Innova Services Corporation </a:t>
            </a:r>
            <a:r>
              <a:rPr lang="en-US" dirty="0">
                <a:solidFill>
                  <a:srgbClr val="FFC000"/>
                </a:solidFill>
              </a:rPr>
              <a:t>|</a:t>
            </a:r>
            <a:r>
              <a:rPr lang="en-US" dirty="0"/>
              <a:t> 1548 S. 16</a:t>
            </a:r>
            <a:r>
              <a:rPr lang="en-US" baseline="30000" dirty="0"/>
              <a:t>th</a:t>
            </a:r>
            <a:r>
              <a:rPr lang="en-US" dirty="0"/>
              <a:t> Street </a:t>
            </a:r>
            <a:r>
              <a:rPr lang="en-US" dirty="0">
                <a:solidFill>
                  <a:srgbClr val="FFC000"/>
                </a:solidFill>
              </a:rPr>
              <a:t>|</a:t>
            </a:r>
            <a:r>
              <a:rPr lang="en-US" dirty="0"/>
              <a:t> Philadelphia PA 19128</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152400"/>
            <a:ext cx="1219200" cy="540101"/>
          </a:xfrm>
          <a:prstGeom prst="rect">
            <a:avLst/>
          </a:prstGeom>
        </p:spPr>
      </p:pic>
    </p:spTree>
    <p:extLst>
      <p:ext uri="{BB962C8B-B14F-4D97-AF65-F5344CB8AC3E}">
        <p14:creationId xmlns:p14="http://schemas.microsoft.com/office/powerpoint/2010/main" val="157511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2993C-9FCF-433C-86C9-DCD1228BE3D5}" type="datetime1">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14366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449DE-0D9B-4A38-8DE3-F2C6CFEB0D4E}" type="datetime1">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378022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C83AD5-4FDC-4B48-8DEC-92899FC227E6}" type="datetime1">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160139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6E2BCB-C4BA-4A29-80A0-F3519CF235E2}" type="datetime1">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5991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0415D-23B9-4D33-BB64-837EA62101CC}" type="datetime1">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112891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FF416B-1FE5-4818-A015-DDC7AE67009F}" type="datetime1">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180405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DAF96-3A41-4624-8278-2060D371A750}" type="datetime1">
              <a:rPr lang="en-US" smtClean="0"/>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113568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CBE0D4-FA67-43A7-9515-7426FE08A0B1}" type="datetime1">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27992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DD4728-DED6-46EE-9D4C-B5DF03E7454F}" type="datetime1">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301457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E427BF-FBD1-46BA-A5A3-20F41347E551}" type="datetime1">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B7E1E-EE57-44A8-93D7-939A1F281108}" type="slidenum">
              <a:rPr lang="en-US" smtClean="0"/>
              <a:t>‹#›</a:t>
            </a:fld>
            <a:endParaRPr lang="en-US"/>
          </a:p>
        </p:txBody>
      </p:sp>
    </p:spTree>
    <p:extLst>
      <p:ext uri="{BB962C8B-B14F-4D97-AF65-F5344CB8AC3E}">
        <p14:creationId xmlns:p14="http://schemas.microsoft.com/office/powerpoint/2010/main" val="175067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l="20000" t="27000" r="20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C53B6-CA6E-45D1-8521-72E090A1CFF2}" type="datetime1">
              <a:rPr lang="en-US" smtClean="0"/>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B7E1E-EE57-44A8-93D7-939A1F281108}" type="slidenum">
              <a:rPr lang="en-US" smtClean="0"/>
              <a:t>‹#›</a:t>
            </a:fld>
            <a:endParaRPr lang="en-US"/>
          </a:p>
        </p:txBody>
      </p:sp>
    </p:spTree>
    <p:extLst>
      <p:ext uri="{BB962C8B-B14F-4D97-AF65-F5344CB8AC3E}">
        <p14:creationId xmlns:p14="http://schemas.microsoft.com/office/powerpoint/2010/main" val="366698544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b="1" dirty="0" err="1"/>
              <a:t>Innova</a:t>
            </a:r>
            <a:r>
              <a:rPr lang="en-US" b="1" dirty="0"/>
              <a:t> Services Corporation</a:t>
            </a:r>
            <a:br>
              <a:rPr lang="en-US" dirty="0"/>
            </a:br>
            <a:r>
              <a:rPr lang="en-US" dirty="0"/>
              <a:t>Owner’s Representation</a:t>
            </a:r>
          </a:p>
        </p:txBody>
      </p:sp>
      <p:sp>
        <p:nvSpPr>
          <p:cNvPr id="3" name="Subtitle 2"/>
          <p:cNvSpPr>
            <a:spLocks noGrp="1"/>
          </p:cNvSpPr>
          <p:nvPr>
            <p:ph type="subTitle" idx="1"/>
          </p:nvPr>
        </p:nvSpPr>
        <p:spPr>
          <a:xfrm>
            <a:off x="1371600" y="1698625"/>
            <a:ext cx="6400800" cy="4397375"/>
          </a:xfrm>
        </p:spPr>
        <p:txBody>
          <a:bodyPr>
            <a:normAutofit/>
          </a:bodyPr>
          <a:lstStyle/>
          <a:p>
            <a:r>
              <a:rPr lang="en-US" dirty="0" err="1">
                <a:solidFill>
                  <a:schemeClr val="tx1"/>
                </a:solidFill>
              </a:rPr>
              <a:t>Innova</a:t>
            </a:r>
            <a:r>
              <a:rPr lang="en-US" dirty="0">
                <a:solidFill>
                  <a:schemeClr val="tx1"/>
                </a:solidFill>
              </a:rPr>
              <a:t> has overseen the design and construction of affordable housing and mixed-use developments valued at over $2.0 billion, with new projects totaling more than $200 million annually throughout the eastern United States.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3747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rmAutofit fontScale="47500" lnSpcReduction="20000"/>
          </a:bodyPr>
          <a:lstStyle/>
          <a:p>
            <a:pPr marL="0" indent="0" algn="ctr">
              <a:buNone/>
            </a:pPr>
            <a:r>
              <a:rPr lang="en-US" sz="4200" b="1" dirty="0"/>
              <a:t>Late (Hard Bid) Selection:</a:t>
            </a:r>
          </a:p>
          <a:p>
            <a:pPr marL="0" indent="0" algn="ctr">
              <a:buNone/>
            </a:pPr>
            <a:r>
              <a:rPr lang="en-US" sz="4200" dirty="0"/>
              <a:t>Considerations:</a:t>
            </a:r>
          </a:p>
          <a:p>
            <a:pPr marL="514350" indent="-514350">
              <a:buAutoNum type="arabicPeriod"/>
            </a:pPr>
            <a:r>
              <a:rPr lang="en-US" sz="4000" dirty="0"/>
              <a:t>Plans must be 100% complete. Ambiguity exposes Developer to change orders and/or inflated bid amounts.</a:t>
            </a:r>
          </a:p>
          <a:p>
            <a:pPr marL="514350" indent="-514350">
              <a:buAutoNum type="arabicPeriod"/>
            </a:pPr>
            <a:r>
              <a:rPr lang="en-US" sz="4000" dirty="0"/>
              <a:t>Potential bidders MUST be vetted thoroughly before allowing them to bid. Ensure they have experience in your product type, call previous clients, check with funding agencies (recommend RFQ process prior to bid).</a:t>
            </a:r>
          </a:p>
          <a:p>
            <a:pPr marL="514350" indent="-514350">
              <a:buAutoNum type="arabicPeriod"/>
            </a:pPr>
            <a:r>
              <a:rPr lang="en-US" sz="4000" dirty="0"/>
              <a:t>Demand high levels of detail on bid form: Quantities, unit costs, material and labor breakdowns so that bids can be </a:t>
            </a:r>
            <a:r>
              <a:rPr lang="en-US" sz="4000" dirty="0" err="1"/>
              <a:t>descoped</a:t>
            </a:r>
            <a:r>
              <a:rPr lang="en-US" sz="4000" dirty="0"/>
              <a:t> thoroughly. All bidders must use same bid form and provide same information.</a:t>
            </a:r>
          </a:p>
          <a:p>
            <a:pPr marL="514350" indent="-514350">
              <a:buAutoNum type="arabicPeriod"/>
            </a:pPr>
            <a:r>
              <a:rPr lang="en-US" sz="4000" dirty="0"/>
              <a:t>Generally requires an experienced construction manager on the Developer’s side Must have expertise to evaluate drawings, provide some level of cost input during design, develop RFQ/Bid requirements documentation and most importantly, thoroughly </a:t>
            </a:r>
            <a:r>
              <a:rPr lang="en-US" sz="4000" dirty="0" err="1"/>
              <a:t>descope</a:t>
            </a:r>
            <a:r>
              <a:rPr lang="en-US" sz="4000" dirty="0"/>
              <a:t> bids.</a:t>
            </a:r>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63225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t>Late (Hard Bid) Selection:</a:t>
            </a:r>
          </a:p>
          <a:p>
            <a:pPr marL="0" indent="0" algn="ctr">
              <a:buNone/>
            </a:pPr>
            <a:r>
              <a:rPr lang="en-US" sz="3600" dirty="0"/>
              <a:t>Pros</a:t>
            </a:r>
          </a:p>
          <a:p>
            <a:pPr marL="514350" indent="-514350">
              <a:buAutoNum type="arabicPeriod"/>
            </a:pPr>
            <a:r>
              <a:rPr lang="en-US" sz="3600" dirty="0"/>
              <a:t>Competition between contractors generally produces lower initial cost. </a:t>
            </a:r>
          </a:p>
          <a:p>
            <a:pPr marL="514350" indent="-514350">
              <a:buAutoNum type="arabicPeriod"/>
            </a:pPr>
            <a:r>
              <a:rPr lang="en-US" sz="3600" dirty="0"/>
              <a:t>Some funding sources require bid processes, particularly when exceeding HUD cost caps ( HUD 221 D3).</a:t>
            </a:r>
          </a:p>
          <a:p>
            <a:pPr marL="514350" indent="-514350">
              <a:buAutoNum type="arabicPeriod"/>
            </a:pPr>
            <a:r>
              <a:rPr lang="en-US" sz="3600" dirty="0"/>
              <a:t>Perception of fairness; Stigma of “no-bid” contracts on jobs using public funding.</a:t>
            </a:r>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162690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Autofit/>
          </a:bodyPr>
          <a:lstStyle/>
          <a:p>
            <a:pPr marL="0" indent="0" algn="ctr">
              <a:buNone/>
            </a:pPr>
            <a:r>
              <a:rPr lang="en-US" sz="2000" b="1" dirty="0"/>
              <a:t>Late (Hard Bid) Selection:</a:t>
            </a:r>
          </a:p>
          <a:p>
            <a:pPr marL="0" indent="0" algn="ctr">
              <a:buNone/>
            </a:pPr>
            <a:r>
              <a:rPr lang="en-US" sz="1900" dirty="0"/>
              <a:t>Cons</a:t>
            </a:r>
          </a:p>
          <a:p>
            <a:pPr marL="514350" indent="-514350">
              <a:buAutoNum type="arabicPeriod"/>
            </a:pPr>
            <a:r>
              <a:rPr lang="en-US" sz="1900" dirty="0"/>
              <a:t>“Biggest liar wins”: Often, the contractor that left out the most, has the lowest bid.  Even the most competent construction manager can’t find all the holes in a bid for a complex project.</a:t>
            </a:r>
          </a:p>
          <a:p>
            <a:pPr marL="514350" indent="-514350">
              <a:buAutoNum type="arabicPeriod"/>
            </a:pPr>
            <a:r>
              <a:rPr lang="en-US" sz="1900" dirty="0"/>
              <a:t>No certainty of project costs until the end of the design process, often right before projected closing date.  Overages require redesign and impact project schedule/funding timelines.</a:t>
            </a:r>
          </a:p>
          <a:p>
            <a:pPr marL="514350" indent="-514350">
              <a:buAutoNum type="arabicPeriod"/>
            </a:pPr>
            <a:r>
              <a:rPr lang="en-US" sz="1900" dirty="0"/>
              <a:t>Contractors who cut their bid to the bone to win the project will more often than not, be motivated to make up the margin they gave away in the bid during construction. This tends to result in a greater number of change orders during construction.</a:t>
            </a:r>
          </a:p>
          <a:p>
            <a:pPr marL="514350" indent="-514350">
              <a:buAutoNum type="arabicPeriod"/>
            </a:pPr>
            <a:r>
              <a:rPr lang="en-US" sz="1900" dirty="0"/>
              <a:t>Relationship with contractor during construction tends to be more adversarial than team oriented.  A bid process doesn’t incentivize problem solving on the part of the contractor.</a:t>
            </a:r>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886062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rmAutofit fontScale="47500" lnSpcReduction="20000"/>
          </a:bodyPr>
          <a:lstStyle/>
          <a:p>
            <a:pPr marL="0" indent="0" algn="ctr">
              <a:buNone/>
            </a:pPr>
            <a:r>
              <a:rPr lang="en-US" b="1" dirty="0"/>
              <a:t>Early (</a:t>
            </a:r>
            <a:r>
              <a:rPr lang="en-US" b="1" dirty="0" err="1"/>
              <a:t>Negotiatied</a:t>
            </a:r>
            <a:r>
              <a:rPr lang="en-US" b="1" dirty="0"/>
              <a:t>) Selection:</a:t>
            </a:r>
          </a:p>
          <a:p>
            <a:pPr marL="0" indent="0" algn="ctr">
              <a:buNone/>
            </a:pPr>
            <a:r>
              <a:rPr lang="en-US" sz="3600" dirty="0"/>
              <a:t>Considerations:</a:t>
            </a:r>
          </a:p>
          <a:p>
            <a:pPr marL="514350" indent="-514350">
              <a:buAutoNum type="arabicPeriod"/>
            </a:pPr>
            <a:endParaRPr lang="en-US" sz="3600" dirty="0"/>
          </a:p>
          <a:p>
            <a:pPr marL="514350" indent="-514350">
              <a:buAutoNum type="arabicPeriod"/>
            </a:pPr>
            <a:r>
              <a:rPr lang="en-US" sz="3600" dirty="0"/>
              <a:t>Get Contractor on board as soon as possible. Cost feedback is useful from day one.  I have clients that engage contractors at the application phase to verify initial budgets (this does not mean that you have to use them later, but contractors may be willing to do this to get their foot in the door if the project ends up getting funded).</a:t>
            </a:r>
          </a:p>
          <a:p>
            <a:pPr marL="514350" indent="-514350">
              <a:buAutoNum type="arabicPeriod"/>
            </a:pPr>
            <a:r>
              <a:rPr lang="en-US" sz="3600" dirty="0"/>
              <a:t>Potential Contractor partners MUST be vetted thoroughly before engaging them in the process. Ensure they have experience in your product type and the negotiated process, call previous clients, check with funding agencies (recommend RFQ process to select).</a:t>
            </a:r>
          </a:p>
          <a:p>
            <a:pPr marL="514350" indent="-514350">
              <a:buAutoNum type="arabicPeriod"/>
            </a:pPr>
            <a:r>
              <a:rPr lang="en-US" sz="3600" dirty="0"/>
              <a:t>Demand costs, and change order amounts on recently constructed projects of the same type and where contractor was part of design process (in RFQ).</a:t>
            </a:r>
          </a:p>
          <a:p>
            <a:pPr marL="514350" indent="-514350">
              <a:buAutoNum type="arabicPeriod"/>
            </a:pPr>
            <a:r>
              <a:rPr lang="en-US" sz="3600" dirty="0"/>
              <a:t>Make clear to the selected contractor that they do not automatically get the job. If contractor is not able to get the job into your budget, you need to be able to go out and find a different contractor who can.</a:t>
            </a:r>
          </a:p>
          <a:p>
            <a:pPr marL="514350" indent="-514350">
              <a:buAutoNum type="arabicPeriod"/>
            </a:pPr>
            <a:r>
              <a:rPr lang="en-US" sz="3600" dirty="0"/>
              <a:t>Also requires a competent construction manager on the</a:t>
            </a:r>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131410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rmAutofit fontScale="70000" lnSpcReduction="20000"/>
          </a:bodyPr>
          <a:lstStyle/>
          <a:p>
            <a:pPr marL="0" indent="0" algn="ctr">
              <a:buNone/>
            </a:pPr>
            <a:r>
              <a:rPr lang="en-US" b="1" dirty="0"/>
              <a:t>Early(negotiated) Selection:</a:t>
            </a:r>
          </a:p>
          <a:p>
            <a:pPr marL="0" indent="0" algn="ctr">
              <a:buNone/>
            </a:pPr>
            <a:r>
              <a:rPr lang="en-US" sz="3600" dirty="0"/>
              <a:t>Pros</a:t>
            </a:r>
          </a:p>
          <a:p>
            <a:pPr marL="514350" indent="-514350">
              <a:buAutoNum type="arabicPeriod"/>
            </a:pPr>
            <a:r>
              <a:rPr lang="en-US" sz="3600" dirty="0"/>
              <a:t>REAL cost input at each stage of design process. Ability to receive “spot” estimates to determine cost impact of design decisions.</a:t>
            </a:r>
          </a:p>
          <a:p>
            <a:pPr marL="514350" indent="-514350">
              <a:buAutoNum type="arabicPeriod"/>
            </a:pPr>
            <a:r>
              <a:rPr lang="en-US" sz="3600" dirty="0"/>
              <a:t>Input from contractor on constructability, material costs and schedule considerations throughout process.</a:t>
            </a:r>
          </a:p>
          <a:p>
            <a:pPr marL="514350" indent="-514350">
              <a:buAutoNum type="arabicPeriod"/>
            </a:pPr>
            <a:r>
              <a:rPr lang="en-US" sz="3600" dirty="0"/>
              <a:t>Team dynamic ALL team members working toward same goal.  Incentivizes problem solving.</a:t>
            </a:r>
          </a:p>
          <a:p>
            <a:pPr marL="514350" indent="-514350">
              <a:buAutoNum type="arabicPeriod"/>
            </a:pPr>
            <a:r>
              <a:rPr lang="en-US" sz="3600" dirty="0"/>
              <a:t>Having contractor at the table throughout mitigates exposure to change orders. Contractor able to clarify details, identify missing info prior to construction.  </a:t>
            </a:r>
          </a:p>
          <a:p>
            <a:pPr marL="0" indent="0">
              <a:buNone/>
            </a:pPr>
            <a:endParaRPr lang="en-US" sz="3600" dirty="0"/>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260032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Autofit/>
          </a:bodyPr>
          <a:lstStyle/>
          <a:p>
            <a:pPr marL="0" indent="0" algn="ctr">
              <a:buNone/>
            </a:pPr>
            <a:r>
              <a:rPr lang="en-US" sz="2400" b="1" dirty="0"/>
              <a:t>Early (negotiated) Selection:</a:t>
            </a:r>
          </a:p>
          <a:p>
            <a:pPr marL="0" indent="0" algn="ctr">
              <a:buNone/>
            </a:pPr>
            <a:r>
              <a:rPr lang="en-US" sz="2400" dirty="0"/>
              <a:t>Cons</a:t>
            </a:r>
          </a:p>
          <a:p>
            <a:pPr marL="514350" indent="-514350">
              <a:buAutoNum type="arabicPeriod"/>
            </a:pPr>
            <a:r>
              <a:rPr lang="en-US" sz="2400" dirty="0"/>
              <a:t>Potentially results in a higher initial construction cost (Contractor knows too much about the project).</a:t>
            </a:r>
          </a:p>
          <a:p>
            <a:pPr marL="514350" indent="-514350">
              <a:buAutoNum type="arabicPeriod"/>
            </a:pPr>
            <a:r>
              <a:rPr lang="en-US" sz="2400" dirty="0"/>
              <a:t>Perception of fairness; Stigma of “no-bid” contracts on jobs using public funding.</a:t>
            </a:r>
          </a:p>
          <a:p>
            <a:pPr marL="514350" indent="-514350">
              <a:buAutoNum type="arabicPeriod"/>
            </a:pPr>
            <a:r>
              <a:rPr lang="en-US" sz="2400" dirty="0"/>
              <a:t>Buyer’s remorse: Could you have gotten a better price? Could you have saved the design features you wanted, but got left on the VE cutting room floor if you bid it out?</a:t>
            </a:r>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281330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Autofit/>
          </a:bodyPr>
          <a:lstStyle/>
          <a:p>
            <a:pPr marL="0" indent="0" algn="ctr">
              <a:buNone/>
            </a:pPr>
            <a:r>
              <a:rPr lang="en-US" sz="2400" b="1"/>
              <a:t>Conclusion:</a:t>
            </a:r>
            <a:endParaRPr lang="en-US" sz="2400" b="1" dirty="0"/>
          </a:p>
          <a:p>
            <a:pPr marL="0" indent="0" algn="ctr">
              <a:buNone/>
            </a:pPr>
            <a:endParaRPr lang="en-US" sz="2400" b="1" dirty="0"/>
          </a:p>
          <a:p>
            <a:pPr marL="0" indent="0" algn="ctr">
              <a:buNone/>
            </a:pPr>
            <a:r>
              <a:rPr lang="en-US" sz="2400" dirty="0"/>
              <a:t>Generally, early selection of the contractor results in a smoother design and construction process, less change orders and more certainty about the final cost of the project.  Smaller, simpler projects probably benefit more from a bid process than larger, more complex ones.</a:t>
            </a:r>
          </a:p>
          <a:p>
            <a:pPr marL="0" indent="0" algn="ctr">
              <a:buNone/>
            </a:pPr>
            <a:endParaRPr lang="en-US" sz="2400" dirty="0"/>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368757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263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6096000"/>
          </a:xfrm>
          <a:prstGeom prst="rect">
            <a:avLst/>
          </a:prstGeom>
        </p:spPr>
      </p:pic>
    </p:spTree>
    <p:extLst>
      <p:ext uri="{BB962C8B-B14F-4D97-AF65-F5344CB8AC3E}">
        <p14:creationId xmlns:p14="http://schemas.microsoft.com/office/powerpoint/2010/main" val="7404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b="1" dirty="0" err="1"/>
              <a:t>Innova</a:t>
            </a:r>
            <a:r>
              <a:rPr lang="en-US" b="1" dirty="0"/>
              <a:t> Services Corporation</a:t>
            </a:r>
            <a:br>
              <a:rPr lang="en-US" dirty="0"/>
            </a:br>
            <a:r>
              <a:rPr lang="en-US" dirty="0"/>
              <a:t>Building Performance</a:t>
            </a:r>
          </a:p>
        </p:txBody>
      </p:sp>
      <p:sp>
        <p:nvSpPr>
          <p:cNvPr id="3" name="Subtitle 2"/>
          <p:cNvSpPr>
            <a:spLocks noGrp="1"/>
          </p:cNvSpPr>
          <p:nvPr>
            <p:ph type="subTitle" idx="1"/>
          </p:nvPr>
        </p:nvSpPr>
        <p:spPr>
          <a:xfrm>
            <a:off x="1371600" y="1698625"/>
            <a:ext cx="6400800" cy="4397375"/>
          </a:xfrm>
        </p:spPr>
        <p:txBody>
          <a:bodyPr>
            <a:normAutofit/>
          </a:bodyPr>
          <a:lstStyle/>
          <a:p>
            <a:r>
              <a:rPr lang="en-US" dirty="0" err="1">
                <a:solidFill>
                  <a:schemeClr val="tx1"/>
                </a:solidFill>
              </a:rPr>
              <a:t>Innova</a:t>
            </a:r>
            <a:r>
              <a:rPr lang="en-US" dirty="0">
                <a:solidFill>
                  <a:schemeClr val="tx1"/>
                </a:solidFill>
              </a:rPr>
              <a:t> provides energy rating and verification services including certification of Energy Star™, Enterprise Green Communities,  National Green Building Standard and Passive House compliance.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786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57150"/>
            <a:ext cx="9067800" cy="6800850"/>
          </a:xfrm>
          <a:prstGeom prst="rect">
            <a:avLst/>
          </a:prstGeom>
        </p:spPr>
      </p:pic>
    </p:spTree>
    <p:extLst>
      <p:ext uri="{BB962C8B-B14F-4D97-AF65-F5344CB8AC3E}">
        <p14:creationId xmlns:p14="http://schemas.microsoft.com/office/powerpoint/2010/main" val="45209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b="1" dirty="0" err="1"/>
              <a:t>Innova</a:t>
            </a:r>
            <a:r>
              <a:rPr lang="en-US" b="1" dirty="0"/>
              <a:t> Services Corporation</a:t>
            </a:r>
            <a:br>
              <a:rPr lang="en-US" dirty="0"/>
            </a:br>
            <a:r>
              <a:rPr lang="en-US" dirty="0"/>
              <a:t>General Contracting</a:t>
            </a:r>
          </a:p>
        </p:txBody>
      </p:sp>
      <p:sp>
        <p:nvSpPr>
          <p:cNvPr id="3" name="Subtitle 2"/>
          <p:cNvSpPr>
            <a:spLocks noGrp="1"/>
          </p:cNvSpPr>
          <p:nvPr>
            <p:ph type="subTitle" idx="1"/>
          </p:nvPr>
        </p:nvSpPr>
        <p:spPr>
          <a:xfrm>
            <a:off x="1371600" y="1698625"/>
            <a:ext cx="6400800" cy="4397375"/>
          </a:xfrm>
        </p:spPr>
        <p:txBody>
          <a:bodyPr>
            <a:normAutofit/>
          </a:bodyPr>
          <a:lstStyle/>
          <a:p>
            <a:r>
              <a:rPr lang="en-US" dirty="0" err="1">
                <a:solidFill>
                  <a:schemeClr val="tx1"/>
                </a:solidFill>
              </a:rPr>
              <a:t>Innova's</a:t>
            </a:r>
            <a:r>
              <a:rPr lang="en-US" dirty="0">
                <a:solidFill>
                  <a:schemeClr val="tx1"/>
                </a:solidFill>
              </a:rPr>
              <a:t> building maintenance roots provide us with unique insights about building efficiency and component durability, enabling us to develop strategic capital improvement plans and act as effective general contractors for occupied rehabilitation projects.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622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52938" cy="6096000"/>
          </a:xfrm>
          <a:prstGeom prst="rect">
            <a:avLst/>
          </a:prstGeom>
        </p:spPr>
      </p:pic>
    </p:spTree>
    <p:extLst>
      <p:ext uri="{BB962C8B-B14F-4D97-AF65-F5344CB8AC3E}">
        <p14:creationId xmlns:p14="http://schemas.microsoft.com/office/powerpoint/2010/main" val="8987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fontScale="90000"/>
          </a:bodyPr>
          <a:lstStyle/>
          <a:p>
            <a:r>
              <a:rPr lang="en-US" b="1" dirty="0" err="1"/>
              <a:t>Innova</a:t>
            </a:r>
            <a:r>
              <a:rPr lang="en-US" b="1" dirty="0"/>
              <a:t> Services Corporation</a:t>
            </a:r>
            <a:br>
              <a:rPr lang="en-US" dirty="0"/>
            </a:br>
            <a:r>
              <a:rPr lang="en-US" dirty="0"/>
              <a:t>Neighborhood Redevelopment</a:t>
            </a:r>
          </a:p>
        </p:txBody>
      </p:sp>
      <p:sp>
        <p:nvSpPr>
          <p:cNvPr id="3" name="Subtitle 2"/>
          <p:cNvSpPr>
            <a:spLocks noGrp="1"/>
          </p:cNvSpPr>
          <p:nvPr>
            <p:ph type="subTitle" idx="1"/>
          </p:nvPr>
        </p:nvSpPr>
        <p:spPr>
          <a:xfrm>
            <a:off x="1371600" y="1698625"/>
            <a:ext cx="6400800" cy="4397375"/>
          </a:xfrm>
        </p:spPr>
        <p:txBody>
          <a:bodyPr>
            <a:normAutofit lnSpcReduction="10000"/>
          </a:bodyPr>
          <a:lstStyle/>
          <a:p>
            <a:r>
              <a:rPr lang="en-US" dirty="0" err="1">
                <a:solidFill>
                  <a:schemeClr val="tx1"/>
                </a:solidFill>
              </a:rPr>
              <a:t>Innova's</a:t>
            </a:r>
            <a:r>
              <a:rPr lang="en-US" dirty="0">
                <a:solidFill>
                  <a:schemeClr val="tx1"/>
                </a:solidFill>
              </a:rPr>
              <a:t> development arm, </a:t>
            </a:r>
            <a:r>
              <a:rPr lang="en-US" dirty="0" err="1">
                <a:solidFill>
                  <a:schemeClr val="tx1"/>
                </a:solidFill>
              </a:rPr>
              <a:t>Innova</a:t>
            </a:r>
            <a:r>
              <a:rPr lang="en-US" dirty="0">
                <a:solidFill>
                  <a:schemeClr val="tx1"/>
                </a:solidFill>
              </a:rPr>
              <a:t> Redevelopment, LLC, fosters neighborhood stabilization of transitional neighborhoods that border high value areas through the redevelopment of existing housing; replacing sources of blight with quality housing that is affordable over the long term.</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8029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977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Cost Containment Strategies</a:t>
            </a:r>
            <a:br>
              <a:rPr lang="en-US" dirty="0"/>
            </a:br>
            <a:r>
              <a:rPr lang="en-US" dirty="0"/>
              <a:t>Contractor Selection </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t>When to engage a Contractor?</a:t>
            </a:r>
          </a:p>
          <a:p>
            <a:pPr marL="0" indent="0" algn="ctr">
              <a:buNone/>
            </a:pPr>
            <a:r>
              <a:rPr lang="en-US" b="1" dirty="0"/>
              <a:t>Early:</a:t>
            </a:r>
            <a:r>
              <a:rPr lang="en-US" dirty="0"/>
              <a:t> </a:t>
            </a:r>
          </a:p>
          <a:p>
            <a:pPr marL="0" indent="0" algn="ctr">
              <a:buNone/>
            </a:pPr>
            <a:r>
              <a:rPr lang="en-US" dirty="0"/>
              <a:t>Engage contractor at schematic or even programming phase to inform design decisions and provide cost feedback.</a:t>
            </a:r>
          </a:p>
          <a:p>
            <a:pPr marL="0" indent="0" algn="ctr">
              <a:buNone/>
            </a:pPr>
            <a:r>
              <a:rPr lang="en-US" b="1" dirty="0"/>
              <a:t>Late:</a:t>
            </a:r>
          </a:p>
          <a:p>
            <a:pPr marL="0" indent="0" algn="ctr">
              <a:buNone/>
            </a:pPr>
            <a:r>
              <a:rPr lang="en-US" dirty="0"/>
              <a:t>Conduct a hard bid process, rely </a:t>
            </a:r>
            <a:r>
              <a:rPr lang="en-US" dirty="0" err="1"/>
              <a:t>ondprofessionals</a:t>
            </a:r>
            <a:r>
              <a:rPr lang="en-US" dirty="0"/>
              <a:t> to produce an affordable design, then go to the market to get most competitive price.</a:t>
            </a:r>
          </a:p>
        </p:txBody>
      </p:sp>
      <p:sp>
        <p:nvSpPr>
          <p:cNvPr id="5" name="Footer Placeholder 4"/>
          <p:cNvSpPr>
            <a:spLocks noGrp="1"/>
          </p:cNvSpPr>
          <p:nvPr>
            <p:ph type="ftr" sz="quarter" idx="11"/>
          </p:nvPr>
        </p:nvSpPr>
        <p:spPr/>
        <p:txBody>
          <a:bodyPr/>
          <a:lstStyle/>
          <a:p>
            <a:r>
              <a:rPr lang="en-US" dirty="0">
                <a:solidFill>
                  <a:schemeClr val="accent4">
                    <a:lumMod val="75000"/>
                  </a:schemeClr>
                </a:solidFill>
              </a:rPr>
              <a:t>Innova Services Corporation </a:t>
            </a:r>
            <a:r>
              <a:rPr lang="en-US" dirty="0">
                <a:solidFill>
                  <a:srgbClr val="FFC000"/>
                </a:solidFill>
              </a:rPr>
              <a:t>|</a:t>
            </a:r>
            <a:r>
              <a:rPr lang="en-US" dirty="0">
                <a:solidFill>
                  <a:schemeClr val="accent4">
                    <a:lumMod val="75000"/>
                  </a:schemeClr>
                </a:solidFill>
              </a:rPr>
              <a:t> 1548 S. 16</a:t>
            </a:r>
            <a:r>
              <a:rPr lang="en-US" baseline="30000" dirty="0">
                <a:solidFill>
                  <a:schemeClr val="accent4">
                    <a:lumMod val="75000"/>
                  </a:schemeClr>
                </a:solidFill>
              </a:rPr>
              <a:t>th</a:t>
            </a:r>
            <a:r>
              <a:rPr lang="en-US" dirty="0">
                <a:solidFill>
                  <a:schemeClr val="accent4">
                    <a:lumMod val="75000"/>
                  </a:schemeClr>
                </a:solidFill>
              </a:rPr>
              <a:t> Street </a:t>
            </a:r>
            <a:r>
              <a:rPr lang="en-US" dirty="0">
                <a:solidFill>
                  <a:srgbClr val="FFC000"/>
                </a:solidFill>
              </a:rPr>
              <a:t>|</a:t>
            </a:r>
            <a:r>
              <a:rPr lang="en-US" dirty="0">
                <a:solidFill>
                  <a:schemeClr val="accent4">
                    <a:lumMod val="75000"/>
                  </a:schemeClr>
                </a:solidFill>
              </a:rPr>
              <a:t> Philadelphia, PA</a:t>
            </a:r>
          </a:p>
        </p:txBody>
      </p:sp>
    </p:spTree>
    <p:extLst>
      <p:ext uri="{BB962C8B-B14F-4D97-AF65-F5344CB8AC3E}">
        <p14:creationId xmlns:p14="http://schemas.microsoft.com/office/powerpoint/2010/main" val="4031554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perClean">
      <a:majorFont>
        <a:latin typeface="Ebrima"/>
        <a:ea typeface=""/>
        <a:cs typeface=""/>
      </a:majorFont>
      <a:minorFont>
        <a:latin typeface="Ebr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1080</Words>
  <Application>Microsoft Office PowerPoint</Application>
  <PresentationFormat>On-screen Show (4:3)</PresentationFormat>
  <Paragraphs>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Ebrima</vt:lpstr>
      <vt:lpstr>Office Theme</vt:lpstr>
      <vt:lpstr>Innova Services Corporation Owner’s Representation</vt:lpstr>
      <vt:lpstr>PowerPoint Presentation</vt:lpstr>
      <vt:lpstr>Innova Services Corporation Building Performance</vt:lpstr>
      <vt:lpstr> </vt:lpstr>
      <vt:lpstr>Innova Services Corporation General Contracting</vt:lpstr>
      <vt:lpstr>PowerPoint Presentation</vt:lpstr>
      <vt:lpstr>Innova Services Corporation Neighborhood Redevelopment</vt:lpstr>
      <vt:lpstr>PowerPoint Presentation</vt:lpstr>
      <vt:lpstr>Cost Containment Strategies Contractor Selection </vt:lpstr>
      <vt:lpstr>Cost Containment Strategies Contractor Selection </vt:lpstr>
      <vt:lpstr>Cost Containment Strategies Contractor Selection </vt:lpstr>
      <vt:lpstr>Cost Containment Strategies Contractor Selection </vt:lpstr>
      <vt:lpstr>Cost Containment Strategies Contractor Selection </vt:lpstr>
      <vt:lpstr>Cost Containment Strategies Contractor Selection </vt:lpstr>
      <vt:lpstr>Cost Containment Strategies Contractor Selection </vt:lpstr>
      <vt:lpstr>Cost Containment Strategies Contractor Selection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Allegretti</dc:creator>
  <cp:lastModifiedBy>Benton Blackburn</cp:lastModifiedBy>
  <cp:revision>23</cp:revision>
  <dcterms:created xsi:type="dcterms:W3CDTF">2017-01-20T16:33:57Z</dcterms:created>
  <dcterms:modified xsi:type="dcterms:W3CDTF">2017-01-21T17:06:34Z</dcterms:modified>
</cp:coreProperties>
</file>