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64" r:id="rId2"/>
  </p:sldMasterIdLst>
  <p:notesMasterIdLst>
    <p:notesMasterId r:id="rId25"/>
  </p:notesMasterIdLst>
  <p:handoutMasterIdLst>
    <p:handoutMasterId r:id="rId26"/>
  </p:handoutMasterIdLst>
  <p:sldIdLst>
    <p:sldId id="761" r:id="rId3"/>
    <p:sldId id="766" r:id="rId4"/>
    <p:sldId id="802" r:id="rId5"/>
    <p:sldId id="803" r:id="rId6"/>
    <p:sldId id="804" r:id="rId7"/>
    <p:sldId id="805" r:id="rId8"/>
    <p:sldId id="806" r:id="rId9"/>
    <p:sldId id="807" r:id="rId10"/>
    <p:sldId id="808" r:id="rId11"/>
    <p:sldId id="809" r:id="rId12"/>
    <p:sldId id="810" r:id="rId13"/>
    <p:sldId id="811" r:id="rId14"/>
    <p:sldId id="812" r:id="rId15"/>
    <p:sldId id="813" r:id="rId16"/>
    <p:sldId id="782" r:id="rId17"/>
    <p:sldId id="783" r:id="rId18"/>
    <p:sldId id="823" r:id="rId19"/>
    <p:sldId id="820" r:id="rId20"/>
    <p:sldId id="821" r:id="rId21"/>
    <p:sldId id="822" r:id="rId22"/>
    <p:sldId id="769" r:id="rId23"/>
    <p:sldId id="768" r:id="rId24"/>
  </p:sldIdLst>
  <p:sldSz cx="9144000" cy="6858000" type="screen4x3"/>
  <p:notesSz cx="9236075" cy="7010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8" autoAdjust="0"/>
    <p:restoredTop sz="94667" autoAdjust="0"/>
  </p:normalViewPr>
  <p:slideViewPr>
    <p:cSldViewPr>
      <p:cViewPr varScale="1">
        <p:scale>
          <a:sx n="90" d="100"/>
          <a:sy n="90" d="100"/>
        </p:scale>
        <p:origin x="-125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2"/>
            <a:ext cx="4000697" cy="351216"/>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62467" name="Rectangle 3"/>
          <p:cNvSpPr>
            <a:spLocks noGrp="1" noChangeArrowheads="1"/>
          </p:cNvSpPr>
          <p:nvPr>
            <p:ph type="dt" sz="quarter" idx="1"/>
          </p:nvPr>
        </p:nvSpPr>
        <p:spPr bwMode="auto">
          <a:xfrm>
            <a:off x="5235379" y="2"/>
            <a:ext cx="4000697" cy="351216"/>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algn="r" defTabSz="925023">
              <a:defRPr sz="1100">
                <a:latin typeface="Times New Roman" pitchFamily="18" charset="0"/>
              </a:defRPr>
            </a:lvl1pPr>
          </a:lstStyle>
          <a:p>
            <a:pPr>
              <a:defRPr/>
            </a:pPr>
            <a:endParaRPr lang="en-US" dirty="0"/>
          </a:p>
        </p:txBody>
      </p:sp>
      <p:sp>
        <p:nvSpPr>
          <p:cNvPr id="62468" name="Rectangle 4"/>
          <p:cNvSpPr>
            <a:spLocks noGrp="1" noChangeArrowheads="1"/>
          </p:cNvSpPr>
          <p:nvPr>
            <p:ph type="ftr" sz="quarter" idx="2"/>
          </p:nvPr>
        </p:nvSpPr>
        <p:spPr bwMode="auto">
          <a:xfrm>
            <a:off x="0" y="6659185"/>
            <a:ext cx="4000697" cy="351215"/>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62469" name="Rectangle 5"/>
          <p:cNvSpPr>
            <a:spLocks noGrp="1" noChangeArrowheads="1"/>
          </p:cNvSpPr>
          <p:nvPr>
            <p:ph type="sldNum" sz="quarter" idx="3"/>
          </p:nvPr>
        </p:nvSpPr>
        <p:spPr bwMode="auto">
          <a:xfrm>
            <a:off x="5235379" y="6659185"/>
            <a:ext cx="4000697" cy="351215"/>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algn="r" defTabSz="925023">
              <a:defRPr sz="1100">
                <a:latin typeface="Times New Roman" pitchFamily="18" charset="0"/>
              </a:defRPr>
            </a:lvl1pPr>
          </a:lstStyle>
          <a:p>
            <a:pPr>
              <a:defRPr/>
            </a:pPr>
            <a:fld id="{F926E245-365B-4253-A62B-854FAFCA17E2}" type="slidenum">
              <a:rPr lang="en-US"/>
              <a:pPr>
                <a:defRPr/>
              </a:pPr>
              <a:t>‹#›</a:t>
            </a:fld>
            <a:endParaRPr lang="en-US" dirty="0"/>
          </a:p>
        </p:txBody>
      </p:sp>
    </p:spTree>
    <p:extLst>
      <p:ext uri="{BB962C8B-B14F-4D97-AF65-F5344CB8AC3E}">
        <p14:creationId xmlns:p14="http://schemas.microsoft.com/office/powerpoint/2010/main" val="2369582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2"/>
            <a:ext cx="4000697" cy="351216"/>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10243" name="Rectangle 3"/>
          <p:cNvSpPr>
            <a:spLocks noGrp="1" noChangeArrowheads="1"/>
          </p:cNvSpPr>
          <p:nvPr>
            <p:ph type="dt" idx="1"/>
          </p:nvPr>
        </p:nvSpPr>
        <p:spPr bwMode="auto">
          <a:xfrm>
            <a:off x="5235379" y="2"/>
            <a:ext cx="4000697" cy="351216"/>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lvl1pPr algn="r" defTabSz="925023">
              <a:defRPr sz="1100">
                <a:latin typeface="Times New Roman" pitchFamily="18" charset="0"/>
              </a:defRPr>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2865438" y="525463"/>
            <a:ext cx="3505200" cy="262890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1232680" y="3330174"/>
            <a:ext cx="6770716" cy="3155144"/>
          </a:xfrm>
          <a:prstGeom prst="rect">
            <a:avLst/>
          </a:prstGeom>
          <a:noFill/>
          <a:ln w="9525">
            <a:noFill/>
            <a:miter lim="800000"/>
            <a:headEnd/>
            <a:tailEnd/>
          </a:ln>
        </p:spPr>
        <p:txBody>
          <a:bodyPr vert="horz" wrap="square" lIns="92465" tIns="46234" rIns="92465" bIns="4623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6659185"/>
            <a:ext cx="4000697" cy="351215"/>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defTabSz="925023">
              <a:defRPr sz="1100">
                <a:latin typeface="Times New Roman" pitchFamily="18" charset="0"/>
              </a:defRPr>
            </a:lvl1pPr>
          </a:lstStyle>
          <a:p>
            <a:pPr>
              <a:defRPr/>
            </a:pPr>
            <a:endParaRPr lang="en-US" dirty="0"/>
          </a:p>
        </p:txBody>
      </p:sp>
      <p:sp>
        <p:nvSpPr>
          <p:cNvPr id="10247" name="Rectangle 7"/>
          <p:cNvSpPr>
            <a:spLocks noGrp="1" noChangeArrowheads="1"/>
          </p:cNvSpPr>
          <p:nvPr>
            <p:ph type="sldNum" sz="quarter" idx="5"/>
          </p:nvPr>
        </p:nvSpPr>
        <p:spPr bwMode="auto">
          <a:xfrm>
            <a:off x="5235379" y="6659185"/>
            <a:ext cx="4000697" cy="351215"/>
          </a:xfrm>
          <a:prstGeom prst="rect">
            <a:avLst/>
          </a:prstGeom>
          <a:noFill/>
          <a:ln w="9525">
            <a:noFill/>
            <a:miter lim="800000"/>
            <a:headEnd/>
            <a:tailEnd/>
          </a:ln>
        </p:spPr>
        <p:txBody>
          <a:bodyPr vert="horz" wrap="square" lIns="92465" tIns="46234" rIns="92465" bIns="46234" numCol="1" anchor="b" anchorCtr="0" compatLnSpc="1">
            <a:prstTxWarp prst="textNoShape">
              <a:avLst/>
            </a:prstTxWarp>
          </a:bodyPr>
          <a:lstStyle>
            <a:lvl1pPr algn="r" defTabSz="925023">
              <a:defRPr sz="1100">
                <a:latin typeface="Times New Roman" pitchFamily="18" charset="0"/>
              </a:defRPr>
            </a:lvl1pPr>
          </a:lstStyle>
          <a:p>
            <a:pPr>
              <a:defRPr/>
            </a:pPr>
            <a:fld id="{B2FA6792-D8DD-47AA-884E-3EF899663623}" type="slidenum">
              <a:rPr lang="en-US"/>
              <a:pPr>
                <a:defRPr/>
              </a:pPr>
              <a:t>‹#›</a:t>
            </a:fld>
            <a:endParaRPr lang="en-US" dirty="0"/>
          </a:p>
        </p:txBody>
      </p:sp>
    </p:spTree>
    <p:extLst>
      <p:ext uri="{BB962C8B-B14F-4D97-AF65-F5344CB8AC3E}">
        <p14:creationId xmlns:p14="http://schemas.microsoft.com/office/powerpoint/2010/main" val="2553092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DBFAAFE-9E71-46A5-9E45-C9262A4F589E}" type="slidenum">
              <a:rPr lang="en-US">
                <a:solidFill>
                  <a:prstClr val="black"/>
                </a:solidFill>
              </a:rPr>
              <a:pPr/>
              <a:t>1</a:t>
            </a:fld>
            <a:endParaRPr lang="en-US" dirty="0">
              <a:solidFill>
                <a:prstClr val="black"/>
              </a:solidFill>
            </a:endParaRPr>
          </a:p>
        </p:txBody>
      </p:sp>
      <p:sp>
        <p:nvSpPr>
          <p:cNvPr id="721922" name="Rectangle 7"/>
          <p:cNvSpPr txBox="1">
            <a:spLocks noGrp="1" noChangeArrowheads="1"/>
          </p:cNvSpPr>
          <p:nvPr/>
        </p:nvSpPr>
        <p:spPr bwMode="auto">
          <a:xfrm>
            <a:off x="5235033" y="6659642"/>
            <a:ext cx="4001044" cy="350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86" tIns="46394" rIns="92786" bIns="46394" anchor="b"/>
          <a:lstStyle>
            <a:lvl1pPr defTabSz="931863">
              <a:defRPr sz="2400">
                <a:solidFill>
                  <a:schemeClr val="tx1"/>
                </a:solidFill>
                <a:latin typeface="Times New Roman" pitchFamily="18" charset="0"/>
              </a:defRPr>
            </a:lvl1pPr>
            <a:lvl2pPr marL="742950" indent="-285750" defTabSz="931863">
              <a:defRPr sz="2400">
                <a:solidFill>
                  <a:schemeClr val="tx1"/>
                </a:solidFill>
                <a:latin typeface="Times New Roman" pitchFamily="18" charset="0"/>
              </a:defRPr>
            </a:lvl2pPr>
            <a:lvl3pPr marL="1143000" indent="-228600" defTabSz="931863">
              <a:defRPr sz="2400">
                <a:solidFill>
                  <a:schemeClr val="tx1"/>
                </a:solidFill>
                <a:latin typeface="Times New Roman" pitchFamily="18" charset="0"/>
              </a:defRPr>
            </a:lvl3pPr>
            <a:lvl4pPr marL="1600200" indent="-228600" defTabSz="931863">
              <a:defRPr sz="2400">
                <a:solidFill>
                  <a:schemeClr val="tx1"/>
                </a:solidFill>
                <a:latin typeface="Times New Roman" pitchFamily="18" charset="0"/>
              </a:defRPr>
            </a:lvl4pPr>
            <a:lvl5pPr marL="2057400" indent="-228600" defTabSz="931863">
              <a:defRPr sz="2400">
                <a:solidFill>
                  <a:schemeClr val="tx1"/>
                </a:solidFill>
                <a:latin typeface="Times New Roman" pitchFamily="18" charset="0"/>
              </a:defRPr>
            </a:lvl5pPr>
            <a:lvl6pPr marL="2514600" indent="-228600" defTabSz="931863" fontAlgn="base">
              <a:spcBef>
                <a:spcPct val="0"/>
              </a:spcBef>
              <a:spcAft>
                <a:spcPct val="0"/>
              </a:spcAft>
              <a:defRPr sz="2400">
                <a:solidFill>
                  <a:schemeClr val="tx1"/>
                </a:solidFill>
                <a:latin typeface="Times New Roman" pitchFamily="18" charset="0"/>
              </a:defRPr>
            </a:lvl6pPr>
            <a:lvl7pPr marL="2971800" indent="-228600" defTabSz="931863" fontAlgn="base">
              <a:spcBef>
                <a:spcPct val="0"/>
              </a:spcBef>
              <a:spcAft>
                <a:spcPct val="0"/>
              </a:spcAft>
              <a:defRPr sz="2400">
                <a:solidFill>
                  <a:schemeClr val="tx1"/>
                </a:solidFill>
                <a:latin typeface="Times New Roman" pitchFamily="18" charset="0"/>
              </a:defRPr>
            </a:lvl7pPr>
            <a:lvl8pPr marL="3429000" indent="-228600" defTabSz="931863" fontAlgn="base">
              <a:spcBef>
                <a:spcPct val="0"/>
              </a:spcBef>
              <a:spcAft>
                <a:spcPct val="0"/>
              </a:spcAft>
              <a:defRPr sz="2400">
                <a:solidFill>
                  <a:schemeClr val="tx1"/>
                </a:solidFill>
                <a:latin typeface="Times New Roman" pitchFamily="18" charset="0"/>
              </a:defRPr>
            </a:lvl8pPr>
            <a:lvl9pPr marL="3886200" indent="-228600" defTabSz="931863" fontAlgn="base">
              <a:spcBef>
                <a:spcPct val="0"/>
              </a:spcBef>
              <a:spcAft>
                <a:spcPct val="0"/>
              </a:spcAft>
              <a:defRPr sz="2400">
                <a:solidFill>
                  <a:schemeClr val="tx1"/>
                </a:solidFill>
                <a:latin typeface="Times New Roman" pitchFamily="18" charset="0"/>
              </a:defRPr>
            </a:lvl9pPr>
          </a:lstStyle>
          <a:p>
            <a:pPr algn="r" eaLnBrk="1" hangingPunct="1"/>
            <a:fld id="{B19A86BF-2146-4FB7-8DEE-0C2A48FC5A27}" type="slidenum">
              <a:rPr lang="en-US" sz="1100">
                <a:solidFill>
                  <a:prstClr val="black"/>
                </a:solidFill>
              </a:rPr>
              <a:pPr algn="r" eaLnBrk="1" hangingPunct="1"/>
              <a:t>1</a:t>
            </a:fld>
            <a:endParaRPr lang="en-US" sz="1100" dirty="0">
              <a:solidFill>
                <a:prstClr val="black"/>
              </a:solidFill>
            </a:endParaRPr>
          </a:p>
        </p:txBody>
      </p:sp>
      <p:sp>
        <p:nvSpPr>
          <p:cNvPr id="721923" name="Rectangle 2"/>
          <p:cNvSpPr>
            <a:spLocks noGrp="1" noRot="1" noChangeAspect="1" noChangeArrowheads="1" noTextEdit="1"/>
          </p:cNvSpPr>
          <p:nvPr>
            <p:ph type="sldImg"/>
          </p:nvPr>
        </p:nvSpPr>
        <p:spPr>
          <a:xfrm>
            <a:off x="2867025" y="527050"/>
            <a:ext cx="3502025" cy="2627313"/>
          </a:xfrm>
          <a:ln/>
        </p:spPr>
      </p:sp>
      <p:sp>
        <p:nvSpPr>
          <p:cNvPr id="721924" name="Rectangle 3"/>
          <p:cNvSpPr>
            <a:spLocks noGrp="1" noChangeArrowheads="1"/>
          </p:cNvSpPr>
          <p:nvPr>
            <p:ph type="body" idx="1"/>
          </p:nvPr>
        </p:nvSpPr>
        <p:spPr>
          <a:xfrm>
            <a:off x="926540" y="3330421"/>
            <a:ext cx="7383002" cy="3153244"/>
          </a:xfrm>
        </p:spPr>
        <p:txBody>
          <a:bodyPr lIns="92786" tIns="46394" rIns="92786" bIns="46394"/>
          <a:lstStyle/>
          <a:p>
            <a:endParaRPr lang="en-US" dirty="0"/>
          </a:p>
        </p:txBody>
      </p:sp>
    </p:spTree>
    <p:extLst>
      <p:ext uri="{BB962C8B-B14F-4D97-AF65-F5344CB8AC3E}">
        <p14:creationId xmlns:p14="http://schemas.microsoft.com/office/powerpoint/2010/main" val="3657786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10</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18366464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11</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3100402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12</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744476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13</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165965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14</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2533277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15</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1328402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16</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13284028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solidFill>
                  <a:prstClr val="black"/>
                </a:solidFill>
              </a:rPr>
              <a:pPr/>
              <a:t>21</a:t>
            </a:fld>
            <a:endParaRPr lang="en-US" dirty="0">
              <a:solidFill>
                <a:prstClr val="black"/>
              </a:solidFill>
            </a:endParaRPr>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14593453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FA6792-D8DD-47AA-884E-3EF899663623}" type="slidenum">
              <a:rPr lang="en-US" smtClean="0"/>
              <a:pPr>
                <a:defRPr/>
              </a:pPr>
              <a:t>22</a:t>
            </a:fld>
            <a:endParaRPr lang="en-US" dirty="0"/>
          </a:p>
        </p:txBody>
      </p:sp>
    </p:spTree>
    <p:extLst>
      <p:ext uri="{BB962C8B-B14F-4D97-AF65-F5344CB8AC3E}">
        <p14:creationId xmlns:p14="http://schemas.microsoft.com/office/powerpoint/2010/main" val="2148815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BCE61-E25E-48E6-87DB-E8E126432290}" type="slidenum">
              <a:rPr lang="en-US"/>
              <a:pPr/>
              <a:t>2</a:t>
            </a:fld>
            <a:endParaRPr lang="en-US" dirty="0"/>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2441287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FA6792-D8DD-47AA-884E-3EF899663623}" type="slidenum">
              <a:rPr lang="en-US" smtClean="0"/>
              <a:pPr>
                <a:defRPr/>
              </a:pPr>
              <a:t>3</a:t>
            </a:fld>
            <a:endParaRPr lang="en-US" dirty="0"/>
          </a:p>
        </p:txBody>
      </p:sp>
    </p:spTree>
    <p:extLst>
      <p:ext uri="{BB962C8B-B14F-4D97-AF65-F5344CB8AC3E}">
        <p14:creationId xmlns:p14="http://schemas.microsoft.com/office/powerpoint/2010/main" val="2403719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2FA6792-D8DD-47AA-884E-3EF899663623}" type="slidenum">
              <a:rPr lang="en-US" smtClean="0"/>
              <a:pPr>
                <a:defRPr/>
              </a:pPr>
              <a:t>4</a:t>
            </a:fld>
            <a:endParaRPr lang="en-US" dirty="0"/>
          </a:p>
        </p:txBody>
      </p:sp>
    </p:spTree>
    <p:extLst>
      <p:ext uri="{BB962C8B-B14F-4D97-AF65-F5344CB8AC3E}">
        <p14:creationId xmlns:p14="http://schemas.microsoft.com/office/powerpoint/2010/main" val="728914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5</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209093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6</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1880233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7</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946402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8</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1783532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3237D-FB15-4707-88C9-EDA754B656DE}" type="slidenum">
              <a:rPr lang="en-US"/>
              <a:pPr/>
              <a:t>9</a:t>
            </a:fld>
            <a:endParaRPr lang="en-US" dirty="0"/>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a:xfrm>
            <a:off x="1231896" y="3330420"/>
            <a:ext cx="6772285" cy="3153244"/>
          </a:xfrm>
        </p:spPr>
        <p:txBody>
          <a:bodyPr/>
          <a:lstStyle/>
          <a:p>
            <a:endParaRPr lang="en-US" dirty="0"/>
          </a:p>
        </p:txBody>
      </p:sp>
    </p:spTree>
    <p:extLst>
      <p:ext uri="{BB962C8B-B14F-4D97-AF65-F5344CB8AC3E}">
        <p14:creationId xmlns:p14="http://schemas.microsoft.com/office/powerpoint/2010/main" val="3612909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tif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C1FBC456-E68A-4450-9160-12C7509902B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3BE53F5-8E55-4FF9-B5CE-5A1B2225C0D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C20EEE8-ECE2-45C3-8F0A-EC358E8BD12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A0D48A67-312D-4BE0-9C5C-AE2FF457D2B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0121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09750" y="457200"/>
            <a:ext cx="6877050" cy="762000"/>
          </a:xfrm>
        </p:spPr>
        <p:txBody>
          <a:bodyPr lIns="45720" anchor="b">
            <a:normAutofit/>
          </a:bodyPr>
          <a:lstStyle>
            <a:lvl1pPr algn="l">
              <a:defRPr sz="1800">
                <a:latin typeface="Arial" panose="020B0604020202020204" pitchFamily="34" charset="0"/>
                <a:cs typeface="Arial" panose="020B0604020202020204"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371600"/>
            <a:ext cx="8229600" cy="4754563"/>
          </a:xfrm>
        </p:spPr>
        <p:txBody>
          <a:bodyPr>
            <a:normAutofit/>
          </a:bodyPr>
          <a:lstStyle>
            <a:lvl1pPr marL="342900" indent="-342900">
              <a:spcBef>
                <a:spcPts val="600"/>
              </a:spcBef>
              <a:buClr>
                <a:schemeClr val="accent1">
                  <a:lumMod val="50000"/>
                </a:schemeClr>
              </a:buClr>
              <a:buFont typeface="Book Antiqua" panose="02040602050305030304" pitchFamily="18" charset="0"/>
              <a:buChar char="■"/>
              <a:defRPr sz="1100">
                <a:latin typeface="Arial" panose="020B0604020202020204" pitchFamily="34" charset="0"/>
                <a:cs typeface="Arial" panose="020B0604020202020204" pitchFamily="34" charset="0"/>
              </a:defRPr>
            </a:lvl1pPr>
            <a:lvl2pPr marL="742950" indent="-285750">
              <a:spcBef>
                <a:spcPts val="600"/>
              </a:spcBef>
              <a:buFont typeface="Arial" panose="020B0604020202020204" pitchFamily="34" charset="0"/>
              <a:buChar char="—"/>
              <a:defRPr sz="1100">
                <a:latin typeface="Arial" panose="020B0604020202020204" pitchFamily="34" charset="0"/>
                <a:cs typeface="Arial" panose="020B0604020202020204" pitchFamily="34" charset="0"/>
              </a:defRPr>
            </a:lvl2pPr>
            <a:lvl3pPr marL="1143000" indent="-228600">
              <a:spcBef>
                <a:spcPts val="600"/>
              </a:spcBef>
              <a:buFont typeface="Arial" panose="020B0604020202020204" pitchFamily="34" charset="0"/>
              <a:buChar char="—"/>
              <a:defRPr sz="1100">
                <a:latin typeface="Arial" panose="020B0604020202020204" pitchFamily="34" charset="0"/>
                <a:cs typeface="Arial" panose="020B0604020202020204" pitchFamily="34" charset="0"/>
              </a:defRPr>
            </a:lvl3pPr>
            <a:lvl4pPr>
              <a:spcBef>
                <a:spcPts val="600"/>
              </a:spcBef>
              <a:defRPr sz="1100">
                <a:latin typeface="Arial" panose="020B0604020202020204" pitchFamily="34" charset="0"/>
                <a:cs typeface="Arial" panose="020B0604020202020204" pitchFamily="34" charset="0"/>
              </a:defRPr>
            </a:lvl4pPr>
            <a:lvl5pPr>
              <a:spcBef>
                <a:spcPts val="600"/>
              </a:spcBef>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z="1000">
                <a:solidFill>
                  <a:schemeClr val="tx1"/>
                </a:solidFill>
                <a:latin typeface="Arial" panose="020B0604020202020204" pitchFamily="34" charset="0"/>
                <a:cs typeface="Arial" panose="020B0604020202020204" pitchFamily="34" charset="0"/>
              </a:defRPr>
            </a:lvl1pPr>
          </a:lstStyle>
          <a:p>
            <a:fld id="{155A1BE7-777E-49C8-9A6F-6D925C4443B8}" type="slidenum">
              <a:rPr lang="en-US" smtClean="0"/>
              <a:pPr/>
              <a:t>‹#›</a:t>
            </a:fld>
            <a:endParaRPr lang="en-US"/>
          </a:p>
        </p:txBody>
      </p:sp>
      <p:pic>
        <p:nvPicPr>
          <p:cNvPr id="7" name="Picture 6" descr="Q:\Stifel Logos\2013 New STIFEL Logo\Color\Stifel_540_TIFF.tiff"/>
          <p:cNvPicPr/>
          <p:nvPr userDrawn="1"/>
        </p:nvPicPr>
        <p:blipFill>
          <a:blip r:embed="rId2" cstate="print"/>
          <a:srcRect/>
          <a:stretch>
            <a:fillRect/>
          </a:stretch>
        </p:blipFill>
        <p:spPr bwMode="auto">
          <a:xfrm>
            <a:off x="533400" y="6324600"/>
            <a:ext cx="1276350" cy="347980"/>
          </a:xfrm>
          <a:prstGeom prst="rect">
            <a:avLst/>
          </a:prstGeom>
          <a:noFill/>
        </p:spPr>
      </p:pic>
      <p:cxnSp>
        <p:nvCxnSpPr>
          <p:cNvPr id="9" name="Straight Connector 8"/>
          <p:cNvCxnSpPr/>
          <p:nvPr userDrawn="1"/>
        </p:nvCxnSpPr>
        <p:spPr>
          <a:xfrm>
            <a:off x="467958" y="1229958"/>
            <a:ext cx="8229600" cy="0"/>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67958" y="6182958"/>
            <a:ext cx="8229600" cy="0"/>
          </a:xfrm>
          <a:prstGeom prst="line">
            <a:avLst/>
          </a:prstGeom>
          <a:ln w="63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1810512" y="457200"/>
            <a:ext cx="6885432" cy="0"/>
          </a:xfrm>
          <a:prstGeom prst="line">
            <a:avLst/>
          </a:prstGeom>
          <a:ln w="762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485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186908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65594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8060303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10927837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4175409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B27DF834-7E36-497C-93E6-CEB6681BB1E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1522435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18221555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839973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5A1BE7-777E-49C8-9A6F-6D925C4443B8}" type="slidenum">
              <a:rPr lang="en-US" smtClean="0"/>
              <a:t>‹#›</a:t>
            </a:fld>
            <a:endParaRPr lang="en-US"/>
          </a:p>
        </p:txBody>
      </p:sp>
    </p:spTree>
    <p:extLst>
      <p:ext uri="{BB962C8B-B14F-4D97-AF65-F5344CB8AC3E}">
        <p14:creationId xmlns:p14="http://schemas.microsoft.com/office/powerpoint/2010/main" val="3917164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7E6630CA-34B9-401D-9E23-76033267905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947D2877-0A46-4BA9-A5DE-2921B5FC133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6F897512-46D6-4B1A-B707-DF6AB1D79ED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8C0F6933-4513-4DA8-AC5D-578E9133F7D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FD5EE1D6-FA2B-4E76-BF32-389A69D93BF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66524C2-512A-4D70-9728-7786F1D44D8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dirty="0" smtClean="0"/>
              <a:t>Eichner Norris &amp; Neumann PLLC</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BD6013BE-AA9B-43CF-80A2-9B21CBD38E4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9173" name="Rectangle 5"/>
          <p:cNvSpPr>
            <a:spLocks noGrp="1" noChangeArrowheads="1"/>
          </p:cNvSpPr>
          <p:nvPr>
            <p:ph type="ftr" sz="quarter" idx="3"/>
          </p:nvPr>
        </p:nvSpPr>
        <p:spPr bwMode="auto">
          <a:xfrm>
            <a:off x="304800" y="6416675"/>
            <a:ext cx="8229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r>
              <a:rPr lang="fr-FR" dirty="0" smtClean="0"/>
              <a:t>Eichner Norris &amp; Neumann PLLC</a:t>
            </a:r>
            <a:endParaRPr lang="en-US" dirty="0"/>
          </a:p>
        </p:txBody>
      </p:sp>
      <p:sp>
        <p:nvSpPr>
          <p:cNvPr id="519174" name="Rectangle 6"/>
          <p:cNvSpPr>
            <a:spLocks noGrp="1" noChangeArrowheads="1"/>
          </p:cNvSpPr>
          <p:nvPr>
            <p:ph type="sldNum" sz="quarter" idx="4"/>
          </p:nvPr>
        </p:nvSpPr>
        <p:spPr bwMode="auto">
          <a:xfrm>
            <a:off x="8077200" y="6416675"/>
            <a:ext cx="838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2E4905F5-8868-4B2D-8EF6-C6C18291B6D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2"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5A1BE7-777E-49C8-9A6F-6D925C4443B8}" type="slidenum">
              <a:rPr lang="en-US" smtClean="0"/>
              <a:t>‹#›</a:t>
            </a:fld>
            <a:endParaRPr lang="en-US"/>
          </a:p>
        </p:txBody>
      </p:sp>
    </p:spTree>
    <p:extLst>
      <p:ext uri="{BB962C8B-B14F-4D97-AF65-F5344CB8AC3E}">
        <p14:creationId xmlns:p14="http://schemas.microsoft.com/office/powerpoint/2010/main" val="354188287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hyperlink" Target="mailto:kneumann@ennbonds.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hyperlink" Target="mailto:kneumann@ennbond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98" name="Rectangle 17"/>
          <p:cNvSpPr>
            <a:spLocks noChangeArrowheads="1"/>
          </p:cNvSpPr>
          <p:nvPr/>
        </p:nvSpPr>
        <p:spPr bwMode="auto">
          <a:xfrm>
            <a:off x="0" y="377904"/>
            <a:ext cx="9144000" cy="1428036"/>
          </a:xfrm>
          <a:prstGeom prst="rect">
            <a:avLst/>
          </a:prstGeom>
          <a:solidFill>
            <a:schemeClr val="accent1">
              <a:lumMod val="90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algn="ctr"/>
            <a:r>
              <a:rPr lang="en-US" sz="3200" b="1" dirty="0">
                <a:solidFill>
                  <a:schemeClr val="tx1"/>
                </a:solidFill>
              </a:rPr>
              <a:t>Alternative Tax Exempt Multifamily Housing Bond Executions in the Current Market</a:t>
            </a:r>
          </a:p>
        </p:txBody>
      </p:sp>
      <p:sp>
        <p:nvSpPr>
          <p:cNvPr id="2" name="TextBox 1"/>
          <p:cNvSpPr txBox="1"/>
          <p:nvPr/>
        </p:nvSpPr>
        <p:spPr>
          <a:xfrm>
            <a:off x="3537585" y="2903220"/>
            <a:ext cx="2068830" cy="369332"/>
          </a:xfrm>
          <a:prstGeom prst="rect">
            <a:avLst/>
          </a:prstGeom>
          <a:noFill/>
        </p:spPr>
        <p:txBody>
          <a:bodyPr wrap="square" rtlCol="0">
            <a:spAutoFit/>
          </a:bodyPr>
          <a:lstStyle/>
          <a:p>
            <a:pPr algn="ctr"/>
            <a:r>
              <a:rPr lang="en-US" dirty="0" smtClean="0"/>
              <a:t>JANUARY 2017</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95534228"/>
              </p:ext>
            </p:extLst>
          </p:nvPr>
        </p:nvGraphicFramePr>
        <p:xfrm>
          <a:off x="2678430" y="4335780"/>
          <a:ext cx="3787140" cy="1463039"/>
        </p:xfrm>
        <a:graphic>
          <a:graphicData uri="http://schemas.openxmlformats.org/drawingml/2006/table">
            <a:tbl>
              <a:tblPr firstRow="1" bandRow="1">
                <a:tableStyleId>{5C22544A-7EE6-4342-B048-85BDC9FD1C3A}</a:tableStyleId>
              </a:tblPr>
              <a:tblGrid>
                <a:gridCol w="3787140">
                  <a:extLst>
                    <a:ext uri="{9D8B030D-6E8A-4147-A177-3AD203B41FA5}">
                      <a16:colId xmlns:a16="http://schemas.microsoft.com/office/drawing/2014/main" xmlns="" val="20000"/>
                    </a:ext>
                  </a:extLst>
                </a:gridCol>
              </a:tblGrid>
              <a:tr h="1247140">
                <a:tc>
                  <a:txBody>
                    <a:bodyPr/>
                    <a:lstStyle/>
                    <a:p>
                      <a:pPr algn="ctr"/>
                      <a:r>
                        <a:rPr lang="en-US" sz="1800" b="1" kern="1200" dirty="0" smtClean="0">
                          <a:solidFill>
                            <a:schemeClr val="tx1"/>
                          </a:solidFill>
                          <a:latin typeface="+mn-lt"/>
                          <a:ea typeface="+mn-ea"/>
                          <a:cs typeface="+mn-cs"/>
                        </a:rPr>
                        <a:t>Kent Neumann, Esq.</a:t>
                      </a:r>
                    </a:p>
                    <a:p>
                      <a:pPr algn="ctr"/>
                      <a:r>
                        <a:rPr lang="en-US" sz="1800" dirty="0" smtClean="0">
                          <a:solidFill>
                            <a:schemeClr val="tx1"/>
                          </a:solidFill>
                        </a:rPr>
                        <a:t>Eichner Norris &amp; Neumann PLLC</a:t>
                      </a:r>
                    </a:p>
                    <a:p>
                      <a:pPr algn="ctr"/>
                      <a:r>
                        <a:rPr lang="en-US" sz="1800" dirty="0" smtClean="0">
                          <a:solidFill>
                            <a:schemeClr val="tx1"/>
                          </a:solidFill>
                          <a:hlinkClick r:id="rId3"/>
                        </a:rPr>
                        <a:t>kneumann@ennbonds.com</a:t>
                      </a:r>
                      <a:endParaRPr lang="en-US" sz="1800" dirty="0" smtClean="0">
                        <a:solidFill>
                          <a:schemeClr val="tx1"/>
                        </a:solidFill>
                      </a:endParaRPr>
                    </a:p>
                    <a:p>
                      <a:pPr algn="ctr"/>
                      <a:r>
                        <a:rPr lang="en-US" sz="1800" dirty="0" smtClean="0">
                          <a:solidFill>
                            <a:schemeClr val="tx1"/>
                          </a:solidFill>
                        </a:rPr>
                        <a:t>202-973-0107 (direct)</a:t>
                      </a:r>
                    </a:p>
                    <a:p>
                      <a:pPr algn="ctr"/>
                      <a:r>
                        <a:rPr lang="en-US" sz="1800" dirty="0" smtClean="0">
                          <a:solidFill>
                            <a:schemeClr val="tx1"/>
                          </a:solidFill>
                        </a:rPr>
                        <a:t>703-568-0190 (cell)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Tree>
    <p:extLst>
      <p:ext uri="{BB962C8B-B14F-4D97-AF65-F5344CB8AC3E}">
        <p14:creationId xmlns:p14="http://schemas.microsoft.com/office/powerpoint/2010/main" val="207796005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800" dirty="0" smtClean="0"/>
          </a:p>
          <a:p>
            <a:pPr marL="0" indent="0" algn="just">
              <a:buNone/>
            </a:pPr>
            <a:r>
              <a:rPr lang="en-US" sz="2400" dirty="0" smtClean="0"/>
              <a:t>WHEN READY TO INTEGRATE TAX CREDITS (Upon Year 15 or otherwise):</a:t>
            </a:r>
            <a:r>
              <a:rPr lang="en-US" sz="2400" b="0" dirty="0" smtClean="0"/>
              <a:t> Owner would</a:t>
            </a:r>
            <a:r>
              <a:rPr lang="en-US" sz="2400" b="0" dirty="0"/>
              <a:t> </a:t>
            </a:r>
            <a:r>
              <a:rPr lang="en-US" sz="2400" b="0" dirty="0" smtClean="0"/>
              <a:t>simultaneously take 3 steps…</a:t>
            </a:r>
          </a:p>
          <a:p>
            <a:pPr marL="0" indent="0" algn="just">
              <a:buNone/>
            </a:pPr>
            <a:endParaRPr lang="en-US" sz="2400" b="0" dirty="0" smtClean="0"/>
          </a:p>
          <a:p>
            <a:pPr algn="just"/>
            <a:endParaRPr lang="en-US" sz="800" b="0" dirty="0" smtClean="0"/>
          </a:p>
          <a:p>
            <a:pPr marL="457200" lvl="1" indent="0" algn="just">
              <a:spcBef>
                <a:spcPts val="0"/>
              </a:spcBef>
              <a:spcAft>
                <a:spcPts val="1200"/>
              </a:spcAft>
              <a:buNone/>
            </a:pPr>
            <a:r>
              <a:rPr lang="en-US" sz="2000" b="1" dirty="0" smtClean="0"/>
              <a:t>Step 1</a:t>
            </a:r>
            <a:r>
              <a:rPr lang="en-US" sz="2000" dirty="0" smtClean="0"/>
              <a:t>: Sell </a:t>
            </a:r>
            <a:r>
              <a:rPr lang="en-US" sz="2000" dirty="0"/>
              <a:t>project to new tax credit borrower at full appraised value - </a:t>
            </a:r>
            <a:r>
              <a:rPr lang="en-US" sz="2000" b="1" u="sng" dirty="0"/>
              <a:t>with ~</a:t>
            </a:r>
            <a:r>
              <a:rPr lang="en-US" sz="2000" b="1" u="sng" dirty="0" smtClean="0"/>
              <a:t>3.50% </a:t>
            </a:r>
            <a:r>
              <a:rPr lang="en-US" sz="2000" b="1" u="sng" dirty="0"/>
              <a:t>fha debt in place </a:t>
            </a:r>
            <a:r>
              <a:rPr lang="en-US" sz="2000" dirty="0"/>
              <a:t>(not prepaid) pursuant to HUD’s </a:t>
            </a:r>
            <a:r>
              <a:rPr lang="en-US" sz="2000" b="1" dirty="0"/>
              <a:t>TPA</a:t>
            </a:r>
            <a:r>
              <a:rPr lang="en-US" sz="2000" dirty="0"/>
              <a:t> (transfer of physical asset) </a:t>
            </a:r>
            <a:r>
              <a:rPr lang="en-US" sz="2000" dirty="0" smtClean="0"/>
              <a:t>process.</a:t>
            </a:r>
            <a:endParaRPr lang="en-US" sz="1100" dirty="0"/>
          </a:p>
          <a:p>
            <a:pPr lvl="1" algn="just">
              <a:spcBef>
                <a:spcPts val="0"/>
              </a:spcBef>
              <a:spcAft>
                <a:spcPts val="1200"/>
              </a:spcAft>
              <a:buFontTx/>
              <a:buChar char="-"/>
            </a:pPr>
            <a:r>
              <a:rPr lang="en-US" sz="2000" dirty="0" smtClean="0"/>
              <a:t>TPA can take 90-120 days</a:t>
            </a:r>
          </a:p>
          <a:p>
            <a:pPr lvl="1" algn="just">
              <a:spcBef>
                <a:spcPts val="0"/>
              </a:spcBef>
              <a:spcAft>
                <a:spcPts val="1200"/>
              </a:spcAft>
              <a:buFontTx/>
              <a:buChar char="-"/>
            </a:pPr>
            <a:r>
              <a:rPr lang="en-US" sz="2000" dirty="0" smtClean="0"/>
              <a:t>Remaining term of fha loan would be 30+ years</a:t>
            </a:r>
          </a:p>
          <a:p>
            <a:pPr lvl="1" algn="just">
              <a:spcBef>
                <a:spcPts val="0"/>
              </a:spcBef>
              <a:spcAft>
                <a:spcPts val="1200"/>
              </a:spcAft>
              <a:buFontTx/>
              <a:buChar char="-"/>
            </a:pPr>
            <a:r>
              <a:rPr lang="en-US" sz="2000" dirty="0" smtClean="0"/>
              <a:t>No prepayment fees or substantial transfer fees are applicable for TPA</a:t>
            </a:r>
            <a:endParaRPr lang="en-US" sz="2000" dirty="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FHA Refinancing to Resyndication (R2R)</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10</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16534014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800" b="0" dirty="0" smtClean="0"/>
          </a:p>
          <a:p>
            <a:pPr marL="457200" lvl="1" indent="0" algn="just">
              <a:spcBef>
                <a:spcPts val="0"/>
              </a:spcBef>
              <a:spcAft>
                <a:spcPts val="1200"/>
              </a:spcAft>
              <a:buNone/>
            </a:pPr>
            <a:r>
              <a:rPr lang="en-US" sz="2000" b="1" dirty="0" smtClean="0"/>
              <a:t>Step 2</a:t>
            </a:r>
            <a:r>
              <a:rPr lang="en-US" sz="2000" dirty="0" smtClean="0"/>
              <a:t>: Close </a:t>
            </a:r>
            <a:r>
              <a:rPr lang="en-US" sz="2000" dirty="0"/>
              <a:t>on a new supplemental </a:t>
            </a:r>
            <a:r>
              <a:rPr lang="en-US" sz="2000" b="1" dirty="0"/>
              <a:t>FHA 241(a) </a:t>
            </a:r>
            <a:r>
              <a:rPr lang="en-US" sz="2000" dirty="0"/>
              <a:t>loan equal to the </a:t>
            </a:r>
            <a:r>
              <a:rPr lang="en-US" sz="2000" u="sng" dirty="0"/>
              <a:t>lower</a:t>
            </a:r>
            <a:r>
              <a:rPr lang="en-US" sz="2000" dirty="0"/>
              <a:t> of (a) 90% of rehabilitation and related construction costs or (b) 1.11 </a:t>
            </a:r>
            <a:r>
              <a:rPr lang="en-US" sz="2000" dirty="0" err="1"/>
              <a:t>dscr</a:t>
            </a:r>
            <a:r>
              <a:rPr lang="en-US" sz="2000" dirty="0"/>
              <a:t> </a:t>
            </a:r>
            <a:r>
              <a:rPr lang="en-US" sz="2000" u="sng" dirty="0"/>
              <a:t>for total fha </a:t>
            </a:r>
            <a:r>
              <a:rPr lang="en-US" sz="2000" u="sng" dirty="0" smtClean="0"/>
              <a:t>debt</a:t>
            </a:r>
            <a:r>
              <a:rPr lang="en-US" sz="2000" dirty="0" smtClean="0"/>
              <a:t>.</a:t>
            </a:r>
          </a:p>
          <a:p>
            <a:pPr marL="457200" lvl="1" indent="0" algn="just">
              <a:spcBef>
                <a:spcPts val="0"/>
              </a:spcBef>
              <a:spcAft>
                <a:spcPts val="1200"/>
              </a:spcAft>
              <a:buNone/>
            </a:pPr>
            <a:r>
              <a:rPr lang="en-US" sz="2000" b="1" dirty="0" smtClean="0"/>
              <a:t>241(a) loan highlights</a:t>
            </a:r>
            <a:r>
              <a:rPr lang="en-US" sz="2000" dirty="0" smtClean="0"/>
              <a:t>:</a:t>
            </a:r>
          </a:p>
          <a:p>
            <a:pPr lvl="1" algn="just">
              <a:spcBef>
                <a:spcPts val="0"/>
              </a:spcBef>
              <a:spcAft>
                <a:spcPts val="1200"/>
              </a:spcAft>
              <a:buFont typeface="Wingdings" panose="05000000000000000000" pitchFamily="2" charset="2"/>
              <a:buChar char="§"/>
            </a:pPr>
            <a:r>
              <a:rPr lang="en-US" sz="2000" dirty="0"/>
              <a:t>D</a:t>
            </a:r>
            <a:r>
              <a:rPr lang="en-US" sz="2000" dirty="0" smtClean="0"/>
              <a:t>esigned as a supplemental loan in second position behind a senior fha loan.</a:t>
            </a:r>
          </a:p>
          <a:p>
            <a:pPr lvl="1" algn="just">
              <a:spcBef>
                <a:spcPts val="0"/>
              </a:spcBef>
              <a:spcAft>
                <a:spcPts val="1200"/>
              </a:spcAft>
              <a:buFont typeface="Wingdings" panose="05000000000000000000" pitchFamily="2" charset="2"/>
              <a:buChar char="§"/>
            </a:pPr>
            <a:r>
              <a:rPr lang="en-US" sz="2000" dirty="0"/>
              <a:t>I</a:t>
            </a:r>
            <a:r>
              <a:rPr lang="en-US" sz="2000" dirty="0" smtClean="0"/>
              <a:t>s a construction loan program (</a:t>
            </a:r>
            <a:r>
              <a:rPr lang="en-US" sz="2000" dirty="0" err="1" smtClean="0"/>
              <a:t>clc</a:t>
            </a:r>
            <a:r>
              <a:rPr lang="en-US" sz="2000" dirty="0" smtClean="0"/>
              <a:t>/plc) and not limited to 223(f) pilot rehab limits.</a:t>
            </a:r>
          </a:p>
          <a:p>
            <a:pPr lvl="1" algn="just">
              <a:spcBef>
                <a:spcPts val="0"/>
              </a:spcBef>
              <a:spcAft>
                <a:spcPts val="1200"/>
              </a:spcAft>
              <a:buFont typeface="Wingdings" panose="05000000000000000000" pitchFamily="2" charset="2"/>
              <a:buChar char="§"/>
            </a:pPr>
            <a:r>
              <a:rPr lang="en-US" sz="2000" dirty="0" smtClean="0"/>
              <a:t>Loan term/amortization can be up to 40 years although default is for it to match the remaining term on the senior fha loan.</a:t>
            </a:r>
          </a:p>
          <a:p>
            <a:pPr lvl="1" algn="just">
              <a:spcBef>
                <a:spcPts val="0"/>
              </a:spcBef>
              <a:spcAft>
                <a:spcPts val="1200"/>
              </a:spcAft>
              <a:buFont typeface="Wingdings" panose="05000000000000000000" pitchFamily="2" charset="2"/>
              <a:buChar char="§"/>
            </a:pPr>
            <a:r>
              <a:rPr lang="en-US" sz="2000" dirty="0" smtClean="0"/>
              <a:t>Possible exemption of Davis Bacon wage requirements (depends on senior fha loan in place). </a:t>
            </a:r>
          </a:p>
          <a:p>
            <a:pPr lvl="1" algn="just"/>
            <a:endParaRPr lang="en-US" sz="8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FHA Refinancing to Resyndication (R2R)</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11</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33519994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marL="457200" lvl="1" indent="0" algn="just">
              <a:spcBef>
                <a:spcPts val="0"/>
              </a:spcBef>
              <a:spcAft>
                <a:spcPts val="1200"/>
              </a:spcAft>
              <a:buNone/>
            </a:pPr>
            <a:endParaRPr lang="en-US" sz="800" b="1" dirty="0" smtClean="0"/>
          </a:p>
          <a:p>
            <a:pPr marL="457200" lvl="1" indent="0" algn="just">
              <a:spcBef>
                <a:spcPts val="0"/>
              </a:spcBef>
              <a:spcAft>
                <a:spcPts val="1200"/>
              </a:spcAft>
              <a:buNone/>
            </a:pPr>
            <a:r>
              <a:rPr lang="en-US" sz="2000" b="1" dirty="0" smtClean="0"/>
              <a:t>Step 3.</a:t>
            </a:r>
            <a:r>
              <a:rPr lang="en-US" sz="2000" dirty="0" smtClean="0"/>
              <a:t> Use </a:t>
            </a:r>
            <a:r>
              <a:rPr lang="en-US" sz="2000" dirty="0"/>
              <a:t>tax exempt bonds in an amount necessary to meet the 50% test to qualify for 4% tax credits (generating ~35% of additional sources of funds</a:t>
            </a:r>
            <a:r>
              <a:rPr lang="en-US" sz="2000" dirty="0" smtClean="0"/>
              <a:t>).</a:t>
            </a:r>
          </a:p>
          <a:p>
            <a:pPr lvl="1" algn="just">
              <a:spcBef>
                <a:spcPts val="0"/>
              </a:spcBef>
              <a:spcAft>
                <a:spcPts val="1200"/>
              </a:spcAft>
              <a:buFont typeface="Wingdings" panose="05000000000000000000" pitchFamily="2" charset="2"/>
              <a:buChar char="§"/>
            </a:pPr>
            <a:r>
              <a:rPr lang="en-US" sz="2000" dirty="0" smtClean="0"/>
              <a:t>Need to issue bonds in excess of 50% of aggregate basis to qualify for 4% low income housing tax credits </a:t>
            </a:r>
          </a:p>
          <a:p>
            <a:pPr lvl="1" algn="just">
              <a:spcBef>
                <a:spcPts val="0"/>
              </a:spcBef>
              <a:spcAft>
                <a:spcPts val="1200"/>
              </a:spcAft>
              <a:buFont typeface="Wingdings" panose="05000000000000000000" pitchFamily="2" charset="2"/>
              <a:buChar char="§"/>
            </a:pPr>
            <a:r>
              <a:rPr lang="en-US" sz="2000" dirty="0" smtClean="0"/>
              <a:t>95% Bonds need to be spent on “good” costs of project – excluding existing assumed fha debt in senior position</a:t>
            </a:r>
          </a:p>
          <a:p>
            <a:pPr lvl="1" algn="just">
              <a:spcBef>
                <a:spcPts val="0"/>
              </a:spcBef>
              <a:spcAft>
                <a:spcPts val="1200"/>
              </a:spcAft>
              <a:buFont typeface="Wingdings" panose="05000000000000000000" pitchFamily="2" charset="2"/>
              <a:buChar char="§"/>
            </a:pPr>
            <a:r>
              <a:rPr lang="en-US" sz="2000" dirty="0" smtClean="0"/>
              <a:t>If not enough “good” costs to spend all bonds, a portion of the existing fha loan may need to be repaid just enough to free up additional “good” costs. Original 223(f) loan can be structured to allow for this flexibility. Could also allow for increased 241(a) sizing depending on constraint. </a:t>
            </a:r>
            <a:endParaRPr lang="en-US" sz="2000" dirty="0"/>
          </a:p>
          <a:p>
            <a:pPr lvl="1" algn="just"/>
            <a:endParaRPr lang="en-US" sz="8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FHA Refinancing to Resyndication (R2R)</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12</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122253942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51054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600" dirty="0" smtClean="0"/>
              <a:t>Results:</a:t>
            </a:r>
          </a:p>
          <a:p>
            <a:pPr lvl="1" algn="just"/>
            <a:r>
              <a:rPr lang="en-US" sz="1600" b="1" u="sng" dirty="0" smtClean="0"/>
              <a:t>Locks in today’s low rates</a:t>
            </a:r>
            <a:r>
              <a:rPr lang="en-US" sz="1600" b="1" dirty="0" smtClean="0"/>
              <a:t> </a:t>
            </a:r>
            <a:r>
              <a:rPr lang="en-US" sz="1600" dirty="0" smtClean="0"/>
              <a:t>for </a:t>
            </a:r>
            <a:r>
              <a:rPr lang="en-US" sz="1600" b="1" dirty="0" smtClean="0"/>
              <a:t>~70% </a:t>
            </a:r>
            <a:r>
              <a:rPr lang="en-US" sz="1600" dirty="0" smtClean="0"/>
              <a:t>or more of the total debt</a:t>
            </a:r>
          </a:p>
          <a:p>
            <a:pPr lvl="1" algn="just"/>
            <a:r>
              <a:rPr lang="en-US" sz="1600" dirty="0" smtClean="0"/>
              <a:t>Avoids prepayment fees/costs on fha loan (~5-9% of loan balance)</a:t>
            </a:r>
          </a:p>
          <a:p>
            <a:pPr algn="just"/>
            <a:r>
              <a:rPr lang="en-US" sz="1600" dirty="0" smtClean="0"/>
              <a:t>Compare:</a:t>
            </a:r>
            <a:endParaRPr lang="en-US" sz="1600" dirty="0"/>
          </a:p>
          <a:p>
            <a:pPr marL="457200" lvl="1" indent="0" algn="just">
              <a:buNone/>
            </a:pPr>
            <a:endParaRPr lang="en-US" sz="1600" dirty="0" smtClean="0"/>
          </a:p>
          <a:p>
            <a:pPr marL="457200" lvl="1" indent="0" algn="just">
              <a:buNone/>
            </a:pPr>
            <a:endParaRPr lang="en-US" sz="800" dirty="0" smtClean="0"/>
          </a:p>
          <a:p>
            <a:pPr marL="457200" lvl="1" indent="0" algn="just">
              <a:buNone/>
            </a:pPr>
            <a:endParaRPr lang="en-US" sz="800" dirty="0"/>
          </a:p>
          <a:p>
            <a:pPr marL="457200" lvl="1" indent="0" algn="just">
              <a:buNone/>
            </a:pPr>
            <a:endParaRPr lang="en-US" sz="800" dirty="0"/>
          </a:p>
          <a:p>
            <a:pPr marL="457200" lvl="1" indent="0" algn="just">
              <a:spcBef>
                <a:spcPts val="1200"/>
              </a:spcBef>
              <a:buNone/>
            </a:pPr>
            <a:endParaRPr lang="en-US" sz="1600" dirty="0" smtClean="0"/>
          </a:p>
          <a:p>
            <a:pPr marL="457200" lvl="1" indent="0" algn="just">
              <a:spcBef>
                <a:spcPts val="1200"/>
              </a:spcBef>
              <a:buNone/>
            </a:pPr>
            <a:r>
              <a:rPr lang="en-US" sz="1600" dirty="0"/>
              <a:t>	</a:t>
            </a:r>
            <a:r>
              <a:rPr lang="en-US" sz="1600" dirty="0" smtClean="0"/>
              <a:t>		         </a:t>
            </a:r>
            <a:endParaRPr lang="en-US" sz="1600" dirty="0"/>
          </a:p>
          <a:p>
            <a:pPr marL="457200" lvl="1" indent="0" algn="just">
              <a:spcBef>
                <a:spcPts val="1200"/>
              </a:spcBef>
              <a:buNone/>
            </a:pPr>
            <a:r>
              <a:rPr lang="en-US" sz="1600" dirty="0" smtClean="0"/>
              <a:t>                                                </a:t>
            </a:r>
            <a:r>
              <a:rPr lang="en-US" sz="1600" b="1" dirty="0" smtClean="0"/>
              <a:t>vs.</a:t>
            </a:r>
          </a:p>
          <a:p>
            <a:pPr marL="457200" lvl="1" indent="0" algn="just">
              <a:buNone/>
            </a:pPr>
            <a:endParaRPr lang="en-US" sz="1500" u="sng" dirty="0" smtClean="0"/>
          </a:p>
          <a:p>
            <a:pPr marL="457200" lvl="1" indent="0" algn="just">
              <a:spcBef>
                <a:spcPts val="1200"/>
              </a:spcBef>
              <a:buNone/>
            </a:pPr>
            <a:endParaRPr lang="en-US" sz="1600" dirty="0">
              <a:sym typeface="Wingdings" panose="05000000000000000000" pitchFamily="2" charset="2"/>
            </a:endParaRPr>
          </a:p>
          <a:p>
            <a:pPr marL="457200" lvl="1" indent="0" algn="just">
              <a:spcBef>
                <a:spcPts val="1800"/>
              </a:spcBef>
              <a:buNone/>
            </a:pPr>
            <a:endParaRPr lang="en-US" sz="1600" dirty="0" smtClean="0">
              <a:sym typeface="Wingdings" panose="05000000000000000000" pitchFamily="2" charset="2"/>
            </a:endParaRPr>
          </a:p>
          <a:p>
            <a:pPr marL="457200" lvl="1" indent="0" algn="just">
              <a:spcBef>
                <a:spcPts val="1800"/>
              </a:spcBef>
              <a:buNone/>
            </a:pPr>
            <a:r>
              <a:rPr lang="en-US" sz="1600" dirty="0" smtClean="0">
                <a:sym typeface="Wingdings" panose="05000000000000000000" pitchFamily="2" charset="2"/>
              </a:rPr>
              <a:t> </a:t>
            </a:r>
            <a:r>
              <a:rPr lang="en-US" sz="1600" b="1" dirty="0" smtClean="0"/>
              <a:t>Over $100,000 in annual debt service savings and eliminates ~$500,000 in potential prepayment fees.</a:t>
            </a:r>
          </a:p>
          <a:p>
            <a:pPr lvl="1" algn="just"/>
            <a:endParaRPr lang="en-US" sz="9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Refinancing to Resyndication (R2R) with FHA</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13</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graphicFrame>
        <p:nvGraphicFramePr>
          <p:cNvPr id="3" name="Table 2"/>
          <p:cNvGraphicFramePr>
            <a:graphicFrameLocks noGrp="1"/>
          </p:cNvGraphicFramePr>
          <p:nvPr>
            <p:extLst/>
          </p:nvPr>
        </p:nvGraphicFramePr>
        <p:xfrm>
          <a:off x="1231328" y="2661920"/>
          <a:ext cx="5866257" cy="1376680"/>
        </p:xfrm>
        <a:graphic>
          <a:graphicData uri="http://schemas.openxmlformats.org/drawingml/2006/table">
            <a:tbl>
              <a:tblPr firstRow="1" firstCol="1" lastRow="1" lastCol="1" bandRow="1" bandCol="1">
                <a:effectLst/>
                <a:tableStyleId>{69012ECD-51FC-41F1-AA8D-1B2483CD663E}</a:tableStyleId>
              </a:tblPr>
              <a:tblGrid>
                <a:gridCol w="787718">
                  <a:extLst>
                    <a:ext uri="{9D8B030D-6E8A-4147-A177-3AD203B41FA5}">
                      <a16:colId xmlns:a16="http://schemas.microsoft.com/office/drawing/2014/main" xmlns="" val="20000"/>
                    </a:ext>
                  </a:extLst>
                </a:gridCol>
                <a:gridCol w="1297305">
                  <a:extLst>
                    <a:ext uri="{9D8B030D-6E8A-4147-A177-3AD203B41FA5}">
                      <a16:colId xmlns:a16="http://schemas.microsoft.com/office/drawing/2014/main" xmlns="" val="20001"/>
                    </a:ext>
                  </a:extLst>
                </a:gridCol>
                <a:gridCol w="882968">
                  <a:extLst>
                    <a:ext uri="{9D8B030D-6E8A-4147-A177-3AD203B41FA5}">
                      <a16:colId xmlns:a16="http://schemas.microsoft.com/office/drawing/2014/main" xmlns="" val="20002"/>
                    </a:ext>
                  </a:extLst>
                </a:gridCol>
                <a:gridCol w="1292542">
                  <a:extLst>
                    <a:ext uri="{9D8B030D-6E8A-4147-A177-3AD203B41FA5}">
                      <a16:colId xmlns:a16="http://schemas.microsoft.com/office/drawing/2014/main" xmlns="" val="20003"/>
                    </a:ext>
                  </a:extLst>
                </a:gridCol>
                <a:gridCol w="1605724">
                  <a:extLst>
                    <a:ext uri="{9D8B030D-6E8A-4147-A177-3AD203B41FA5}">
                      <a16:colId xmlns:a16="http://schemas.microsoft.com/office/drawing/2014/main" xmlns="" val="20004"/>
                    </a:ext>
                  </a:extLst>
                </a:gridCol>
              </a:tblGrid>
              <a:tr h="304800">
                <a:tc>
                  <a:txBody>
                    <a:bodyPr/>
                    <a:lstStyle/>
                    <a:p>
                      <a:pPr algn="ctr"/>
                      <a:r>
                        <a:rPr lang="en-US" sz="1500" dirty="0" smtClean="0">
                          <a:solidFill>
                            <a:schemeClr val="tx1"/>
                          </a:solidFill>
                        </a:rPr>
                        <a:t>Loan</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solidFill>
                            <a:schemeClr val="tx1"/>
                          </a:solidFill>
                        </a:rPr>
                        <a:t>Amount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solidFill>
                            <a:schemeClr val="tx1"/>
                          </a:solidFill>
                        </a:rPr>
                        <a:t>Rate</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dirty="0" smtClean="0">
                          <a:solidFill>
                            <a:schemeClr val="tx1"/>
                          </a:solidFill>
                        </a:rPr>
                        <a:t>Annual</a:t>
                      </a:r>
                      <a:r>
                        <a:rPr lang="en-US" sz="1500" baseline="0" dirty="0" smtClean="0">
                          <a:solidFill>
                            <a:schemeClr val="tx1"/>
                          </a:solidFill>
                        </a:rPr>
                        <a:t> Pmt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solidFill>
                            <a:schemeClr val="tx1"/>
                          </a:solidFill>
                        </a:rPr>
                        <a:t>Tax Credit Year</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65760">
                <a:tc>
                  <a:txBody>
                    <a:bodyPr/>
                    <a:lstStyle/>
                    <a:p>
                      <a:pPr algn="ctr"/>
                      <a:r>
                        <a:rPr lang="en-US" sz="1500" b="0" dirty="0" smtClean="0"/>
                        <a:t>223(f)</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$7,000,000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$335,100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solidFill>
                            <a:schemeClr val="tx1"/>
                          </a:solidFill>
                        </a:rPr>
                        <a:t>10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04800">
                <a:tc>
                  <a:txBody>
                    <a:bodyPr/>
                    <a:lstStyle/>
                    <a:p>
                      <a:pPr algn="ctr"/>
                      <a:r>
                        <a:rPr lang="en-US" sz="1500" b="0" dirty="0" smtClean="0"/>
                        <a:t>241(a)</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5.25%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$187,464</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solidFill>
                            <a:schemeClr val="tx1"/>
                          </a:solidFill>
                        </a:rPr>
                        <a:t>15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70840">
                <a:tc>
                  <a:txBody>
                    <a:bodyPr/>
                    <a:lstStyle/>
                    <a:p>
                      <a:pPr algn="ctr"/>
                      <a:r>
                        <a:rPr lang="en-US" sz="1500" b="0" dirty="0" smtClean="0"/>
                        <a:t>Total:</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$10,000,000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0" dirty="0" smtClean="0"/>
                        <a:t>3.825%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500" b="1" dirty="0" smtClean="0"/>
                        <a:t>$522,564</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bl>
          </a:graphicData>
        </a:graphic>
      </p:graphicFrame>
      <p:graphicFrame>
        <p:nvGraphicFramePr>
          <p:cNvPr id="7" name="Table 6"/>
          <p:cNvGraphicFramePr>
            <a:graphicFrameLocks noGrp="1"/>
          </p:cNvGraphicFramePr>
          <p:nvPr>
            <p:extLst/>
          </p:nvPr>
        </p:nvGraphicFramePr>
        <p:xfrm>
          <a:off x="1231328" y="4648200"/>
          <a:ext cx="5855272" cy="685800"/>
        </p:xfrm>
        <a:graphic>
          <a:graphicData uri="http://schemas.openxmlformats.org/drawingml/2006/table">
            <a:tbl>
              <a:tblPr firstRow="1" firstCol="1" lastRow="1" lastCol="1" bandRow="1" bandCol="1">
                <a:tableStyleId>{69012ECD-51FC-41F1-AA8D-1B2483CD663E}</a:tableStyleId>
              </a:tblPr>
              <a:tblGrid>
                <a:gridCol w="8382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1588072">
                  <a:extLst>
                    <a:ext uri="{9D8B030D-6E8A-4147-A177-3AD203B41FA5}">
                      <a16:colId xmlns:a16="http://schemas.microsoft.com/office/drawing/2014/main" xmlns="" val="20004"/>
                    </a:ext>
                  </a:extLst>
                </a:gridCol>
              </a:tblGrid>
              <a:tr h="0">
                <a:tc>
                  <a:txBody>
                    <a:bodyPr/>
                    <a:lstStyle/>
                    <a:p>
                      <a:pPr algn="ctr"/>
                      <a:r>
                        <a:rPr lang="en-US" sz="1500" dirty="0" smtClean="0">
                          <a:solidFill>
                            <a:schemeClr val="tx1"/>
                          </a:solidFill>
                        </a:rPr>
                        <a:t>Loan</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smtClean="0">
                          <a:solidFill>
                            <a:schemeClr val="tx1"/>
                          </a:solidFill>
                        </a:rPr>
                        <a:t>Amount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smtClean="0">
                          <a:solidFill>
                            <a:schemeClr val="tx1"/>
                          </a:solidFill>
                        </a:rPr>
                        <a:t>Rate</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dirty="0" smtClean="0">
                          <a:solidFill>
                            <a:schemeClr val="tx1"/>
                          </a:solidFill>
                        </a:rPr>
                        <a:t>Annual</a:t>
                      </a:r>
                      <a:r>
                        <a:rPr lang="en-US" sz="1500" baseline="0" dirty="0" smtClean="0">
                          <a:solidFill>
                            <a:schemeClr val="tx1"/>
                          </a:solidFill>
                        </a:rPr>
                        <a:t> Pmt</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rPr>
                        <a:t>Tax Credit</a:t>
                      </a:r>
                      <a:r>
                        <a:rPr lang="en-US" sz="1500" b="1" baseline="0" dirty="0" smtClean="0">
                          <a:solidFill>
                            <a:schemeClr val="tx1"/>
                          </a:solidFill>
                        </a:rPr>
                        <a:t> </a:t>
                      </a:r>
                      <a:r>
                        <a:rPr lang="en-US" sz="1500" b="1" dirty="0" smtClean="0">
                          <a:solidFill>
                            <a:schemeClr val="tx1"/>
                          </a:solidFill>
                        </a:rPr>
                        <a:t>Year</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65760">
                <a:tc>
                  <a:txBody>
                    <a:bodyPr/>
                    <a:lstStyle/>
                    <a:p>
                      <a:pPr algn="ctr"/>
                      <a:r>
                        <a:rPr lang="en-US" sz="1500" b="0" dirty="0" smtClean="0"/>
                        <a:t>223(f)</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b="0" dirty="0" smtClean="0"/>
                        <a:t>$10,000,000</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b="0" dirty="0" smtClean="0"/>
                        <a:t>5.25%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500" b="1" dirty="0" smtClean="0"/>
                        <a:t>$624,888</a:t>
                      </a:r>
                      <a:endParaRPr lang="en-US" sz="15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sz="1500" b="0" dirty="0" smtClean="0">
                          <a:solidFill>
                            <a:schemeClr val="tx1"/>
                          </a:solidFill>
                        </a:rPr>
                        <a:t>15</a:t>
                      </a:r>
                      <a:endParaRPr lang="en-US" sz="15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67623245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a:solidFill>
                  <a:schemeClr val="tx1"/>
                </a:solidFill>
              </a:rPr>
              <a:t>Refinancing to Resyndication (R2R) with FHA</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14</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
        <p:nvSpPr>
          <p:cNvPr id="8" name="Rectangle 3"/>
          <p:cNvSpPr txBox="1">
            <a:spLocks noChangeArrowheads="1"/>
          </p:cNvSpPr>
          <p:nvPr/>
        </p:nvSpPr>
        <p:spPr>
          <a:xfrm>
            <a:off x="431800" y="1371600"/>
            <a:ext cx="8229600" cy="49530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marL="457200" lvl="1" indent="0" algn="just">
              <a:spcBef>
                <a:spcPts val="0"/>
              </a:spcBef>
              <a:spcAft>
                <a:spcPts val="1200"/>
              </a:spcAft>
              <a:buNone/>
            </a:pPr>
            <a:endParaRPr lang="en-US" sz="800" b="1" dirty="0" smtClean="0"/>
          </a:p>
          <a:p>
            <a:pPr lvl="1" algn="just">
              <a:spcBef>
                <a:spcPts val="0"/>
              </a:spcBef>
              <a:spcAft>
                <a:spcPts val="1200"/>
              </a:spcAft>
              <a:buFont typeface="Wingdings" panose="05000000000000000000" pitchFamily="2" charset="2"/>
              <a:buChar char="§"/>
            </a:pPr>
            <a:r>
              <a:rPr lang="en-US" sz="2000" dirty="0" smtClean="0"/>
              <a:t>Although this is a very streamlined/ state-of-the-art execution, it does have a lot of moving and inter-related parts. Many assumptions are required in order to demine future sizing of the transaction. As such, it is very important to work closely with the borrower as well as Bond and 4% tax credit experts to model deals with conservative assumptions. These include:</a:t>
            </a:r>
          </a:p>
          <a:p>
            <a:pPr lvl="1" algn="just">
              <a:spcBef>
                <a:spcPts val="0"/>
              </a:spcBef>
              <a:spcAft>
                <a:spcPts val="1200"/>
              </a:spcAft>
              <a:buFont typeface="Wingdings" panose="05000000000000000000" pitchFamily="2" charset="2"/>
              <a:buChar char="§"/>
            </a:pPr>
            <a:r>
              <a:rPr lang="en-US" sz="2000" dirty="0"/>
              <a:t>P</a:t>
            </a:r>
            <a:r>
              <a:rPr lang="en-US" sz="2000" dirty="0" smtClean="0"/>
              <a:t>urchase price (subject to appraisal) </a:t>
            </a:r>
          </a:p>
          <a:p>
            <a:pPr lvl="1" algn="just">
              <a:spcBef>
                <a:spcPts val="0"/>
              </a:spcBef>
              <a:spcAft>
                <a:spcPts val="1200"/>
              </a:spcAft>
              <a:buFont typeface="Wingdings" panose="05000000000000000000" pitchFamily="2" charset="2"/>
              <a:buChar char="§"/>
            </a:pPr>
            <a:r>
              <a:rPr lang="en-US" sz="2000" dirty="0" smtClean="0"/>
              <a:t>Scope of rehab and related costs</a:t>
            </a:r>
          </a:p>
          <a:p>
            <a:pPr lvl="1" algn="just">
              <a:spcBef>
                <a:spcPts val="0"/>
              </a:spcBef>
              <a:spcAft>
                <a:spcPts val="1200"/>
              </a:spcAft>
              <a:buFont typeface="Wingdings" panose="05000000000000000000" pitchFamily="2" charset="2"/>
              <a:buChar char="§"/>
            </a:pPr>
            <a:r>
              <a:rPr lang="en-US" sz="2000" dirty="0" smtClean="0"/>
              <a:t>Tax credit equity pricing</a:t>
            </a:r>
          </a:p>
          <a:p>
            <a:pPr lvl="1" algn="just">
              <a:spcBef>
                <a:spcPts val="0"/>
              </a:spcBef>
              <a:spcAft>
                <a:spcPts val="1200"/>
              </a:spcAft>
              <a:buFont typeface="Wingdings" panose="05000000000000000000" pitchFamily="2" charset="2"/>
              <a:buChar char="§"/>
            </a:pPr>
            <a:r>
              <a:rPr lang="en-US" sz="2000" dirty="0" smtClean="0"/>
              <a:t>Aggregate basis calculation (for bond sizing)</a:t>
            </a:r>
          </a:p>
          <a:p>
            <a:pPr lvl="1" algn="just">
              <a:spcBef>
                <a:spcPts val="0"/>
              </a:spcBef>
              <a:spcAft>
                <a:spcPts val="1200"/>
              </a:spcAft>
              <a:buFont typeface="Wingdings" panose="05000000000000000000" pitchFamily="2" charset="2"/>
              <a:buChar char="§"/>
            </a:pPr>
            <a:r>
              <a:rPr lang="en-US" sz="2000" dirty="0" smtClean="0"/>
              <a:t>Mortgage rate/term on 241 loan</a:t>
            </a:r>
          </a:p>
          <a:p>
            <a:pPr lvl="1" algn="just">
              <a:spcBef>
                <a:spcPts val="0"/>
              </a:spcBef>
              <a:spcAft>
                <a:spcPts val="1200"/>
              </a:spcAft>
              <a:buFont typeface="Wingdings" panose="05000000000000000000" pitchFamily="2" charset="2"/>
              <a:buChar char="§"/>
            </a:pPr>
            <a:endParaRPr lang="en-US" sz="2000" dirty="0" smtClean="0"/>
          </a:p>
        </p:txBody>
      </p:sp>
    </p:spTree>
    <p:extLst>
      <p:ext uri="{BB962C8B-B14F-4D97-AF65-F5344CB8AC3E}">
        <p14:creationId xmlns:p14="http://schemas.microsoft.com/office/powerpoint/2010/main" val="218586922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3411" name="Group 3"/>
          <p:cNvGraphicFramePr>
            <a:graphicFrameLocks noGrp="1"/>
          </p:cNvGraphicFramePr>
          <p:nvPr>
            <p:ph sz="half" idx="2"/>
            <p:extLst>
              <p:ext uri="{D42A27DB-BD31-4B8C-83A1-F6EECF244321}">
                <p14:modId xmlns:p14="http://schemas.microsoft.com/office/powerpoint/2010/main" val="2065750994"/>
              </p:ext>
            </p:extLst>
          </p:nvPr>
        </p:nvGraphicFramePr>
        <p:xfrm>
          <a:off x="511810" y="5346192"/>
          <a:ext cx="4448810" cy="1207008"/>
        </p:xfrm>
        <a:graphic>
          <a:graphicData uri="http://schemas.openxmlformats.org/drawingml/2006/table">
            <a:tbl>
              <a:tblPr/>
              <a:tblGrid>
                <a:gridCol w="3176973">
                  <a:extLst>
                    <a:ext uri="{9D8B030D-6E8A-4147-A177-3AD203B41FA5}">
                      <a16:colId xmlns:a16="http://schemas.microsoft.com/office/drawing/2014/main" xmlns="" val="20000"/>
                    </a:ext>
                  </a:extLst>
                </a:gridCol>
                <a:gridCol w="1271837">
                  <a:extLst>
                    <a:ext uri="{9D8B030D-6E8A-4147-A177-3AD203B41FA5}">
                      <a16:colId xmlns:a16="http://schemas.microsoft.com/office/drawing/2014/main" xmlns="" val="20001"/>
                    </a:ext>
                  </a:extLst>
                </a:gridCol>
              </a:tblGrid>
              <a:tr h="274320">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cap="none" normalizeH="0" baseline="0" dirty="0" smtClean="0">
                          <a:ln>
                            <a:noFill/>
                          </a:ln>
                          <a:solidFill>
                            <a:schemeClr val="tx1"/>
                          </a:solidFill>
                          <a:effectLst/>
                          <a:latin typeface="Arial" charset="0"/>
                        </a:rPr>
                        <a:t>Acquisition/Rehab Deals - Perm Interest Rate Stack (est.)</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Loan Rate – Permanent</a:t>
                      </a:r>
                      <a:r>
                        <a:rPr kumimoji="0" lang="en-US" sz="12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Mortgage Insurance Premium:</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Servicing (varies based on lender):</a:t>
                      </a: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Total: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3.25%</a:t>
                      </a:r>
                    </a:p>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0.25%*</a:t>
                      </a:r>
                    </a:p>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kern="1200" cap="none" normalizeH="0" baseline="0" dirty="0" smtClean="0">
                          <a:ln>
                            <a:noFill/>
                          </a:ln>
                          <a:solidFill>
                            <a:schemeClr val="tx1"/>
                          </a:solidFill>
                          <a:effectLst/>
                          <a:latin typeface="Arial" charset="0"/>
                          <a:ea typeface="+mn-ea"/>
                          <a:cs typeface="+mn-cs"/>
                        </a:rPr>
                        <a:t>0.50%</a:t>
                      </a:r>
                    </a:p>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4.00%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graphicFrame>
        <p:nvGraphicFramePr>
          <p:cNvPr id="273450" name="Group 42"/>
          <p:cNvGraphicFramePr>
            <a:graphicFrameLocks noGrp="1"/>
          </p:cNvGraphicFramePr>
          <p:nvPr>
            <p:ph sz="half" idx="1"/>
            <p:extLst>
              <p:ext uri="{D42A27DB-BD31-4B8C-83A1-F6EECF244321}">
                <p14:modId xmlns:p14="http://schemas.microsoft.com/office/powerpoint/2010/main" val="1325927662"/>
              </p:ext>
            </p:extLst>
          </p:nvPr>
        </p:nvGraphicFramePr>
        <p:xfrm>
          <a:off x="6140450" y="5334000"/>
          <a:ext cx="2171700" cy="641204"/>
        </p:xfrm>
        <a:graphic>
          <a:graphicData uri="http://schemas.openxmlformats.org/drawingml/2006/table">
            <a:tbl>
              <a:tblPr/>
              <a:tblGrid>
                <a:gridCol w="1341724">
                  <a:extLst>
                    <a:ext uri="{9D8B030D-6E8A-4147-A177-3AD203B41FA5}">
                      <a16:colId xmlns:a16="http://schemas.microsoft.com/office/drawing/2014/main" xmlns="" val="20000"/>
                    </a:ext>
                  </a:extLst>
                </a:gridCol>
                <a:gridCol w="829976">
                  <a:extLst>
                    <a:ext uri="{9D8B030D-6E8A-4147-A177-3AD203B41FA5}">
                      <a16:colId xmlns:a16="http://schemas.microsoft.com/office/drawing/2014/main" xmlns="" val="20001"/>
                    </a:ext>
                  </a:extLst>
                </a:gridCol>
              </a:tblGrid>
              <a:tr h="183442">
                <a:tc gridSpan="2">
                  <a:txBody>
                    <a:bodyPr/>
                    <a:lstStyle/>
                    <a:p>
                      <a:pPr marL="53975"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kern="1200" cap="none" normalizeH="0" baseline="0" dirty="0" smtClean="0">
                          <a:ln>
                            <a:noFill/>
                          </a:ln>
                          <a:solidFill>
                            <a:schemeClr val="tx1"/>
                          </a:solidFill>
                          <a:effectLst/>
                          <a:latin typeface="Arial" charset="0"/>
                          <a:ea typeface="+mn-ea"/>
                          <a:cs typeface="+mn-cs"/>
                        </a:rPr>
                        <a:t>Upfront Fees (est.)</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218756">
                <a:tc>
                  <a:txBody>
                    <a:bodyPr/>
                    <a:lstStyle/>
                    <a:p>
                      <a:pPr marL="53975"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0" lang="en-US" sz="1200" b="0" i="0" u="none" strike="noStrike" kern="1200" cap="none" normalizeH="0" baseline="0" dirty="0" smtClean="0">
                          <a:ln>
                            <a:noFill/>
                          </a:ln>
                          <a:solidFill>
                            <a:schemeClr val="tx1"/>
                          </a:solidFill>
                          <a:effectLst/>
                          <a:latin typeface="Arial" charset="0"/>
                          <a:ea typeface="+mn-ea"/>
                          <a:cs typeface="+mn-cs"/>
                        </a:rPr>
                        <a:t>Costs of Issuance</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2.00%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8344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en-US" sz="1200" b="1" i="0" u="none" strike="noStrike" kern="1200" cap="none" normalizeH="0" baseline="0" dirty="0" smtClean="0">
                        <a:ln>
                          <a:noFill/>
                        </a:ln>
                        <a:solidFill>
                          <a:schemeClr val="tx1"/>
                        </a:solidFill>
                        <a:effectLst/>
                        <a:latin typeface="Arial" charset="0"/>
                        <a:ea typeface="+mn-ea"/>
                        <a:cs typeface="+mn-cs"/>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200" b="1" i="0" u="none" strike="noStrike" kern="1200" cap="none" normalizeH="0" baseline="0" dirty="0" smtClean="0">
                        <a:ln>
                          <a:noFill/>
                        </a:ln>
                        <a:solidFill>
                          <a:schemeClr val="tx1"/>
                        </a:solidFill>
                        <a:effectLst/>
                        <a:latin typeface="Arial" charset="0"/>
                        <a:ea typeface="+mn-ea"/>
                        <a:cs typeface="+mn-cs"/>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9" name="Rectangle 3"/>
          <p:cNvSpPr txBox="1">
            <a:spLocks noChangeArrowheads="1"/>
          </p:cNvSpPr>
          <p:nvPr/>
        </p:nvSpPr>
        <p:spPr>
          <a:xfrm>
            <a:off x="304800" y="1066800"/>
            <a:ext cx="8382000" cy="42672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400" b="0" dirty="0" smtClean="0"/>
              <a:t>FHA insurance program under Section 542(c) </a:t>
            </a:r>
            <a:r>
              <a:rPr lang="en-US" sz="1400" b="0" dirty="0"/>
              <a:t>of the Housing and Community Development Act of 1992 </a:t>
            </a:r>
            <a:r>
              <a:rPr lang="en-US" sz="1400" b="0" dirty="0" smtClean="0"/>
              <a:t>allows </a:t>
            </a:r>
            <a:r>
              <a:rPr lang="en-US" sz="1400" b="0" dirty="0"/>
              <a:t>state and local </a:t>
            </a:r>
            <a:r>
              <a:rPr lang="en-US" sz="1400" b="0" dirty="0" smtClean="0"/>
              <a:t>HFAs to share </a:t>
            </a:r>
            <a:r>
              <a:rPr lang="en-US" sz="1400" b="0" dirty="0"/>
              <a:t>the risk and </a:t>
            </a:r>
            <a:r>
              <a:rPr lang="en-US" sz="1400" b="0" dirty="0" smtClean="0"/>
              <a:t>mortgage </a:t>
            </a:r>
            <a:r>
              <a:rPr lang="en-US" sz="1400" b="0" dirty="0"/>
              <a:t>insurance premium on multifamily </a:t>
            </a:r>
            <a:r>
              <a:rPr lang="en-US" sz="1400" b="0" dirty="0" smtClean="0"/>
              <a:t>housing transactions.</a:t>
            </a:r>
          </a:p>
          <a:p>
            <a:pPr algn="just"/>
            <a:endParaRPr lang="en-US" sz="800" b="0" dirty="0" smtClean="0"/>
          </a:p>
          <a:p>
            <a:pPr algn="just"/>
            <a:r>
              <a:rPr lang="en-US" sz="1400" b="0" dirty="0" smtClean="0"/>
              <a:t>Unlike FHA MAP loans (i.e. 221(d) &amp; 223(f)) these loans are currently </a:t>
            </a:r>
            <a:r>
              <a:rPr lang="en-US" sz="1400" b="0" u="sng" dirty="0" smtClean="0"/>
              <a:t>not eligible to be “wrapped” with GNMA Securities</a:t>
            </a:r>
            <a:r>
              <a:rPr lang="en-US" sz="1400" b="0" dirty="0" smtClean="0"/>
              <a:t>. As a result, financing options under these programs over the past 8+ years have not been as favorable as MAP loans due to the less liquid market. However, recent changes to the program have changed this.</a:t>
            </a:r>
          </a:p>
          <a:p>
            <a:pPr algn="just"/>
            <a:endParaRPr lang="en-US" sz="800" b="0" dirty="0" smtClean="0"/>
          </a:p>
          <a:p>
            <a:pPr algn="just"/>
            <a:r>
              <a:rPr lang="en-US" sz="1400" b="0" dirty="0" smtClean="0"/>
              <a:t>In 2015, the Dept of Treasury working with the Federal Financing Bank (FFB) agreed </a:t>
            </a:r>
            <a:r>
              <a:rPr lang="en-US" sz="1400" u="sng" dirty="0" smtClean="0"/>
              <a:t>to purchase certain qualifying FHA risk share loans at very competitive rates</a:t>
            </a:r>
            <a:r>
              <a:rPr lang="en-US" sz="1400" b="0" dirty="0" smtClean="0"/>
              <a:t>. Transactions with ~$40,000 per unit in rehabilitation or less can currently obtain all-in rates </a:t>
            </a:r>
            <a:r>
              <a:rPr lang="en-US" sz="1400" u="sng" dirty="0" smtClean="0"/>
              <a:t>below </a:t>
            </a:r>
            <a:r>
              <a:rPr lang="en-US" sz="1400" u="sng" dirty="0"/>
              <a:t>4</a:t>
            </a:r>
            <a:r>
              <a:rPr lang="en-US" sz="1400" u="sng" dirty="0" smtClean="0"/>
              <a:t>.00%.</a:t>
            </a:r>
          </a:p>
          <a:p>
            <a:pPr algn="just"/>
            <a:endParaRPr lang="en-US" sz="800" b="0" dirty="0" smtClean="0"/>
          </a:p>
          <a:p>
            <a:pPr algn="just"/>
            <a:endParaRPr lang="en-US" sz="800" b="0" dirty="0" smtClean="0"/>
          </a:p>
          <a:p>
            <a:pPr algn="just"/>
            <a:r>
              <a:rPr lang="en-US" sz="1400" b="0" dirty="0" smtClean="0"/>
              <a:t>FFB will buy the direct risk share taxable loans but they </a:t>
            </a:r>
            <a:r>
              <a:rPr lang="en-US" sz="1400" dirty="0" smtClean="0"/>
              <a:t>can be combined with short-term tax-exempt bonds </a:t>
            </a:r>
            <a:r>
              <a:rPr lang="en-US" sz="1400" b="0" dirty="0" smtClean="0"/>
              <a:t>to qualify for 4% tax credits.</a:t>
            </a:r>
            <a:endParaRPr lang="en-US" sz="1400" dirty="0" smtClean="0"/>
          </a:p>
          <a:p>
            <a:pPr algn="just">
              <a:lnSpc>
                <a:spcPct val="170000"/>
              </a:lnSpc>
            </a:pPr>
            <a:endParaRPr lang="en-US" sz="1400" b="0" dirty="0"/>
          </a:p>
        </p:txBody>
      </p:sp>
      <p:sp>
        <p:nvSpPr>
          <p:cNvPr id="10" name="Title 6"/>
          <p:cNvSpPr>
            <a:spLocks noGrp="1"/>
          </p:cNvSpPr>
          <p:nvPr>
            <p:ph type="title"/>
          </p:nvPr>
        </p:nvSpPr>
        <p:spPr bwMode="auto">
          <a:xfrm>
            <a:off x="457200" y="152400"/>
            <a:ext cx="8229600" cy="762000"/>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FHA Risk Share Loan Program</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15</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
        <p:nvSpPr>
          <p:cNvPr id="11" name="Rectangle 40"/>
          <p:cNvSpPr>
            <a:spLocks noChangeArrowheads="1"/>
          </p:cNvSpPr>
          <p:nvPr/>
        </p:nvSpPr>
        <p:spPr bwMode="auto">
          <a:xfrm>
            <a:off x="5105400" y="5943600"/>
            <a:ext cx="3581400" cy="369332"/>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200" dirty="0" smtClean="0"/>
              <a:t>* The 542 loan program was included in the recent MIP reduction </a:t>
            </a:r>
            <a:endParaRPr lang="en-US" sz="1200" dirty="0"/>
          </a:p>
        </p:txBody>
      </p:sp>
    </p:spTree>
    <p:extLst>
      <p:ext uri="{BB962C8B-B14F-4D97-AF65-F5344CB8AC3E}">
        <p14:creationId xmlns:p14="http://schemas.microsoft.com/office/powerpoint/2010/main" val="5427413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3450" name="Group 42"/>
          <p:cNvGraphicFramePr>
            <a:graphicFrameLocks noGrp="1"/>
          </p:cNvGraphicFramePr>
          <p:nvPr>
            <p:ph sz="half" idx="1"/>
            <p:extLst>
              <p:ext uri="{D42A27DB-BD31-4B8C-83A1-F6EECF244321}">
                <p14:modId xmlns:p14="http://schemas.microsoft.com/office/powerpoint/2010/main" val="1000574759"/>
              </p:ext>
            </p:extLst>
          </p:nvPr>
        </p:nvGraphicFramePr>
        <p:xfrm>
          <a:off x="6140450" y="5378596"/>
          <a:ext cx="2171700" cy="641204"/>
        </p:xfrm>
        <a:graphic>
          <a:graphicData uri="http://schemas.openxmlformats.org/drawingml/2006/table">
            <a:tbl>
              <a:tblPr/>
              <a:tblGrid>
                <a:gridCol w="1341724">
                  <a:extLst>
                    <a:ext uri="{9D8B030D-6E8A-4147-A177-3AD203B41FA5}">
                      <a16:colId xmlns:a16="http://schemas.microsoft.com/office/drawing/2014/main" xmlns="" val="20000"/>
                    </a:ext>
                  </a:extLst>
                </a:gridCol>
                <a:gridCol w="829976">
                  <a:extLst>
                    <a:ext uri="{9D8B030D-6E8A-4147-A177-3AD203B41FA5}">
                      <a16:colId xmlns:a16="http://schemas.microsoft.com/office/drawing/2014/main" xmlns="" val="20001"/>
                    </a:ext>
                  </a:extLst>
                </a:gridCol>
              </a:tblGrid>
              <a:tr h="183442">
                <a:tc gridSpan="2">
                  <a:txBody>
                    <a:bodyPr/>
                    <a:lstStyle/>
                    <a:p>
                      <a:pPr marL="53975"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kern="1200" cap="none" normalizeH="0" baseline="0" dirty="0" smtClean="0">
                          <a:ln>
                            <a:noFill/>
                          </a:ln>
                          <a:solidFill>
                            <a:schemeClr val="tx1"/>
                          </a:solidFill>
                          <a:effectLst/>
                          <a:latin typeface="Arial" charset="0"/>
                          <a:ea typeface="+mn-ea"/>
                          <a:cs typeface="+mn-cs"/>
                        </a:rPr>
                        <a:t>Upfront Fees (est.)</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218756">
                <a:tc>
                  <a:txBody>
                    <a:bodyPr/>
                    <a:lstStyle/>
                    <a:p>
                      <a:pPr marL="53975"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0" lang="en-US" sz="1200" b="0" i="0" u="none" strike="noStrike" kern="1200" cap="none" normalizeH="0" baseline="0" dirty="0" smtClean="0">
                          <a:ln>
                            <a:noFill/>
                          </a:ln>
                          <a:solidFill>
                            <a:schemeClr val="tx1"/>
                          </a:solidFill>
                          <a:effectLst/>
                          <a:latin typeface="Arial" charset="0"/>
                          <a:ea typeface="+mn-ea"/>
                          <a:cs typeface="+mn-cs"/>
                        </a:rPr>
                        <a:t>Costs of Issuance</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5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2.00%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183442">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en-US" sz="1200" b="1" i="0" u="none" strike="noStrike" kern="1200" cap="none" normalizeH="0" baseline="0" dirty="0" smtClean="0">
                        <a:ln>
                          <a:noFill/>
                        </a:ln>
                        <a:solidFill>
                          <a:schemeClr val="tx1"/>
                        </a:solidFill>
                        <a:effectLst/>
                        <a:latin typeface="Arial" charset="0"/>
                        <a:ea typeface="+mn-ea"/>
                        <a:cs typeface="+mn-cs"/>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1200" b="1" i="0" u="none" strike="noStrike" kern="1200" cap="none" normalizeH="0" baseline="0" dirty="0" smtClean="0">
                        <a:ln>
                          <a:noFill/>
                        </a:ln>
                        <a:solidFill>
                          <a:schemeClr val="tx1"/>
                        </a:solidFill>
                        <a:effectLst/>
                        <a:latin typeface="Arial" charset="0"/>
                        <a:ea typeface="+mn-ea"/>
                        <a:cs typeface="+mn-cs"/>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9" name="Rectangle 3"/>
          <p:cNvSpPr txBox="1">
            <a:spLocks noChangeArrowheads="1"/>
          </p:cNvSpPr>
          <p:nvPr/>
        </p:nvSpPr>
        <p:spPr>
          <a:xfrm>
            <a:off x="431800" y="1455420"/>
            <a:ext cx="8229600" cy="349758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800" dirty="0"/>
          </a:p>
          <a:p>
            <a:pPr algn="just"/>
            <a:r>
              <a:rPr lang="en-US" sz="1400" dirty="0" smtClean="0"/>
              <a:t>Construction and Permanent Financing &amp; </a:t>
            </a:r>
            <a:r>
              <a:rPr lang="en-US" sz="1400" dirty="0"/>
              <a:t>Reduced Costs of </a:t>
            </a:r>
            <a:r>
              <a:rPr lang="en-US" sz="1400" dirty="0" smtClean="0"/>
              <a:t>Issuance</a:t>
            </a:r>
            <a:r>
              <a:rPr lang="en-US" sz="1400" b="0" dirty="0" smtClean="0"/>
              <a:t>: No separate construction lender is required. The HFA acts as Issuer and Lender.</a:t>
            </a:r>
            <a:endParaRPr lang="en-US" sz="1400" dirty="0"/>
          </a:p>
          <a:p>
            <a:pPr algn="just">
              <a:lnSpc>
                <a:spcPct val="170000"/>
              </a:lnSpc>
            </a:pPr>
            <a:r>
              <a:rPr lang="en-US" sz="1400" dirty="0"/>
              <a:t>Fast Execution Time</a:t>
            </a:r>
            <a:r>
              <a:rPr lang="en-US" sz="1400" b="0" dirty="0"/>
              <a:t>: </a:t>
            </a:r>
            <a:r>
              <a:rPr lang="en-US" sz="1400" b="0" dirty="0" smtClean="0"/>
              <a:t>90 – 120 days. Unlike MAP loans, the HFA provides full underwriting.</a:t>
            </a:r>
            <a:endParaRPr lang="en-US" sz="1400" dirty="0"/>
          </a:p>
          <a:p>
            <a:r>
              <a:rPr lang="en-US" sz="1400" dirty="0" smtClean="0"/>
              <a:t>Underwriting Terms: </a:t>
            </a:r>
            <a:r>
              <a:rPr lang="en-US" sz="1400" b="0" dirty="0"/>
              <a:t>Up to </a:t>
            </a:r>
            <a:r>
              <a:rPr lang="en-US" sz="1400" b="0" dirty="0" smtClean="0"/>
              <a:t>90% </a:t>
            </a:r>
            <a:r>
              <a:rPr lang="en-US" sz="1400" b="0" dirty="0"/>
              <a:t>LtV; </a:t>
            </a:r>
            <a:r>
              <a:rPr lang="en-US" sz="1400" b="0" dirty="0" smtClean="0"/>
              <a:t>1.15 DSCR; 35/40 </a:t>
            </a:r>
            <a:r>
              <a:rPr lang="en-US" sz="1400" b="0" dirty="0"/>
              <a:t>year amortization / </a:t>
            </a:r>
            <a:r>
              <a:rPr lang="en-US" sz="1400" b="0" dirty="0" smtClean="0"/>
              <a:t>term (balloon feature expected to be available soon); ~6-month DSRF typically required for “AAA” rating of Bonds.</a:t>
            </a:r>
            <a:endParaRPr lang="en-US" sz="1400" b="0" dirty="0"/>
          </a:p>
          <a:p>
            <a:pPr algn="just">
              <a:lnSpc>
                <a:spcPct val="170000"/>
              </a:lnSpc>
            </a:pPr>
            <a:r>
              <a:rPr lang="en-US" sz="1400" dirty="0" smtClean="0"/>
              <a:t>Non-Recourse, David Bacon, Negative Arbitrage</a:t>
            </a:r>
            <a:endParaRPr lang="en-US" sz="1400" b="0" dirty="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FHA Risk Share Loan Program (con’t)</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16</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graphicFrame>
        <p:nvGraphicFramePr>
          <p:cNvPr id="11" name="Group 3"/>
          <p:cNvGraphicFramePr>
            <a:graphicFrameLocks noGrp="1"/>
          </p:cNvGraphicFramePr>
          <p:nvPr>
            <p:ph sz="half" idx="2"/>
            <p:extLst>
              <p:ext uri="{D42A27DB-BD31-4B8C-83A1-F6EECF244321}">
                <p14:modId xmlns:p14="http://schemas.microsoft.com/office/powerpoint/2010/main" val="3999936297"/>
              </p:ext>
            </p:extLst>
          </p:nvPr>
        </p:nvGraphicFramePr>
        <p:xfrm>
          <a:off x="457200" y="5029200"/>
          <a:ext cx="4448810" cy="1426464"/>
        </p:xfrm>
        <a:graphic>
          <a:graphicData uri="http://schemas.openxmlformats.org/drawingml/2006/table">
            <a:tbl>
              <a:tblPr/>
              <a:tblGrid>
                <a:gridCol w="3176973">
                  <a:extLst>
                    <a:ext uri="{9D8B030D-6E8A-4147-A177-3AD203B41FA5}">
                      <a16:colId xmlns:a16="http://schemas.microsoft.com/office/drawing/2014/main" xmlns="" val="20000"/>
                    </a:ext>
                  </a:extLst>
                </a:gridCol>
                <a:gridCol w="1271837">
                  <a:extLst>
                    <a:ext uri="{9D8B030D-6E8A-4147-A177-3AD203B41FA5}">
                      <a16:colId xmlns:a16="http://schemas.microsoft.com/office/drawing/2014/main" xmlns="" val="20001"/>
                    </a:ext>
                  </a:extLst>
                </a:gridCol>
              </a:tblGrid>
              <a:tr h="274320">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cap="none" normalizeH="0" baseline="0" dirty="0" smtClean="0">
                          <a:ln>
                            <a:noFill/>
                          </a:ln>
                          <a:solidFill>
                            <a:schemeClr val="tx1"/>
                          </a:solidFill>
                          <a:effectLst/>
                          <a:latin typeface="Arial" charset="0"/>
                        </a:rPr>
                        <a:t>New Const/Sub Rehab - Perm Interest Rate Stack (est.)</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Bond Rate</a:t>
                      </a:r>
                      <a:r>
                        <a:rPr kumimoji="0" lang="en-US" sz="12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Mortgage Insurance Premium (MIP):</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Servicing Fee (varies based on lender):</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en-US" sz="1200" b="1" i="0" u="none" strike="noStrike" cap="none" normalizeH="0" baseline="0" dirty="0" smtClean="0">
                          <a:ln>
                            <a:noFill/>
                          </a:ln>
                          <a:solidFill>
                            <a:schemeClr val="tx1"/>
                          </a:solidFill>
                          <a:effectLst/>
                          <a:latin typeface="Arial" charset="0"/>
                        </a:rPr>
                        <a:t>Issuer Fee (varies based on issuer):</a:t>
                      </a: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Total: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4.00%</a:t>
                      </a:r>
                    </a:p>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0.25%*</a:t>
                      </a:r>
                    </a:p>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0.50%</a:t>
                      </a:r>
                    </a:p>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kern="1200" cap="none" normalizeH="0" baseline="0" dirty="0" smtClean="0">
                          <a:ln>
                            <a:noFill/>
                          </a:ln>
                          <a:solidFill>
                            <a:schemeClr val="tx1"/>
                          </a:solidFill>
                          <a:effectLst/>
                          <a:latin typeface="Arial" charset="0"/>
                          <a:ea typeface="+mn-ea"/>
                          <a:cs typeface="+mn-cs"/>
                        </a:rPr>
                        <a:t>0.25%</a:t>
                      </a:r>
                    </a:p>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5.00%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13" name="Rectangle 40"/>
          <p:cNvSpPr>
            <a:spLocks noChangeArrowheads="1"/>
          </p:cNvSpPr>
          <p:nvPr/>
        </p:nvSpPr>
        <p:spPr bwMode="auto">
          <a:xfrm>
            <a:off x="4953000" y="6019800"/>
            <a:ext cx="3581400" cy="369332"/>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p>
            <a:r>
              <a:rPr lang="en-US" sz="1200" dirty="0" smtClean="0"/>
              <a:t>* The 542 loan program was included in the recent MIP reduction </a:t>
            </a:r>
            <a:endParaRPr lang="en-US" sz="1200" dirty="0"/>
          </a:p>
        </p:txBody>
      </p:sp>
    </p:spTree>
    <p:extLst>
      <p:ext uri="{BB962C8B-B14F-4D97-AF65-F5344CB8AC3E}">
        <p14:creationId xmlns:p14="http://schemas.microsoft.com/office/powerpoint/2010/main" val="276663323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Comparison</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5A1BE7-777E-49C8-9A6F-6D925C4443B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6" name="Table 5"/>
          <p:cNvGraphicFramePr>
            <a:graphicFrameLocks noGrp="1"/>
          </p:cNvGraphicFramePr>
          <p:nvPr>
            <p:extLst/>
          </p:nvPr>
        </p:nvGraphicFramePr>
        <p:xfrm>
          <a:off x="468351" y="1463040"/>
          <a:ext cx="8229600" cy="3794760"/>
        </p:xfrm>
        <a:graphic>
          <a:graphicData uri="http://schemas.openxmlformats.org/drawingml/2006/table">
            <a:tbl>
              <a:tblPr firstRow="1" bandRow="1">
                <a:tableStyleId>{5C22544A-7EE6-4342-B048-85BDC9FD1C3A}</a:tableStyleId>
              </a:tblPr>
              <a:tblGrid>
                <a:gridCol w="1893849">
                  <a:extLst>
                    <a:ext uri="{9D8B030D-6E8A-4147-A177-3AD203B41FA5}">
                      <a16:colId xmlns:a16="http://schemas.microsoft.com/office/drawing/2014/main" xmlns="" val="20000"/>
                    </a:ext>
                  </a:extLst>
                </a:gridCol>
                <a:gridCol w="228600">
                  <a:extLst>
                    <a:ext uri="{9D8B030D-6E8A-4147-A177-3AD203B41FA5}">
                      <a16:colId xmlns:a16="http://schemas.microsoft.com/office/drawing/2014/main" xmlns="" val="20001"/>
                    </a:ext>
                  </a:extLst>
                </a:gridCol>
                <a:gridCol w="2815311">
                  <a:extLst>
                    <a:ext uri="{9D8B030D-6E8A-4147-A177-3AD203B41FA5}">
                      <a16:colId xmlns:a16="http://schemas.microsoft.com/office/drawing/2014/main" xmlns="" val="20002"/>
                    </a:ext>
                  </a:extLst>
                </a:gridCol>
                <a:gridCol w="308889">
                  <a:extLst>
                    <a:ext uri="{9D8B030D-6E8A-4147-A177-3AD203B41FA5}">
                      <a16:colId xmlns:a16="http://schemas.microsoft.com/office/drawing/2014/main" xmlns="" val="20003"/>
                    </a:ext>
                  </a:extLst>
                </a:gridCol>
                <a:gridCol w="2982951">
                  <a:extLst>
                    <a:ext uri="{9D8B030D-6E8A-4147-A177-3AD203B41FA5}">
                      <a16:colId xmlns:a16="http://schemas.microsoft.com/office/drawing/2014/main" xmlns="" val="20004"/>
                    </a:ext>
                  </a:extLst>
                </a:gridCol>
              </a:tblGrid>
              <a:tr h="0">
                <a:tc>
                  <a:txBody>
                    <a:bodyPr/>
                    <a:lstStyle/>
                    <a:p>
                      <a:r>
                        <a:rPr lang="en-US" sz="900" b="1" dirty="0" smtClean="0">
                          <a:solidFill>
                            <a:schemeClr val="bg1"/>
                          </a:solidFill>
                          <a:latin typeface="Arial" panose="020B0604020202020204" pitchFamily="34" charset="0"/>
                          <a:cs typeface="Arial" panose="020B0604020202020204" pitchFamily="34" charset="0"/>
                        </a:rPr>
                        <a:t>ISSUER</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Jacksonville Housing</a:t>
                      </a:r>
                      <a:r>
                        <a:rPr lang="en-US" sz="900" b="0" baseline="0" dirty="0" smtClean="0">
                          <a:solidFill>
                            <a:schemeClr val="tx1"/>
                          </a:solidFill>
                          <a:latin typeface="Arial" panose="020B0604020202020204" pitchFamily="34" charset="0"/>
                          <a:cs typeface="Arial" panose="020B0604020202020204" pitchFamily="34" charset="0"/>
                        </a:rPr>
                        <a:t> Finance Authority</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California Statewide Communities Development Authority</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UNDERWRITER</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RBC Capital Markets</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Stifel, Nicolaus &amp; Company, Incorporated</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SELLER/SERVICER</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Jones Lang LaSalle Multifamily,</a:t>
                      </a:r>
                      <a:r>
                        <a:rPr lang="en-US" sz="900" b="0" baseline="0" dirty="0" smtClean="0">
                          <a:solidFill>
                            <a:schemeClr val="tx1"/>
                          </a:solidFill>
                          <a:latin typeface="Arial" panose="020B0604020202020204" pitchFamily="34" charset="0"/>
                          <a:cs typeface="Arial" panose="020B0604020202020204" pitchFamily="34" charset="0"/>
                        </a:rPr>
                        <a:t> LLC</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Greystone Servicing Corporation, Inc.</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PROJECT NAME</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Timberwood Trace Apartments</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Watts Arms Apartments</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3"/>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LOCATION</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Jacksonville, Florida</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Los Angeles, California</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4"/>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LOAN PURPOSE</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Acquisition/Rehab</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Acquisition/Rehab</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5"/>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TAX EXEMPTION</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Federal and State</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Federal and State</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6"/>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RATING</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Aaa</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No Rating</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7"/>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PRICING</a:t>
                      </a:r>
                      <a:r>
                        <a:rPr lang="en-US" sz="900" b="1" baseline="0" dirty="0" smtClean="0">
                          <a:solidFill>
                            <a:schemeClr val="bg1"/>
                          </a:solidFill>
                          <a:latin typeface="Arial" panose="020B0604020202020204" pitchFamily="34" charset="0"/>
                          <a:cs typeface="Arial" panose="020B0604020202020204" pitchFamily="34" charset="0"/>
                        </a:rPr>
                        <a:t> DATE</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01/25/2017</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01/27/2017</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8"/>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CREDIT ENHANCEMENT</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Fannie Mae MBS Pass Through</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Fannie Mae MBS</a:t>
                      </a:r>
                      <a:r>
                        <a:rPr lang="en-US" sz="900" b="0" baseline="0" dirty="0" smtClean="0">
                          <a:solidFill>
                            <a:schemeClr val="tx1"/>
                          </a:solidFill>
                          <a:latin typeface="Arial" panose="020B0604020202020204" pitchFamily="34" charset="0"/>
                          <a:cs typeface="Arial" panose="020B0604020202020204" pitchFamily="34" charset="0"/>
                        </a:rPr>
                        <a:t> Pass Through</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9"/>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PAR AMOUNT</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$16,000,000</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$17,080,000</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0"/>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BOND MATURITY</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02/01/2033</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03/01/2034</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1"/>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BOND INTEREST RATE</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3.40%</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3.10%</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xmlns="" val="10012"/>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REFERENCE RATE INDEX</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15-Year MMD</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10-Year LIBOR Swap</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3"/>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REFERENCE RATE</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2.71%</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2.40%</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4"/>
                  </a:ext>
                </a:extLst>
              </a:tr>
              <a:tr h="0">
                <a:tc>
                  <a:txBody>
                    <a:bodyPr/>
                    <a:lstStyle/>
                    <a:p>
                      <a:r>
                        <a:rPr lang="en-US" sz="900" b="1" dirty="0" smtClean="0">
                          <a:solidFill>
                            <a:schemeClr val="bg1"/>
                          </a:solidFill>
                          <a:latin typeface="Arial" panose="020B0604020202020204" pitchFamily="34" charset="0"/>
                          <a:cs typeface="Arial" panose="020B0604020202020204" pitchFamily="34" charset="0"/>
                        </a:rPr>
                        <a:t>PRICING SPREAD </a:t>
                      </a:r>
                      <a:endParaRPr lang="en-US" sz="900" b="1"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+69 bps</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indent="-171450">
                        <a:buClr>
                          <a:schemeClr val="accent1">
                            <a:lumMod val="75000"/>
                          </a:schemeClr>
                        </a:buClr>
                        <a:buFont typeface="Arial" panose="020B0604020202020204" pitchFamily="34" charset="0"/>
                        <a:buChar char="■"/>
                      </a:pPr>
                      <a:r>
                        <a:rPr lang="en-US" sz="900" b="0" dirty="0" smtClean="0">
                          <a:solidFill>
                            <a:schemeClr val="tx1"/>
                          </a:solidFill>
                          <a:latin typeface="Arial" panose="020B0604020202020204" pitchFamily="34" charset="0"/>
                          <a:cs typeface="Arial" panose="020B0604020202020204" pitchFamily="34" charset="0"/>
                        </a:rPr>
                        <a:t>+70 bps</a:t>
                      </a:r>
                      <a:endParaRPr lang="en-US" sz="900" b="0" dirty="0">
                        <a:solidFill>
                          <a:schemeClr val="tx1"/>
                        </a:solidFill>
                        <a:latin typeface="Arial" panose="020B0604020202020204" pitchFamily="34" charset="0"/>
                        <a:cs typeface="Arial" panose="020B0604020202020204" pitchFamily="34" charset="0"/>
                      </a:endParaRPr>
                    </a:p>
                  </a:txBody>
                  <a:tcPr>
                    <a:lnL w="12700" cmpd="sng">
                      <a:noFill/>
                    </a:lnL>
                    <a:lnR w="12700" cmpd="sng">
                      <a:noFill/>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15"/>
                  </a:ext>
                </a:extLst>
              </a:tr>
            </a:tbl>
          </a:graphicData>
        </a:graphic>
      </p:graphicFrame>
      <p:sp>
        <p:nvSpPr>
          <p:cNvPr id="7" name="TextBox 6"/>
          <p:cNvSpPr txBox="1"/>
          <p:nvPr/>
        </p:nvSpPr>
        <p:spPr>
          <a:xfrm>
            <a:off x="414453" y="5789042"/>
            <a:ext cx="367921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Source: Bloomberg. Thomson Reuters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note the bond interest rate does not include servicing or guaranty fee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p:cNvSpPr txBox="1"/>
          <p:nvPr/>
        </p:nvSpPr>
        <p:spPr>
          <a:xfrm>
            <a:off x="3581400" y="6324600"/>
            <a:ext cx="3810000" cy="369332"/>
          </a:xfrm>
          <a:prstGeom prst="rect">
            <a:avLst/>
          </a:prstGeom>
          <a:noFill/>
        </p:spPr>
        <p:txBody>
          <a:bodyPr wrap="square" rtlCol="0">
            <a:spAutoFit/>
          </a:bodyPr>
          <a:lstStyle/>
          <a:p>
            <a:pPr algn="ctr"/>
            <a:r>
              <a:rPr lang="en-US" dirty="0"/>
              <a:t>Cody Wilson (404) 504-2785</a:t>
            </a:r>
          </a:p>
        </p:txBody>
      </p:sp>
    </p:spTree>
    <p:extLst>
      <p:ext uri="{BB962C8B-B14F-4D97-AF65-F5344CB8AC3E}">
        <p14:creationId xmlns:p14="http://schemas.microsoft.com/office/powerpoint/2010/main" val="1434928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r>
              <a:rPr lang="en-US" dirty="0" smtClean="0"/>
              <a:t>When structuring a tax-exempt bond transaction, the Fannie Mae DUS lender has the following three executions:</a:t>
            </a:r>
          </a:p>
          <a:p>
            <a:pPr lvl="1">
              <a:buFont typeface="+mj-lt"/>
              <a:buAutoNum type="arabicPeriod"/>
            </a:pPr>
            <a:r>
              <a:rPr lang="en-US" dirty="0" smtClean="0"/>
              <a:t>Bond Credit Enhancement</a:t>
            </a:r>
          </a:p>
          <a:p>
            <a:pPr lvl="2"/>
            <a:r>
              <a:rPr lang="en-US" dirty="0" smtClean="0"/>
              <a:t>Fannie Mae provides credit enhancement for tax-exempt bonds</a:t>
            </a:r>
          </a:p>
          <a:p>
            <a:pPr lvl="1">
              <a:buFont typeface="+mj-lt"/>
              <a:buAutoNum type="arabicPeriod"/>
            </a:pPr>
            <a:r>
              <a:rPr lang="en-US" dirty="0" smtClean="0"/>
              <a:t>Fannie MBS combined with tax-exempt bonds</a:t>
            </a:r>
          </a:p>
          <a:p>
            <a:pPr lvl="2"/>
            <a:r>
              <a:rPr lang="en-US" dirty="0" smtClean="0"/>
              <a:t>A Fannie Mae MBS is issued simultaneously with short-term cash collateralized tax-exempt bonds</a:t>
            </a:r>
          </a:p>
          <a:p>
            <a:pPr lvl="2"/>
            <a:r>
              <a:rPr lang="en-US" dirty="0" smtClean="0"/>
              <a:t>The short-term cash collateralized bonds are issued to achieve compliance with the 50% Rule</a:t>
            </a:r>
            <a:r>
              <a:rPr lang="en-US" baseline="30000" dirty="0" smtClean="0"/>
              <a:t>1</a:t>
            </a:r>
          </a:p>
          <a:p>
            <a:pPr lvl="1">
              <a:buFont typeface="+mj-lt"/>
              <a:buAutoNum type="arabicPeriod"/>
            </a:pPr>
            <a:r>
              <a:rPr lang="en-US" dirty="0" smtClean="0"/>
              <a:t>M.TEB</a:t>
            </a:r>
          </a:p>
          <a:p>
            <a:pPr lvl="2"/>
            <a:r>
              <a:rPr lang="en-US" dirty="0" smtClean="0"/>
              <a:t>A Fannie Mae MBS is issued as collateral for tax-exempt bonds</a:t>
            </a:r>
          </a:p>
          <a:p>
            <a:r>
              <a:rPr lang="en-US" dirty="0" smtClean="0"/>
              <a:t>Stifel recently developed its own version of M.TEB called M-TEMS (Multifamily Tax-Exempt Mortgage-backed Securities). </a:t>
            </a:r>
          </a:p>
          <a:p>
            <a:r>
              <a:rPr lang="en-US" dirty="0" smtClean="0"/>
              <a:t>The M-TEMS structure is very similar to the M.TEB structure with the follow modifications:</a:t>
            </a:r>
          </a:p>
          <a:p>
            <a:pPr lvl="1"/>
            <a:r>
              <a:rPr lang="en-US" dirty="0" smtClean="0"/>
              <a:t>M-TEMS has fewer documents (no loan agreement)</a:t>
            </a:r>
          </a:p>
          <a:p>
            <a:pPr lvl="1"/>
            <a:r>
              <a:rPr lang="en-US" dirty="0" smtClean="0"/>
              <a:t>M-TEMS has more tailored disclosure</a:t>
            </a:r>
          </a:p>
          <a:p>
            <a:pPr lvl="1"/>
            <a:r>
              <a:rPr lang="en-US" dirty="0" smtClean="0"/>
              <a:t>M-TEMS could accommodate a draw down feature to reduce interest cost at closing</a:t>
            </a:r>
          </a:p>
          <a:p>
            <a:pPr lvl="1"/>
            <a:r>
              <a:rPr lang="en-US" dirty="0" smtClean="0"/>
              <a:t>M-TEMS do not require a credit rating (cost savings ~$18,500)</a:t>
            </a:r>
          </a:p>
          <a:p>
            <a:pPr lvl="1"/>
            <a:r>
              <a:rPr lang="en-US" dirty="0" smtClean="0"/>
              <a:t>M-TEMS are priced off a different index</a:t>
            </a:r>
          </a:p>
          <a:p>
            <a:pPr lvl="1"/>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5A1BE7-777E-49C8-9A6F-6D925C4443B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434899" y="5553306"/>
            <a:ext cx="827420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Notes:</a:t>
            </a:r>
          </a:p>
          <a:p>
            <a:pPr marL="228600" marR="0" lvl="0" indent="-228600" algn="l" defTabSz="914400" rtl="0" eaLnBrk="1" fontAlgn="auto" latinLnBrk="0" hangingPunct="1">
              <a:lnSpc>
                <a:spcPct val="100000"/>
              </a:lnSpc>
              <a:spcBef>
                <a:spcPts val="0"/>
              </a:spcBef>
              <a:spcAft>
                <a:spcPts val="0"/>
              </a:spcAft>
              <a:buClrTx/>
              <a:buSzTx/>
              <a:buFontTx/>
              <a:buAutoNum type="arabicPlain"/>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developer must finance 50% of project costs with tax-exempt bonds and keep those bonds outstanding until the project’s placed-in-service date in order to get  full value for the 4% low income housing tax credit (“LIHTC”) equity</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TextBox 5"/>
          <p:cNvSpPr txBox="1"/>
          <p:nvPr/>
        </p:nvSpPr>
        <p:spPr>
          <a:xfrm>
            <a:off x="3581400" y="6324600"/>
            <a:ext cx="3810000" cy="369332"/>
          </a:xfrm>
          <a:prstGeom prst="rect">
            <a:avLst/>
          </a:prstGeom>
          <a:noFill/>
        </p:spPr>
        <p:txBody>
          <a:bodyPr wrap="square" rtlCol="0">
            <a:spAutoFit/>
          </a:bodyPr>
          <a:lstStyle/>
          <a:p>
            <a:pPr algn="ctr"/>
            <a:r>
              <a:rPr lang="en-US" dirty="0"/>
              <a:t>Cody Wilson (404) 504-2785</a:t>
            </a:r>
          </a:p>
        </p:txBody>
      </p:sp>
    </p:spTree>
    <p:extLst>
      <p:ext uri="{BB962C8B-B14F-4D97-AF65-F5344CB8AC3E}">
        <p14:creationId xmlns:p14="http://schemas.microsoft.com/office/powerpoint/2010/main" val="1419460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M-TEMS Structure</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5A1BE7-777E-49C8-9A6F-6D925C4443B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Rectangle 15"/>
          <p:cNvSpPr/>
          <p:nvPr/>
        </p:nvSpPr>
        <p:spPr>
          <a:xfrm>
            <a:off x="468351" y="1371600"/>
            <a:ext cx="8229600" cy="228600"/>
          </a:xfrm>
          <a:prstGeom prst="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STEP 1 – The Fannie Mae DUS lender originates loan with Sponsor and Underwriter prices M-TEMS Certificates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7" name="Rectangle 16"/>
          <p:cNvSpPr/>
          <p:nvPr/>
        </p:nvSpPr>
        <p:spPr>
          <a:xfrm>
            <a:off x="457200" y="3737829"/>
            <a:ext cx="8229600" cy="228600"/>
          </a:xfrm>
          <a:prstGeom prst="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STEP 2 – Fannie Mae securitizes the loan with MBS which is purchased by the trustee with M-TEMS proceeds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8" name="Rectangle 17"/>
          <p:cNvSpPr/>
          <p:nvPr/>
        </p:nvSpPr>
        <p:spPr>
          <a:xfrm>
            <a:off x="1371600" y="1752600"/>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LENDER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Rectangle 18"/>
          <p:cNvSpPr/>
          <p:nvPr/>
        </p:nvSpPr>
        <p:spPr>
          <a:xfrm>
            <a:off x="1371600" y="3233853"/>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SPONSOR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1" name="Rectangle 20"/>
          <p:cNvSpPr/>
          <p:nvPr/>
        </p:nvSpPr>
        <p:spPr>
          <a:xfrm>
            <a:off x="5791200" y="3222702"/>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INVESTOR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2" name="TextBox 31"/>
          <p:cNvSpPr txBox="1"/>
          <p:nvPr/>
        </p:nvSpPr>
        <p:spPr>
          <a:xfrm>
            <a:off x="6629978" y="2916190"/>
            <a:ext cx="1053494"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 Proceeds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3" name="TextBox 32"/>
          <p:cNvSpPr txBox="1"/>
          <p:nvPr/>
        </p:nvSpPr>
        <p:spPr>
          <a:xfrm>
            <a:off x="5867400" y="2919907"/>
            <a:ext cx="588623" cy="21544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a:t>
            </a:r>
          </a:p>
        </p:txBody>
      </p:sp>
      <p:cxnSp>
        <p:nvCxnSpPr>
          <p:cNvPr id="34" name="Straight Arrow Connector 33"/>
          <p:cNvCxnSpPr/>
          <p:nvPr/>
        </p:nvCxnSpPr>
        <p:spPr>
          <a:xfrm>
            <a:off x="6477000" y="2787804"/>
            <a:ext cx="0" cy="434898"/>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5791200" y="2492298"/>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UNDERWRITER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35" name="Straight Arrow Connector 34"/>
          <p:cNvCxnSpPr/>
          <p:nvPr/>
        </p:nvCxnSpPr>
        <p:spPr>
          <a:xfrm>
            <a:off x="6607098" y="2785947"/>
            <a:ext cx="0" cy="434898"/>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607098" y="2057400"/>
            <a:ext cx="0" cy="434898"/>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2033241" y="2057400"/>
            <a:ext cx="0" cy="1163445"/>
          </a:xfrm>
          <a:prstGeom prst="straightConnector1">
            <a:avLst/>
          </a:prstGeom>
          <a:ln w="31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011045" y="2481147"/>
            <a:ext cx="1067921"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Originate Mortgage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Loan</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0" name="Rectangle 19"/>
          <p:cNvSpPr/>
          <p:nvPr/>
        </p:nvSpPr>
        <p:spPr>
          <a:xfrm>
            <a:off x="5791200" y="1752600"/>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TRUSTEE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2" name="Rectangle 61"/>
          <p:cNvSpPr/>
          <p:nvPr/>
        </p:nvSpPr>
        <p:spPr>
          <a:xfrm>
            <a:off x="1371600" y="4216198"/>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LENDER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3" name="Rectangle 62"/>
          <p:cNvSpPr/>
          <p:nvPr/>
        </p:nvSpPr>
        <p:spPr>
          <a:xfrm>
            <a:off x="1371600" y="5686300"/>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FANNIE MAE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64" name="Straight Arrow Connector 63"/>
          <p:cNvCxnSpPr/>
          <p:nvPr/>
        </p:nvCxnSpPr>
        <p:spPr>
          <a:xfrm>
            <a:off x="2057400" y="4520998"/>
            <a:ext cx="0" cy="1163445"/>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2895600" y="4413202"/>
            <a:ext cx="2895600"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2895600" y="4325851"/>
            <a:ext cx="2895600" cy="0"/>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Rectangle 66"/>
          <p:cNvSpPr/>
          <p:nvPr/>
        </p:nvSpPr>
        <p:spPr>
          <a:xfrm>
            <a:off x="5791200" y="4238500"/>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TRUSTEE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8" name="TextBox 67"/>
          <p:cNvSpPr txBox="1"/>
          <p:nvPr/>
        </p:nvSpPr>
        <p:spPr>
          <a:xfrm>
            <a:off x="2225224" y="4890546"/>
            <a:ext cx="670376"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Delivery of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MBS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9" name="TextBox 68"/>
          <p:cNvSpPr txBox="1"/>
          <p:nvPr/>
        </p:nvSpPr>
        <p:spPr>
          <a:xfrm>
            <a:off x="1134284" y="4896121"/>
            <a:ext cx="880369"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Mortgage Loan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and Note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70" name="Straight Arrow Connector 69"/>
          <p:cNvCxnSpPr/>
          <p:nvPr/>
        </p:nvCxnSpPr>
        <p:spPr>
          <a:xfrm>
            <a:off x="2176347" y="4520998"/>
            <a:ext cx="0" cy="1163445"/>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3671618" y="4402051"/>
            <a:ext cx="1281382" cy="21544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Transfer of MBS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2" name="TextBox 71"/>
          <p:cNvSpPr txBox="1"/>
          <p:nvPr/>
        </p:nvSpPr>
        <p:spPr>
          <a:xfrm>
            <a:off x="3048001" y="4016613"/>
            <a:ext cx="25908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 proceeds used to pay for the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purchase of the MBS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73" name="Straight Arrow Connector 72"/>
          <p:cNvCxnSpPr/>
          <p:nvPr/>
        </p:nvCxnSpPr>
        <p:spPr>
          <a:xfrm>
            <a:off x="6553200" y="4543300"/>
            <a:ext cx="0" cy="434898"/>
          </a:xfrm>
          <a:prstGeom prst="straightConnector1">
            <a:avLst/>
          </a:prstGeom>
          <a:ln w="31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6629400" y="2187498"/>
            <a:ext cx="1053494"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 Proceeds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2" name="Rectangle 41"/>
          <p:cNvSpPr/>
          <p:nvPr/>
        </p:nvSpPr>
        <p:spPr>
          <a:xfrm>
            <a:off x="3581400" y="1752600"/>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CERTIFICATE PROCEEDS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ACCOUNT</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5" name="Straight Arrow Connector 4"/>
          <p:cNvCxnSpPr>
            <a:stCxn id="20" idx="1"/>
            <a:endCxn id="42" idx="3"/>
          </p:cNvCxnSpPr>
          <p:nvPr/>
        </p:nvCxnSpPr>
        <p:spPr>
          <a:xfrm flipH="1">
            <a:off x="5105400" y="1905000"/>
            <a:ext cx="6858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3581400" y="3231996"/>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PROJECT</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48" name="Straight Arrow Connector 47"/>
          <p:cNvCxnSpPr/>
          <p:nvPr/>
        </p:nvCxnSpPr>
        <p:spPr>
          <a:xfrm>
            <a:off x="2209800" y="2057400"/>
            <a:ext cx="0" cy="1163445"/>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2207877" y="2505306"/>
            <a:ext cx="1069524"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Lender warehouse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funds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2" name="Rectangle 51"/>
          <p:cNvSpPr/>
          <p:nvPr/>
        </p:nvSpPr>
        <p:spPr>
          <a:xfrm>
            <a:off x="5791200" y="4989349"/>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CERTIFICATE PROCEEDS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ACCOUNT</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3" name="TextBox 52"/>
          <p:cNvSpPr txBox="1"/>
          <p:nvPr/>
        </p:nvSpPr>
        <p:spPr>
          <a:xfrm>
            <a:off x="6618249" y="4688411"/>
            <a:ext cx="1053494"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 Proceeds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0" name="Straight Arrow Connector 9"/>
          <p:cNvCxnSpPr/>
          <p:nvPr/>
        </p:nvCxnSpPr>
        <p:spPr>
          <a:xfrm>
            <a:off x="2895600" y="3397404"/>
            <a:ext cx="6858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5161223" y="1925445"/>
            <a:ext cx="620683"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Proceeds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6" name="TextBox 55"/>
          <p:cNvSpPr txBox="1"/>
          <p:nvPr/>
        </p:nvSpPr>
        <p:spPr>
          <a:xfrm>
            <a:off x="2786793" y="3016404"/>
            <a:ext cx="958917"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Qualified  project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costs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3" name="TextBox 42"/>
          <p:cNvSpPr txBox="1"/>
          <p:nvPr/>
        </p:nvSpPr>
        <p:spPr>
          <a:xfrm>
            <a:off x="3581400" y="6324600"/>
            <a:ext cx="3810000" cy="369332"/>
          </a:xfrm>
          <a:prstGeom prst="rect">
            <a:avLst/>
          </a:prstGeom>
          <a:noFill/>
        </p:spPr>
        <p:txBody>
          <a:bodyPr wrap="square" rtlCol="0">
            <a:spAutoFit/>
          </a:bodyPr>
          <a:lstStyle/>
          <a:p>
            <a:pPr algn="ctr"/>
            <a:r>
              <a:rPr lang="en-US" dirty="0"/>
              <a:t>Cody Wilson (404) 504-2785</a:t>
            </a:r>
          </a:p>
        </p:txBody>
      </p:sp>
    </p:spTree>
    <p:extLst>
      <p:ext uri="{BB962C8B-B14F-4D97-AF65-F5344CB8AC3E}">
        <p14:creationId xmlns:p14="http://schemas.microsoft.com/office/powerpoint/2010/main" val="26848564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3" name="Rectangle 3"/>
          <p:cNvSpPr>
            <a:spLocks noChangeArrowheads="1"/>
          </p:cNvSpPr>
          <p:nvPr/>
        </p:nvSpPr>
        <p:spPr bwMode="auto">
          <a:xfrm>
            <a:off x="838200" y="1447800"/>
            <a:ext cx="747522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tx1"/>
              </a:buClr>
              <a:buSzPct val="75000"/>
              <a:buFont typeface="Arial" panose="020B0604020202020204" pitchFamily="34" charset="0"/>
              <a:buChar char="•"/>
            </a:pPr>
            <a:r>
              <a:rPr lang="en-US" sz="2000" dirty="0" smtClean="0"/>
              <a:t>Short term Bonds with Long term FHA MAP Loan</a:t>
            </a:r>
          </a:p>
          <a:p>
            <a:pPr marL="342900" indent="-342900" eaLnBrk="1" hangingPunct="1">
              <a:spcBef>
                <a:spcPct val="20000"/>
              </a:spcBef>
              <a:buClr>
                <a:schemeClr val="tx1"/>
              </a:buClr>
              <a:buSzPct val="75000"/>
              <a:buFont typeface="Arial" panose="020B0604020202020204" pitchFamily="34" charset="0"/>
              <a:buChar char="•"/>
            </a:pPr>
            <a:endParaRPr lang="en-US" sz="800" dirty="0" smtClean="0"/>
          </a:p>
          <a:p>
            <a:pPr marL="342900" indent="-342900">
              <a:spcBef>
                <a:spcPct val="20000"/>
              </a:spcBef>
              <a:buClr>
                <a:schemeClr val="tx1"/>
              </a:buClr>
              <a:buSzPct val="75000"/>
              <a:buFont typeface="Arial" panose="020B0604020202020204" pitchFamily="34" charset="0"/>
              <a:buChar char="•"/>
            </a:pPr>
            <a:r>
              <a:rPr lang="en-US" sz="2000" dirty="0"/>
              <a:t>Tax-Exempt Seller “take back” Bonds</a:t>
            </a:r>
          </a:p>
          <a:p>
            <a:pPr marL="342900" indent="-342900" eaLnBrk="1" hangingPunct="1">
              <a:spcBef>
                <a:spcPct val="20000"/>
              </a:spcBef>
              <a:buClr>
                <a:schemeClr val="tx1"/>
              </a:buClr>
              <a:buSzPct val="75000"/>
              <a:buFont typeface="Arial" panose="020B0604020202020204" pitchFamily="34" charset="0"/>
              <a:buChar char="•"/>
            </a:pPr>
            <a:endParaRPr lang="en-US" sz="800" dirty="0" smtClean="0"/>
          </a:p>
          <a:p>
            <a:pPr marL="342900" indent="-342900" eaLnBrk="1" hangingPunct="1">
              <a:spcBef>
                <a:spcPct val="20000"/>
              </a:spcBef>
              <a:buClr>
                <a:schemeClr val="tx1"/>
              </a:buClr>
              <a:buSzPct val="75000"/>
              <a:buFont typeface="Arial" panose="020B0604020202020204" pitchFamily="34" charset="0"/>
              <a:buChar char="•"/>
            </a:pPr>
            <a:r>
              <a:rPr lang="en-US" sz="2000" dirty="0" smtClean="0"/>
              <a:t>New R2R FHA Affordable Program</a:t>
            </a:r>
          </a:p>
          <a:p>
            <a:pPr marL="342900" indent="-342900" eaLnBrk="1" hangingPunct="1">
              <a:spcBef>
                <a:spcPct val="20000"/>
              </a:spcBef>
              <a:buClr>
                <a:schemeClr val="tx1"/>
              </a:buClr>
              <a:buSzPct val="75000"/>
              <a:buFont typeface="Arial" panose="020B0604020202020204" pitchFamily="34" charset="0"/>
              <a:buChar char="•"/>
            </a:pPr>
            <a:endParaRPr lang="en-US" sz="800" dirty="0" smtClean="0"/>
          </a:p>
          <a:p>
            <a:pPr marL="342900" indent="-342900" eaLnBrk="1" hangingPunct="1">
              <a:spcBef>
                <a:spcPct val="20000"/>
              </a:spcBef>
              <a:buClr>
                <a:schemeClr val="tx1"/>
              </a:buClr>
              <a:buSzPct val="75000"/>
              <a:buFont typeface="Arial" panose="020B0604020202020204" pitchFamily="34" charset="0"/>
              <a:buChar char="•"/>
            </a:pPr>
            <a:r>
              <a:rPr lang="en-US" sz="2000" dirty="0" smtClean="0"/>
              <a:t>FHA </a:t>
            </a:r>
            <a:r>
              <a:rPr lang="en-US" sz="2000" dirty="0"/>
              <a:t>Risk </a:t>
            </a:r>
            <a:r>
              <a:rPr lang="en-US" sz="2000" dirty="0" smtClean="0"/>
              <a:t>Share under 542(c)</a:t>
            </a:r>
          </a:p>
          <a:p>
            <a:pPr>
              <a:spcBef>
                <a:spcPct val="20000"/>
              </a:spcBef>
              <a:buClr>
                <a:schemeClr val="tx1"/>
              </a:buClr>
              <a:buSzPct val="75000"/>
            </a:pPr>
            <a:endParaRPr lang="en-US" sz="800" dirty="0" smtClean="0"/>
          </a:p>
          <a:p>
            <a:pPr marL="342900" indent="-342900">
              <a:spcBef>
                <a:spcPct val="20000"/>
              </a:spcBef>
              <a:buClr>
                <a:schemeClr val="tx1"/>
              </a:buClr>
              <a:buSzPct val="75000"/>
              <a:buFont typeface="Arial" panose="020B0604020202020204" pitchFamily="34" charset="0"/>
              <a:buChar char="•"/>
            </a:pPr>
            <a:r>
              <a:rPr lang="en-US" sz="2000" dirty="0"/>
              <a:t>New Fannie Mae </a:t>
            </a:r>
            <a:r>
              <a:rPr lang="en-US" sz="2000" dirty="0" smtClean="0"/>
              <a:t>M-TEMS</a:t>
            </a:r>
          </a:p>
          <a:p>
            <a:pPr marL="342900" indent="-342900">
              <a:spcBef>
                <a:spcPct val="20000"/>
              </a:spcBef>
              <a:buClr>
                <a:schemeClr val="tx1"/>
              </a:buClr>
              <a:buSzPct val="75000"/>
              <a:buFont typeface="Arial" panose="020B0604020202020204" pitchFamily="34" charset="0"/>
              <a:buChar char="•"/>
            </a:pPr>
            <a:endParaRPr lang="en-US" sz="800" dirty="0" smtClean="0"/>
          </a:p>
          <a:p>
            <a:pPr marL="342900" indent="-342900">
              <a:spcBef>
                <a:spcPct val="20000"/>
              </a:spcBef>
              <a:buClr>
                <a:schemeClr val="tx1"/>
              </a:buClr>
              <a:buSzPct val="75000"/>
              <a:buFont typeface="Arial" panose="020B0604020202020204" pitchFamily="34" charset="0"/>
              <a:buChar char="•"/>
            </a:pPr>
            <a:r>
              <a:rPr lang="en-US" sz="2000" dirty="0" smtClean="0"/>
              <a:t>Freddie </a:t>
            </a:r>
            <a:r>
              <a:rPr lang="en-US" sz="2000" dirty="0"/>
              <a:t>Mac TEL</a:t>
            </a:r>
          </a:p>
          <a:p>
            <a:pPr marL="342900" indent="-342900">
              <a:spcBef>
                <a:spcPct val="20000"/>
              </a:spcBef>
              <a:buClr>
                <a:schemeClr val="tx1"/>
              </a:buClr>
              <a:buSzPct val="75000"/>
              <a:buFont typeface="Arial" panose="020B0604020202020204" pitchFamily="34" charset="0"/>
              <a:buChar char="•"/>
            </a:pPr>
            <a:endParaRPr lang="en-US" sz="2000" dirty="0" smtClean="0"/>
          </a:p>
          <a:p>
            <a:pPr>
              <a:spcBef>
                <a:spcPct val="20000"/>
              </a:spcBef>
              <a:buClr>
                <a:schemeClr val="tx1"/>
              </a:buClr>
              <a:buSzPct val="75000"/>
            </a:pPr>
            <a:endParaRPr lang="en-US" sz="800" dirty="0" smtClean="0"/>
          </a:p>
          <a:p>
            <a:pPr marL="342900" indent="-342900">
              <a:spcBef>
                <a:spcPct val="20000"/>
              </a:spcBef>
              <a:buClr>
                <a:schemeClr val="tx1"/>
              </a:buClr>
              <a:buSzPct val="75000"/>
              <a:buFont typeface="Arial" panose="020B0604020202020204" pitchFamily="34" charset="0"/>
              <a:buChar char="•"/>
            </a:pPr>
            <a:endParaRPr lang="en-US" sz="800" dirty="0" smtClean="0"/>
          </a:p>
        </p:txBody>
      </p:sp>
      <p:sp>
        <p:nvSpPr>
          <p:cNvPr id="6" name="Rectangle 95"/>
          <p:cNvSpPr>
            <a:spLocks noChangeArrowheads="1"/>
          </p:cNvSpPr>
          <p:nvPr/>
        </p:nvSpPr>
        <p:spPr bwMode="auto">
          <a:xfrm>
            <a:off x="184847" y="279400"/>
            <a:ext cx="8788400" cy="738664"/>
          </a:xfrm>
          <a:prstGeom prst="rect">
            <a:avLst/>
          </a:prstGeom>
          <a:solidFill>
            <a:schemeClr val="accent1">
              <a:lumMod val="90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algn="ctr" eaLnBrk="0" hangingPunct="0"/>
            <a:r>
              <a:rPr lang="en-US" sz="2400" b="1" dirty="0">
                <a:solidFill>
                  <a:schemeClr val="tx1"/>
                </a:solidFill>
                <a:latin typeface="+mn-lt"/>
              </a:rPr>
              <a:t>CURRENT TAX EXEMPT MULTIFAMILY HOUSING </a:t>
            </a:r>
          </a:p>
          <a:p>
            <a:pPr algn="ctr" eaLnBrk="0" hangingPunct="0"/>
            <a:r>
              <a:rPr lang="en-US" sz="2400" b="1" dirty="0">
                <a:solidFill>
                  <a:schemeClr val="tx1"/>
                </a:solidFill>
                <a:latin typeface="+mn-lt"/>
              </a:rPr>
              <a:t>BONDS STRUCTURES</a:t>
            </a:r>
          </a:p>
        </p:txBody>
      </p:sp>
      <p:sp>
        <p:nvSpPr>
          <p:cNvPr id="5" name="Slide Number Placeholder 4"/>
          <p:cNvSpPr>
            <a:spLocks noGrp="1"/>
          </p:cNvSpPr>
          <p:nvPr>
            <p:ph type="sldNum" sz="quarter" idx="11"/>
          </p:nvPr>
        </p:nvSpPr>
        <p:spPr/>
        <p:txBody>
          <a:bodyPr/>
          <a:lstStyle/>
          <a:p>
            <a:fld id="{C0B1D5C0-2D66-427A-850B-51ACC55EE9EB}" type="slidenum">
              <a:rPr lang="en-US" smtClean="0"/>
              <a:pPr/>
              <a:t>2</a:t>
            </a:fld>
            <a:endParaRPr lang="en-US" dirty="0"/>
          </a:p>
        </p:txBody>
      </p:sp>
      <p:sp>
        <p:nvSpPr>
          <p:cNvPr id="8"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145198242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M-TEMS Certificates Payment Allocations</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55A1BE7-777E-49C8-9A6F-6D925C4443B8}" type="slidenum">
              <a:rPr kumimoji="0" lang="en-US"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9" name="Rectangle 18"/>
          <p:cNvSpPr/>
          <p:nvPr/>
        </p:nvSpPr>
        <p:spPr>
          <a:xfrm>
            <a:off x="1577898" y="1600200"/>
            <a:ext cx="1524000" cy="2209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SPONSOR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3" name="Rectangle 62"/>
          <p:cNvSpPr/>
          <p:nvPr/>
        </p:nvSpPr>
        <p:spPr>
          <a:xfrm>
            <a:off x="5181600" y="1696842"/>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LENDER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80" name="Straight Arrow Connector 79"/>
          <p:cNvCxnSpPr>
            <a:endCxn id="63" idx="1"/>
          </p:cNvCxnSpPr>
          <p:nvPr/>
        </p:nvCxnSpPr>
        <p:spPr>
          <a:xfrm>
            <a:off x="3101898" y="1849242"/>
            <a:ext cx="2079702"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1" name="Rectangle 80"/>
          <p:cNvSpPr/>
          <p:nvPr/>
        </p:nvSpPr>
        <p:spPr>
          <a:xfrm>
            <a:off x="5181600" y="2516457"/>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FANNIE MAE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5" name="Rectangle 84"/>
          <p:cNvSpPr/>
          <p:nvPr/>
        </p:nvSpPr>
        <p:spPr>
          <a:xfrm>
            <a:off x="5181600" y="3332355"/>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TRUSTEE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86" name="Straight Arrow Connector 85"/>
          <p:cNvCxnSpPr/>
          <p:nvPr/>
        </p:nvCxnSpPr>
        <p:spPr>
          <a:xfrm>
            <a:off x="3101898" y="3475461"/>
            <a:ext cx="2079702" cy="0"/>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4386147" y="4146396"/>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ISSUER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8" name="Rectangle 87"/>
          <p:cNvSpPr/>
          <p:nvPr/>
        </p:nvSpPr>
        <p:spPr>
          <a:xfrm>
            <a:off x="6107151" y="4146396"/>
            <a:ext cx="1524000" cy="304800"/>
          </a:xfrm>
          <a:prstGeom prst="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 INVESTOR</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1" name="TextBox 90"/>
          <p:cNvSpPr txBox="1"/>
          <p:nvPr/>
        </p:nvSpPr>
        <p:spPr>
          <a:xfrm>
            <a:off x="3623524" y="1512849"/>
            <a:ext cx="963725"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3.94%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(Mortgage Rate)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93" name="Straight Arrow Connector 92"/>
          <p:cNvCxnSpPr/>
          <p:nvPr/>
        </p:nvCxnSpPr>
        <p:spPr>
          <a:xfrm>
            <a:off x="5941743" y="2001642"/>
            <a:ext cx="0" cy="514815"/>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5943600" y="2837985"/>
            <a:ext cx="0" cy="514815"/>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5486400" y="3631581"/>
            <a:ext cx="0" cy="514815"/>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6477000" y="3635298"/>
            <a:ext cx="0" cy="514815"/>
          </a:xfrm>
          <a:prstGeom prst="straightConnector1">
            <a:avLst/>
          </a:prstGeom>
          <a:ln w="31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3242939" y="3166646"/>
            <a:ext cx="1677062"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$11,040</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(Issuer and Trustee annual fees)</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8" name="TextBox 97"/>
          <p:cNvSpPr txBox="1"/>
          <p:nvPr/>
        </p:nvSpPr>
        <p:spPr>
          <a:xfrm>
            <a:off x="5971417" y="2133600"/>
            <a:ext cx="2064989"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3.625%  (Mortgage Rate - Servicing Fee)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9" name="TextBox 98"/>
          <p:cNvSpPr txBox="1"/>
          <p:nvPr/>
        </p:nvSpPr>
        <p:spPr>
          <a:xfrm>
            <a:off x="5968925" y="2942209"/>
            <a:ext cx="2749471" cy="21544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3.10% (Mortgage Rate – Servicing Fee – Guaranty Fee)</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0" name="TextBox 99"/>
          <p:cNvSpPr txBox="1"/>
          <p:nvPr/>
        </p:nvSpPr>
        <p:spPr>
          <a:xfrm>
            <a:off x="6484659" y="3758107"/>
            <a:ext cx="478016" cy="21544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3.10%</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01" name="TextBox 100"/>
          <p:cNvSpPr txBox="1"/>
          <p:nvPr/>
        </p:nvSpPr>
        <p:spPr>
          <a:xfrm>
            <a:off x="4941062" y="3756102"/>
            <a:ext cx="502062" cy="21544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$8,540</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TextBox 2"/>
          <p:cNvSpPr txBox="1"/>
          <p:nvPr/>
        </p:nvSpPr>
        <p:spPr>
          <a:xfrm>
            <a:off x="533400" y="4451196"/>
            <a:ext cx="2608406" cy="954107"/>
          </a:xfrm>
          <a:prstGeom prst="rect">
            <a:avLst/>
          </a:prstGeom>
          <a:solidFill>
            <a:schemeClr val="bg1"/>
          </a:solidFill>
          <a:ln w="3175">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ASSUMPTIONS</a:t>
            </a: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Par Amount		$17,080,000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M-TEMS Certificate Rate	3.100%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Servicing Fee		0.315%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Guaranty Fee		0.525%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Annual Issuer Fee		0.050%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Annual Trustee Fee		$2,500</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6" name="TextBox 25"/>
          <p:cNvSpPr txBox="1"/>
          <p:nvPr/>
        </p:nvSpPr>
        <p:spPr>
          <a:xfrm>
            <a:off x="414453" y="5782054"/>
            <a:ext cx="4350871"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Note: The figures presented above are based on a recent M-TEMS transaction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The annual Issuer fee and Trustee fee are paid outside  of the Fannie Mae MBS rate stack </a:t>
            </a:r>
            <a:endPar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4" name="TextBox 23"/>
          <p:cNvSpPr txBox="1"/>
          <p:nvPr/>
        </p:nvSpPr>
        <p:spPr>
          <a:xfrm>
            <a:off x="3581400" y="6324600"/>
            <a:ext cx="3810000" cy="369332"/>
          </a:xfrm>
          <a:prstGeom prst="rect">
            <a:avLst/>
          </a:prstGeom>
          <a:noFill/>
        </p:spPr>
        <p:txBody>
          <a:bodyPr wrap="square" rtlCol="0">
            <a:spAutoFit/>
          </a:bodyPr>
          <a:lstStyle/>
          <a:p>
            <a:pPr algn="ctr"/>
            <a:r>
              <a:rPr lang="en-US" dirty="0"/>
              <a:t>Cody Wilson (404) 504-2785</a:t>
            </a:r>
          </a:p>
        </p:txBody>
      </p:sp>
    </p:spTree>
    <p:extLst>
      <p:ext uri="{BB962C8B-B14F-4D97-AF65-F5344CB8AC3E}">
        <p14:creationId xmlns:p14="http://schemas.microsoft.com/office/powerpoint/2010/main" val="428767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3411" name="Group 3"/>
          <p:cNvGraphicFramePr>
            <a:graphicFrameLocks noGrp="1"/>
          </p:cNvGraphicFramePr>
          <p:nvPr>
            <p:ph sz="half" idx="2"/>
            <p:extLst>
              <p:ext uri="{D42A27DB-BD31-4B8C-83A1-F6EECF244321}">
                <p14:modId xmlns:p14="http://schemas.microsoft.com/office/powerpoint/2010/main" val="3848338470"/>
              </p:ext>
            </p:extLst>
          </p:nvPr>
        </p:nvGraphicFramePr>
        <p:xfrm>
          <a:off x="511810" y="5507806"/>
          <a:ext cx="4860290" cy="822960"/>
        </p:xfrm>
        <a:graphic>
          <a:graphicData uri="http://schemas.openxmlformats.org/drawingml/2006/table">
            <a:tbl>
              <a:tblPr/>
              <a:tblGrid>
                <a:gridCol w="4006850">
                  <a:extLst>
                    <a:ext uri="{9D8B030D-6E8A-4147-A177-3AD203B41FA5}">
                      <a16:colId xmlns:a16="http://schemas.microsoft.com/office/drawing/2014/main" xmlns="" val="20000"/>
                    </a:ext>
                  </a:extLst>
                </a:gridCol>
                <a:gridCol w="853440">
                  <a:extLst>
                    <a:ext uri="{9D8B030D-6E8A-4147-A177-3AD203B41FA5}">
                      <a16:colId xmlns:a16="http://schemas.microsoft.com/office/drawing/2014/main" xmlns="" val="20001"/>
                    </a:ext>
                  </a:extLst>
                </a:gridCol>
              </a:tblGrid>
              <a:tr h="274320">
                <a:tc gridSpan="2">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cap="none" normalizeH="0" baseline="0" dirty="0" smtClean="0">
                          <a:ln>
                            <a:noFill/>
                          </a:ln>
                          <a:solidFill>
                            <a:schemeClr val="tx1"/>
                          </a:solidFill>
                          <a:effectLst/>
                          <a:latin typeface="Arial" charset="0"/>
                        </a:rPr>
                        <a:t>Construction/Perm Interest Rate Stack</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Bond Rate – Construction (VR):</a:t>
                      </a:r>
                      <a:r>
                        <a:rPr kumimoji="0" lang="en-US" sz="1200" b="0" i="0" u="none" strike="noStrike" cap="none" normalizeH="0" baseline="0" dirty="0" smtClean="0">
                          <a:ln>
                            <a:noFill/>
                          </a:ln>
                          <a:solidFill>
                            <a:schemeClr val="tx1"/>
                          </a:solidFill>
                          <a:effectLst/>
                          <a:latin typeface="Arial" charset="0"/>
                        </a:rPr>
                        <a:t> LIBOR + 2.50</a:t>
                      </a:r>
                      <a:endParaRPr kumimoji="0" lang="en-US" sz="1200" b="1" i="0" u="none" strike="noStrike" cap="none" normalizeH="0" baseline="0" dirty="0" smtClean="0">
                        <a:ln>
                          <a:noFill/>
                        </a:ln>
                        <a:solidFill>
                          <a:schemeClr val="tx1"/>
                        </a:solidFill>
                        <a:effectLst/>
                        <a:latin typeface="Arial"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kern="1200" cap="none" normalizeH="0" baseline="0" dirty="0" smtClean="0">
                          <a:ln>
                            <a:noFill/>
                          </a:ln>
                          <a:solidFill>
                            <a:schemeClr val="tx1"/>
                          </a:solidFill>
                          <a:effectLst/>
                          <a:latin typeface="Arial" charset="0"/>
                          <a:ea typeface="+mn-ea"/>
                          <a:cs typeface="+mn-cs"/>
                        </a:rPr>
                        <a:t>2.85%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cap="none" normalizeH="0" baseline="0" dirty="0" smtClean="0">
                          <a:ln>
                            <a:noFill/>
                          </a:ln>
                          <a:solidFill>
                            <a:schemeClr val="tx1"/>
                          </a:solidFill>
                          <a:effectLst/>
                          <a:latin typeface="Arial" charset="0"/>
                        </a:rPr>
                        <a:t>Bond Rate – Permanent (FR)</a:t>
                      </a:r>
                      <a:r>
                        <a:rPr kumimoji="0" lang="en-US" sz="1200" b="0" i="0" u="none" strike="noStrike" cap="none" normalizeH="0" baseline="0" dirty="0" smtClean="0">
                          <a:ln>
                            <a:noFill/>
                          </a:ln>
                          <a:solidFill>
                            <a:schemeClr val="tx1"/>
                          </a:solidFill>
                          <a:effectLst/>
                          <a:latin typeface="Arial" charset="0"/>
                        </a:rPr>
                        <a:t>: 10-year Treasury + 3.00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4.50%*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bl>
          </a:graphicData>
        </a:graphic>
      </p:graphicFrame>
      <p:sp>
        <p:nvSpPr>
          <p:cNvPr id="273448" name="Rectangle 40"/>
          <p:cNvSpPr>
            <a:spLocks noChangeArrowheads="1"/>
          </p:cNvSpPr>
          <p:nvPr/>
        </p:nvSpPr>
        <p:spPr bwMode="auto">
          <a:xfrm>
            <a:off x="393700" y="6368534"/>
            <a:ext cx="8382000" cy="1846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spAutoFit/>
          </a:bodyPr>
          <a:lstStyle/>
          <a:p>
            <a:pPr eaLnBrk="1" hangingPunct="1">
              <a:spcBef>
                <a:spcPct val="20000"/>
              </a:spcBef>
              <a:tabLst>
                <a:tab pos="457200" algn="l"/>
              </a:tabLst>
            </a:pPr>
            <a:r>
              <a:rPr lang="en-US" sz="1200" dirty="0" smtClean="0">
                <a:solidFill>
                  <a:srgbClr val="000000"/>
                </a:solidFill>
              </a:rPr>
              <a:t>* Rates have varied depending on location, sponsor and other factors. </a:t>
            </a:r>
            <a:endParaRPr lang="en-US" sz="1200" dirty="0">
              <a:solidFill>
                <a:srgbClr val="000000"/>
              </a:solidFill>
            </a:endParaRPr>
          </a:p>
        </p:txBody>
      </p:sp>
      <p:graphicFrame>
        <p:nvGraphicFramePr>
          <p:cNvPr id="273450" name="Group 42"/>
          <p:cNvGraphicFramePr>
            <a:graphicFrameLocks noGrp="1"/>
          </p:cNvGraphicFramePr>
          <p:nvPr>
            <p:ph sz="half" idx="1"/>
            <p:extLst>
              <p:ext uri="{D42A27DB-BD31-4B8C-83A1-F6EECF244321}">
                <p14:modId xmlns:p14="http://schemas.microsoft.com/office/powerpoint/2010/main" val="2905942832"/>
              </p:ext>
            </p:extLst>
          </p:nvPr>
        </p:nvGraphicFramePr>
        <p:xfrm>
          <a:off x="6407150" y="5551373"/>
          <a:ext cx="2171700" cy="806620"/>
        </p:xfrm>
        <a:graphic>
          <a:graphicData uri="http://schemas.openxmlformats.org/drawingml/2006/table">
            <a:tbl>
              <a:tblPr/>
              <a:tblGrid>
                <a:gridCol w="1341724">
                  <a:extLst>
                    <a:ext uri="{9D8B030D-6E8A-4147-A177-3AD203B41FA5}">
                      <a16:colId xmlns:a16="http://schemas.microsoft.com/office/drawing/2014/main" xmlns="" val="20000"/>
                    </a:ext>
                  </a:extLst>
                </a:gridCol>
                <a:gridCol w="829976">
                  <a:extLst>
                    <a:ext uri="{9D8B030D-6E8A-4147-A177-3AD203B41FA5}">
                      <a16:colId xmlns:a16="http://schemas.microsoft.com/office/drawing/2014/main" xmlns="" val="20001"/>
                    </a:ext>
                  </a:extLst>
                </a:gridCol>
              </a:tblGrid>
              <a:tr h="201655">
                <a:tc gridSpan="2">
                  <a:txBody>
                    <a:bodyPr/>
                    <a:lstStyle/>
                    <a:p>
                      <a:pPr marL="53975"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sng" strike="noStrike" kern="1200" cap="none" normalizeH="0" baseline="0" dirty="0" smtClean="0">
                          <a:ln>
                            <a:noFill/>
                          </a:ln>
                          <a:solidFill>
                            <a:schemeClr val="tx1"/>
                          </a:solidFill>
                          <a:effectLst/>
                          <a:latin typeface="Arial" charset="0"/>
                          <a:ea typeface="+mn-ea"/>
                          <a:cs typeface="+mn-cs"/>
                        </a:rPr>
                        <a:t>Upfront Fees (est.)</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xmlns="" val="10000"/>
                  </a:ext>
                </a:extLst>
              </a:tr>
              <a:tr h="201655">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kern="1200" cap="none" normalizeH="0" baseline="0" dirty="0" smtClean="0">
                          <a:ln>
                            <a:noFill/>
                          </a:ln>
                          <a:solidFill>
                            <a:schemeClr val="tx1"/>
                          </a:solidFill>
                          <a:effectLst/>
                          <a:latin typeface="Arial" charset="0"/>
                          <a:ea typeface="+mn-ea"/>
                          <a:cs typeface="+mn-cs"/>
                        </a:rPr>
                        <a:t>Origination</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1.00%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01655">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0" i="0" u="none" strike="noStrike" kern="1200" cap="none" normalizeH="0" baseline="0" dirty="0" smtClean="0">
                          <a:ln>
                            <a:noFill/>
                          </a:ln>
                          <a:solidFill>
                            <a:schemeClr val="tx1"/>
                          </a:solidFill>
                          <a:effectLst/>
                          <a:latin typeface="Arial" charset="0"/>
                          <a:ea typeface="+mn-ea"/>
                          <a:cs typeface="+mn-cs"/>
                        </a:rPr>
                        <a:t>Costs of Issuance</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53975"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sng" strike="noStrike" kern="1200" cap="none" normalizeH="0" baseline="0" dirty="0" smtClean="0">
                          <a:ln>
                            <a:noFill/>
                          </a:ln>
                          <a:solidFill>
                            <a:schemeClr val="tx1"/>
                          </a:solidFill>
                          <a:effectLst/>
                          <a:latin typeface="Arial" charset="0"/>
                          <a:ea typeface="+mn-ea"/>
                          <a:cs typeface="+mn-cs"/>
                        </a:rPr>
                        <a:t>2.00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01655">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en-US" sz="1200" b="1" i="0" u="none" strike="noStrike" kern="1200" cap="none" normalizeH="0" baseline="0" dirty="0" smtClean="0">
                        <a:ln>
                          <a:noFill/>
                        </a:ln>
                        <a:solidFill>
                          <a:schemeClr val="tx1"/>
                        </a:solidFill>
                        <a:effectLst/>
                        <a:latin typeface="Arial" charset="0"/>
                        <a:ea typeface="+mn-ea"/>
                        <a:cs typeface="+mn-cs"/>
                      </a:endParaRP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200" b="1" i="0" u="none" strike="noStrike" kern="1200" cap="none" normalizeH="0" baseline="0" dirty="0" smtClean="0">
                          <a:ln>
                            <a:noFill/>
                          </a:ln>
                          <a:solidFill>
                            <a:schemeClr val="tx1"/>
                          </a:solidFill>
                          <a:effectLst/>
                          <a:latin typeface="Arial" charset="0"/>
                          <a:ea typeface="+mn-ea"/>
                          <a:cs typeface="+mn-cs"/>
                        </a:rPr>
                        <a:t> 3.00%</a:t>
                      </a:r>
                    </a:p>
                  </a:txBody>
                  <a:tcPr marL="0" marR="0" marT="0" marB="0"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bl>
          </a:graphicData>
        </a:graphic>
      </p:graphicFrame>
      <p:sp>
        <p:nvSpPr>
          <p:cNvPr id="9" name="Rectangle 3"/>
          <p:cNvSpPr txBox="1">
            <a:spLocks noChangeArrowheads="1"/>
          </p:cNvSpPr>
          <p:nvPr/>
        </p:nvSpPr>
        <p:spPr>
          <a:xfrm>
            <a:off x="431800" y="1287779"/>
            <a:ext cx="8229600" cy="2766061"/>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600" dirty="0" smtClean="0">
                <a:solidFill>
                  <a:srgbClr val="000000"/>
                </a:solidFill>
              </a:rPr>
              <a:t>Construction Bank </a:t>
            </a:r>
            <a:r>
              <a:rPr lang="en-US" sz="1600" b="0" dirty="0" smtClean="0">
                <a:solidFill>
                  <a:srgbClr val="000000"/>
                </a:solidFill>
              </a:rPr>
              <a:t>(the </a:t>
            </a:r>
            <a:r>
              <a:rPr lang="en-US" sz="1600" b="0" dirty="0">
                <a:solidFill>
                  <a:srgbClr val="000000"/>
                </a:solidFill>
              </a:rPr>
              <a:t>“Initial” Funding </a:t>
            </a:r>
            <a:r>
              <a:rPr lang="en-US" sz="1600" b="0" dirty="0" smtClean="0">
                <a:solidFill>
                  <a:srgbClr val="000000"/>
                </a:solidFill>
              </a:rPr>
              <a:t>Lender), </a:t>
            </a:r>
            <a:r>
              <a:rPr lang="en-US" sz="1600" b="0" dirty="0">
                <a:solidFill>
                  <a:srgbClr val="000000"/>
                </a:solidFill>
              </a:rPr>
              <a:t>funds the loan on a drawn down basis and takes the real estate risk Pre-Conversion.</a:t>
            </a:r>
          </a:p>
          <a:p>
            <a:pPr algn="just"/>
            <a:r>
              <a:rPr lang="en-US" sz="1600" b="0" dirty="0">
                <a:solidFill>
                  <a:srgbClr val="000000"/>
                </a:solidFill>
              </a:rPr>
              <a:t>At </a:t>
            </a:r>
            <a:r>
              <a:rPr lang="en-US" sz="1600" b="0" dirty="0" smtClean="0">
                <a:solidFill>
                  <a:srgbClr val="000000"/>
                </a:solidFill>
              </a:rPr>
              <a:t>Conversion, the loan </a:t>
            </a:r>
            <a:r>
              <a:rPr lang="en-US" sz="1600" b="0" dirty="0">
                <a:solidFill>
                  <a:srgbClr val="000000"/>
                </a:solidFill>
              </a:rPr>
              <a:t>is sold </a:t>
            </a:r>
            <a:r>
              <a:rPr lang="en-US" sz="1600" b="0" dirty="0" smtClean="0">
                <a:solidFill>
                  <a:srgbClr val="000000"/>
                </a:solidFill>
              </a:rPr>
              <a:t>to </a:t>
            </a:r>
            <a:r>
              <a:rPr lang="en-US" sz="1600" b="0" dirty="0">
                <a:solidFill>
                  <a:srgbClr val="000000"/>
                </a:solidFill>
              </a:rPr>
              <a:t>the Freddie Mac Seller/Servicer, who </a:t>
            </a:r>
            <a:r>
              <a:rPr lang="en-US" sz="1600" b="0" dirty="0" smtClean="0">
                <a:solidFill>
                  <a:srgbClr val="000000"/>
                </a:solidFill>
              </a:rPr>
              <a:t>then sells it to </a:t>
            </a:r>
            <a:r>
              <a:rPr lang="en-US" sz="1600" b="0" dirty="0">
                <a:solidFill>
                  <a:srgbClr val="000000"/>
                </a:solidFill>
              </a:rPr>
              <a:t>Freddie Mac </a:t>
            </a:r>
            <a:r>
              <a:rPr lang="en-US" sz="1600" b="0" dirty="0" smtClean="0">
                <a:solidFill>
                  <a:srgbClr val="000000"/>
                </a:solidFill>
              </a:rPr>
              <a:t>several weeks thereafter.</a:t>
            </a:r>
            <a:endParaRPr lang="en-US" sz="1600" b="0" dirty="0">
              <a:solidFill>
                <a:srgbClr val="000000"/>
              </a:solidFill>
            </a:endParaRPr>
          </a:p>
          <a:p>
            <a:pPr algn="just"/>
            <a:r>
              <a:rPr lang="en-US" sz="1600" b="0" dirty="0" smtClean="0">
                <a:solidFill>
                  <a:srgbClr val="000000"/>
                </a:solidFill>
              </a:rPr>
              <a:t>Freddie </a:t>
            </a:r>
            <a:r>
              <a:rPr lang="en-US" sz="1600" b="0" dirty="0">
                <a:solidFill>
                  <a:srgbClr val="000000"/>
                </a:solidFill>
              </a:rPr>
              <a:t>Mac, </a:t>
            </a:r>
            <a:r>
              <a:rPr lang="en-US" sz="1600" b="0" dirty="0" smtClean="0">
                <a:solidFill>
                  <a:srgbClr val="000000"/>
                </a:solidFill>
              </a:rPr>
              <a:t>typically will securitizes </a:t>
            </a:r>
            <a:r>
              <a:rPr lang="en-US" sz="1600" b="0" dirty="0">
                <a:solidFill>
                  <a:srgbClr val="000000"/>
                </a:solidFill>
              </a:rPr>
              <a:t>pools of such loans in an “M Class” </a:t>
            </a:r>
            <a:r>
              <a:rPr lang="en-US" sz="1600" b="0" dirty="0" smtClean="0">
                <a:solidFill>
                  <a:srgbClr val="000000"/>
                </a:solidFill>
              </a:rPr>
              <a:t>securitization.</a:t>
            </a:r>
          </a:p>
          <a:p>
            <a:pPr algn="just"/>
            <a:r>
              <a:rPr lang="en-US" sz="1600" b="0" dirty="0" smtClean="0">
                <a:solidFill>
                  <a:srgbClr val="000000"/>
                </a:solidFill>
              </a:rPr>
              <a:t>Allows Borrower </a:t>
            </a:r>
            <a:r>
              <a:rPr lang="en-US" sz="1600" b="0" dirty="0">
                <a:solidFill>
                  <a:srgbClr val="000000"/>
                </a:solidFill>
              </a:rPr>
              <a:t>to work with its </a:t>
            </a:r>
            <a:r>
              <a:rPr lang="en-US" sz="1600" b="0" dirty="0" smtClean="0">
                <a:solidFill>
                  <a:srgbClr val="000000"/>
                </a:solidFill>
              </a:rPr>
              <a:t>Bank during </a:t>
            </a:r>
            <a:r>
              <a:rPr lang="en-US" sz="1600" b="0" dirty="0">
                <a:solidFill>
                  <a:srgbClr val="000000"/>
                </a:solidFill>
              </a:rPr>
              <a:t>the Pre-Conversion phase. </a:t>
            </a:r>
            <a:endParaRPr lang="en-US" sz="1600" b="0" dirty="0" smtClean="0">
              <a:solidFill>
                <a:srgbClr val="000000"/>
              </a:solidFill>
            </a:endParaRPr>
          </a:p>
          <a:p>
            <a:pPr algn="just"/>
            <a:r>
              <a:rPr lang="en-US" sz="1600" b="0" dirty="0" smtClean="0">
                <a:solidFill>
                  <a:srgbClr val="000000"/>
                </a:solidFill>
              </a:rPr>
              <a:t>Slightly higher costs than </a:t>
            </a:r>
            <a:r>
              <a:rPr lang="en-US" sz="1600" b="0" dirty="0">
                <a:solidFill>
                  <a:srgbClr val="000000"/>
                </a:solidFill>
              </a:rPr>
              <a:t>bank private placements </a:t>
            </a:r>
            <a:r>
              <a:rPr lang="en-US" sz="1600" b="0" dirty="0" smtClean="0">
                <a:solidFill>
                  <a:srgbClr val="000000"/>
                </a:solidFill>
              </a:rPr>
              <a:t>due to multiple Lenders/counsels.</a:t>
            </a:r>
            <a:endParaRPr lang="en-US" sz="1600" b="0" dirty="0">
              <a:solidFill>
                <a:srgbClr val="000000"/>
              </a:solidFill>
            </a:endParaRPr>
          </a:p>
          <a:p>
            <a:pPr algn="just"/>
            <a:r>
              <a:rPr lang="en-US" sz="1600" b="0" dirty="0">
                <a:solidFill>
                  <a:srgbClr val="000000"/>
                </a:solidFill>
              </a:rPr>
              <a:t>Important to have </a:t>
            </a:r>
            <a:r>
              <a:rPr lang="en-US" sz="1600" b="0" dirty="0" smtClean="0">
                <a:solidFill>
                  <a:srgbClr val="000000"/>
                </a:solidFill>
              </a:rPr>
              <a:t>an experienced tax-exempt attorney and/or participant due to complex tax exempt rules.</a:t>
            </a:r>
            <a:endParaRPr lang="en-US" sz="1600" b="0" dirty="0">
              <a:solidFill>
                <a:srgbClr val="000000"/>
              </a:solidFill>
            </a:endParaRPr>
          </a:p>
        </p:txBody>
      </p:sp>
      <p:sp>
        <p:nvSpPr>
          <p:cNvPr id="10" name="Title 6"/>
          <p:cNvSpPr>
            <a:spLocks noGrp="1"/>
          </p:cNvSpPr>
          <p:nvPr>
            <p:ph type="title"/>
          </p:nvPr>
        </p:nvSpPr>
        <p:spPr bwMode="auto">
          <a:xfrm>
            <a:off x="457200" y="274638"/>
            <a:ext cx="8229600" cy="853122"/>
          </a:xfrm>
          <a:prstGeom prst="rect">
            <a:avLst/>
          </a:prstGeom>
          <a:solidFill>
            <a:schemeClr val="accent1">
              <a:lumMod val="90000"/>
            </a:schemeClr>
          </a:solidFill>
          <a:ln>
            <a:solidFill>
              <a:schemeClr val="tx1"/>
            </a:solidFill>
          </a:ln>
          <a:extLst/>
        </p:spPr>
        <p:style>
          <a:lnRef idx="0">
            <a:schemeClr val="accent6"/>
          </a:lnRef>
          <a:fillRef idx="3">
            <a:schemeClr val="accent6"/>
          </a:fillRef>
          <a:effectRef idx="3">
            <a:schemeClr val="accent6"/>
          </a:effectRef>
          <a:fontRef idx="minor">
            <a:schemeClr val="lt1"/>
          </a:fontRef>
        </p:style>
        <p:txBody>
          <a:bodyPr lIns="0" tIns="0" anchor="ctr"/>
          <a:lstStyle/>
          <a:p>
            <a:pPr marL="533400" indent="-533400" eaLnBrk="1" hangingPunct="1">
              <a:spcBef>
                <a:spcPct val="20000"/>
              </a:spcBef>
            </a:pPr>
            <a:r>
              <a:rPr lang="en-US" sz="2400" b="1" dirty="0">
                <a:solidFill>
                  <a:schemeClr val="tx1"/>
                </a:solidFill>
              </a:rPr>
              <a:t>Freddie Direct Tax-Exempt Loan (TEL</a:t>
            </a:r>
            <a:r>
              <a:rPr lang="en-US" sz="2400" b="1" dirty="0" smtClean="0">
                <a:solidFill>
                  <a:schemeClr val="tx1"/>
                </a:solidFill>
              </a:rPr>
              <a:t>) Program</a:t>
            </a:r>
            <a:endParaRPr lang="en-US" sz="2400" b="1" dirty="0">
              <a:solidFill>
                <a:schemeClr val="tx1"/>
              </a:solidFill>
            </a:endParaRPr>
          </a:p>
        </p:txBody>
      </p:sp>
      <p:grpSp>
        <p:nvGrpSpPr>
          <p:cNvPr id="16" name="Group 15"/>
          <p:cNvGrpSpPr/>
          <p:nvPr/>
        </p:nvGrpSpPr>
        <p:grpSpPr>
          <a:xfrm>
            <a:off x="449580" y="4234190"/>
            <a:ext cx="8211820" cy="1099810"/>
            <a:chOff x="449580" y="3870960"/>
            <a:chExt cx="8211820" cy="1099810"/>
          </a:xfrm>
        </p:grpSpPr>
        <p:sp>
          <p:nvSpPr>
            <p:cNvPr id="8" name="TextBox 7"/>
            <p:cNvSpPr txBox="1"/>
            <p:nvPr/>
          </p:nvSpPr>
          <p:spPr>
            <a:xfrm>
              <a:off x="1554480" y="3870960"/>
              <a:ext cx="2225040" cy="261610"/>
            </a:xfrm>
            <a:prstGeom prst="rect">
              <a:avLst/>
            </a:prstGeom>
            <a:noFill/>
          </p:spPr>
          <p:txBody>
            <a:bodyPr wrap="square" rtlCol="0">
              <a:spAutoFit/>
            </a:bodyPr>
            <a:lstStyle/>
            <a:p>
              <a:r>
                <a:rPr lang="en-US" sz="1100" dirty="0" smtClean="0">
                  <a:solidFill>
                    <a:srgbClr val="000000"/>
                  </a:solidFill>
                </a:rPr>
                <a:t>Tax Exempt Gov’t Lender Note </a:t>
              </a:r>
              <a:endParaRPr lang="en-US" sz="1100" dirty="0">
                <a:solidFill>
                  <a:srgbClr val="000000"/>
                </a:solidFill>
              </a:endParaRPr>
            </a:p>
          </p:txBody>
        </p:sp>
        <p:grpSp>
          <p:nvGrpSpPr>
            <p:cNvPr id="15" name="Group 14"/>
            <p:cNvGrpSpPr/>
            <p:nvPr/>
          </p:nvGrpSpPr>
          <p:grpSpPr>
            <a:xfrm>
              <a:off x="449580" y="3870960"/>
              <a:ext cx="8211820" cy="1099810"/>
              <a:chOff x="449580" y="3893820"/>
              <a:chExt cx="8211820" cy="1099810"/>
            </a:xfrm>
          </p:grpSpPr>
          <p:sp>
            <p:nvSpPr>
              <p:cNvPr id="2" name="TextBox 1"/>
              <p:cNvSpPr txBox="1"/>
              <p:nvPr/>
            </p:nvSpPr>
            <p:spPr>
              <a:xfrm>
                <a:off x="449580" y="4122419"/>
                <a:ext cx="119634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dirty="0" smtClean="0">
                    <a:solidFill>
                      <a:srgbClr val="000000"/>
                    </a:solidFill>
                  </a:rPr>
                  <a:t>Funding</a:t>
                </a:r>
              </a:p>
              <a:p>
                <a:pPr algn="ctr"/>
                <a:r>
                  <a:rPr lang="en-US" dirty="0" smtClean="0">
                    <a:solidFill>
                      <a:srgbClr val="000000"/>
                    </a:solidFill>
                  </a:rPr>
                  <a:t>Lender</a:t>
                </a:r>
                <a:endParaRPr lang="en-US" dirty="0">
                  <a:solidFill>
                    <a:srgbClr val="000000"/>
                  </a:solidFill>
                </a:endParaRPr>
              </a:p>
            </p:txBody>
          </p:sp>
          <p:sp>
            <p:nvSpPr>
              <p:cNvPr id="11" name="TextBox 10"/>
              <p:cNvSpPr txBox="1"/>
              <p:nvPr/>
            </p:nvSpPr>
            <p:spPr>
              <a:xfrm>
                <a:off x="3543300" y="4130039"/>
                <a:ext cx="164592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dirty="0" smtClean="0">
                    <a:solidFill>
                      <a:srgbClr val="000000"/>
                    </a:solidFill>
                  </a:rPr>
                  <a:t>Governmental Lender</a:t>
                </a:r>
                <a:endParaRPr lang="en-US" dirty="0">
                  <a:solidFill>
                    <a:srgbClr val="000000"/>
                  </a:solidFill>
                </a:endParaRPr>
              </a:p>
            </p:txBody>
          </p:sp>
          <p:sp>
            <p:nvSpPr>
              <p:cNvPr id="12" name="TextBox 11"/>
              <p:cNvSpPr txBox="1"/>
              <p:nvPr/>
            </p:nvSpPr>
            <p:spPr>
              <a:xfrm>
                <a:off x="6957060" y="4130039"/>
                <a:ext cx="170434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dirty="0" smtClean="0">
                    <a:solidFill>
                      <a:srgbClr val="000000"/>
                    </a:solidFill>
                  </a:rPr>
                  <a:t>Borrower/</a:t>
                </a:r>
              </a:p>
              <a:p>
                <a:pPr algn="ctr"/>
                <a:r>
                  <a:rPr lang="en-US" dirty="0" smtClean="0">
                    <a:solidFill>
                      <a:srgbClr val="000000"/>
                    </a:solidFill>
                  </a:rPr>
                  <a:t>Project Owner</a:t>
                </a:r>
                <a:endParaRPr lang="en-US" dirty="0">
                  <a:solidFill>
                    <a:srgbClr val="000000"/>
                  </a:solidFill>
                </a:endParaRPr>
              </a:p>
            </p:txBody>
          </p:sp>
          <p:cxnSp>
            <p:nvCxnSpPr>
              <p:cNvPr id="4" name="Straight Arrow Connector 3"/>
              <p:cNvCxnSpPr/>
              <p:nvPr/>
            </p:nvCxnSpPr>
            <p:spPr bwMode="auto">
              <a:xfrm flipH="1">
                <a:off x="1859280" y="4236720"/>
                <a:ext cx="1485900"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p:nvPr/>
            </p:nvCxnSpPr>
            <p:spPr bwMode="auto">
              <a:xfrm flipH="1">
                <a:off x="5311140" y="4251960"/>
                <a:ext cx="1485900"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a:off x="5372100" y="4610100"/>
                <a:ext cx="1424940"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p:cNvCxnSpPr/>
              <p:nvPr/>
            </p:nvCxnSpPr>
            <p:spPr bwMode="auto">
              <a:xfrm>
                <a:off x="1882140" y="4693920"/>
                <a:ext cx="1424940"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a:off x="1539240" y="4732020"/>
                <a:ext cx="2225040" cy="261610"/>
              </a:xfrm>
              <a:prstGeom prst="rect">
                <a:avLst/>
              </a:prstGeom>
              <a:noFill/>
            </p:spPr>
            <p:txBody>
              <a:bodyPr wrap="square" rtlCol="0">
                <a:spAutoFit/>
              </a:bodyPr>
              <a:lstStyle/>
              <a:p>
                <a:r>
                  <a:rPr lang="en-US" sz="1100" dirty="0" smtClean="0">
                    <a:solidFill>
                      <a:srgbClr val="000000"/>
                    </a:solidFill>
                  </a:rPr>
                  <a:t>$ Funding Loan to Gov’t Lender</a:t>
                </a:r>
                <a:endParaRPr lang="en-US" sz="1100" dirty="0">
                  <a:solidFill>
                    <a:srgbClr val="000000"/>
                  </a:solidFill>
                </a:endParaRPr>
              </a:p>
            </p:txBody>
          </p:sp>
          <p:sp>
            <p:nvSpPr>
              <p:cNvPr id="21" name="TextBox 20"/>
              <p:cNvSpPr txBox="1"/>
              <p:nvPr/>
            </p:nvSpPr>
            <p:spPr>
              <a:xfrm>
                <a:off x="5353050" y="4699010"/>
                <a:ext cx="1421130" cy="261610"/>
              </a:xfrm>
              <a:prstGeom prst="rect">
                <a:avLst/>
              </a:prstGeom>
              <a:noFill/>
            </p:spPr>
            <p:txBody>
              <a:bodyPr wrap="square" rtlCol="0">
                <a:spAutoFit/>
              </a:bodyPr>
              <a:lstStyle/>
              <a:p>
                <a:r>
                  <a:rPr lang="en-US" sz="1100" dirty="0" smtClean="0">
                    <a:solidFill>
                      <a:srgbClr val="000000"/>
                    </a:solidFill>
                  </a:rPr>
                  <a:t>$ Loan to Borrower</a:t>
                </a:r>
                <a:endParaRPr lang="en-US" sz="1100" dirty="0">
                  <a:solidFill>
                    <a:srgbClr val="000000"/>
                  </a:solidFill>
                </a:endParaRPr>
              </a:p>
            </p:txBody>
          </p:sp>
          <p:sp>
            <p:nvSpPr>
              <p:cNvPr id="22" name="TextBox 21"/>
              <p:cNvSpPr txBox="1"/>
              <p:nvPr/>
            </p:nvSpPr>
            <p:spPr>
              <a:xfrm>
                <a:off x="5170170" y="3893820"/>
                <a:ext cx="1870710" cy="261610"/>
              </a:xfrm>
              <a:prstGeom prst="rect">
                <a:avLst/>
              </a:prstGeom>
              <a:noFill/>
            </p:spPr>
            <p:txBody>
              <a:bodyPr wrap="square" rtlCol="0">
                <a:spAutoFit/>
              </a:bodyPr>
              <a:lstStyle/>
              <a:p>
                <a:r>
                  <a:rPr lang="en-US" sz="1100" dirty="0" smtClean="0">
                    <a:solidFill>
                      <a:srgbClr val="000000"/>
                    </a:solidFill>
                  </a:rPr>
                  <a:t>Borrower Note &amp; Mortgage</a:t>
                </a:r>
                <a:endParaRPr lang="en-US" sz="1100" dirty="0">
                  <a:solidFill>
                    <a:srgbClr val="000000"/>
                  </a:solidFill>
                </a:endParaRPr>
              </a:p>
            </p:txBody>
          </p:sp>
        </p:grpSp>
      </p:grpSp>
      <p:sp>
        <p:nvSpPr>
          <p:cNvPr id="19" name="Slide Number Placeholder 18"/>
          <p:cNvSpPr>
            <a:spLocks noGrp="1"/>
          </p:cNvSpPr>
          <p:nvPr>
            <p:ph type="sldNum" sz="quarter" idx="11"/>
          </p:nvPr>
        </p:nvSpPr>
        <p:spPr/>
        <p:txBody>
          <a:bodyPr/>
          <a:lstStyle/>
          <a:p>
            <a:fld id="{C0B1D5C0-2D66-427A-850B-51ACC55EE9EB}" type="slidenum">
              <a:rPr lang="en-US" smtClean="0">
                <a:solidFill>
                  <a:srgbClr val="000000"/>
                </a:solidFill>
              </a:rPr>
              <a:pPr/>
              <a:t>21</a:t>
            </a:fld>
            <a:endParaRPr lang="en-US" dirty="0">
              <a:solidFill>
                <a:srgbClr val="000000"/>
              </a:solidFill>
            </a:endParaRPr>
          </a:p>
        </p:txBody>
      </p:sp>
      <p:sp>
        <p:nvSpPr>
          <p:cNvPr id="23"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312016296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1"/>
          </p:nvPr>
        </p:nvSpPr>
        <p:spPr/>
        <p:txBody>
          <a:bodyPr/>
          <a:lstStyle/>
          <a:p>
            <a:pPr>
              <a:defRPr/>
            </a:pPr>
            <a:fld id="{947D2877-0A46-4BA9-A5DE-2921B5FC1338}" type="slidenum">
              <a:rPr lang="en-US" smtClean="0"/>
              <a:pPr>
                <a:defRPr/>
              </a:pPr>
              <a:t>22</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742049154"/>
              </p:ext>
            </p:extLst>
          </p:nvPr>
        </p:nvGraphicFramePr>
        <p:xfrm>
          <a:off x="2678430" y="2181860"/>
          <a:ext cx="3787140" cy="1463039"/>
        </p:xfrm>
        <a:graphic>
          <a:graphicData uri="http://schemas.openxmlformats.org/drawingml/2006/table">
            <a:tbl>
              <a:tblPr firstRow="1" bandRow="1">
                <a:tableStyleId>{5C22544A-7EE6-4342-B048-85BDC9FD1C3A}</a:tableStyleId>
              </a:tblPr>
              <a:tblGrid>
                <a:gridCol w="3787140">
                  <a:extLst>
                    <a:ext uri="{9D8B030D-6E8A-4147-A177-3AD203B41FA5}">
                      <a16:colId xmlns:a16="http://schemas.microsoft.com/office/drawing/2014/main" xmlns="" val="20000"/>
                    </a:ext>
                  </a:extLst>
                </a:gridCol>
              </a:tblGrid>
              <a:tr h="1247140">
                <a:tc>
                  <a:txBody>
                    <a:bodyPr/>
                    <a:lstStyle/>
                    <a:p>
                      <a:pPr algn="ctr"/>
                      <a:r>
                        <a:rPr lang="en-US" sz="1800" b="1" kern="1200" dirty="0" smtClean="0">
                          <a:solidFill>
                            <a:schemeClr val="tx1"/>
                          </a:solidFill>
                          <a:latin typeface="+mn-lt"/>
                          <a:ea typeface="+mn-ea"/>
                          <a:cs typeface="+mn-cs"/>
                        </a:rPr>
                        <a:t>Kent Neumann, Esq.</a:t>
                      </a:r>
                    </a:p>
                    <a:p>
                      <a:pPr algn="ctr"/>
                      <a:r>
                        <a:rPr lang="en-US" sz="1800" dirty="0" smtClean="0">
                          <a:solidFill>
                            <a:schemeClr val="tx1"/>
                          </a:solidFill>
                        </a:rPr>
                        <a:t>Eichner Norris &amp; Neumann PLLC</a:t>
                      </a:r>
                    </a:p>
                    <a:p>
                      <a:pPr algn="ctr"/>
                      <a:r>
                        <a:rPr lang="en-US" sz="1800" dirty="0" smtClean="0">
                          <a:solidFill>
                            <a:schemeClr val="tx1"/>
                          </a:solidFill>
                          <a:hlinkClick r:id="rId3"/>
                        </a:rPr>
                        <a:t>kneumann@ennbonds.com</a:t>
                      </a:r>
                      <a:endParaRPr lang="en-US" sz="1800" dirty="0" smtClean="0">
                        <a:solidFill>
                          <a:schemeClr val="tx1"/>
                        </a:solidFill>
                      </a:endParaRPr>
                    </a:p>
                    <a:p>
                      <a:pPr algn="ctr"/>
                      <a:r>
                        <a:rPr lang="en-US" sz="1800" dirty="0" smtClean="0">
                          <a:solidFill>
                            <a:schemeClr val="tx1"/>
                          </a:solidFill>
                        </a:rPr>
                        <a:t>202-973-0107 (direct)</a:t>
                      </a:r>
                    </a:p>
                    <a:p>
                      <a:pPr algn="ctr"/>
                      <a:r>
                        <a:rPr lang="en-US" sz="1800" dirty="0" smtClean="0">
                          <a:solidFill>
                            <a:schemeClr val="tx1"/>
                          </a:solidFill>
                        </a:rPr>
                        <a:t>703-568-0190 (cell)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bl>
          </a:graphicData>
        </a:graphic>
      </p:graphicFrame>
      <p:sp>
        <p:nvSpPr>
          <p:cNvPr id="5"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310569237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198438"/>
            <a:ext cx="9144000" cy="129266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lgn="ctr"/>
            <a:r>
              <a:rPr lang="en-US" sz="2800" dirty="0"/>
              <a:t>COMBINED TAXABLE GNMA SALE WITH SHORT TERM TAX EXEMPT BONDS AND 4% LIHTC </a:t>
            </a:r>
            <a:r>
              <a:rPr lang="en-US" sz="2800" dirty="0" smtClean="0"/>
              <a:t>–</a:t>
            </a:r>
          </a:p>
          <a:p>
            <a:pPr algn="ctr"/>
            <a:r>
              <a:rPr lang="en-US" sz="2800" dirty="0" smtClean="0"/>
              <a:t>FAQ/ISSUES</a:t>
            </a:r>
            <a:endParaRPr kumimoji="0" lang="en-US" sz="2800" b="0" i="0" u="none" strike="noStrike" cap="none" normalizeH="0" baseline="0" dirty="0" smtClean="0">
              <a:ln>
                <a:noFill/>
              </a:ln>
              <a:solidFill>
                <a:schemeClr val="tx1"/>
              </a:solidFill>
              <a:effectLst/>
            </a:endParaRPr>
          </a:p>
        </p:txBody>
      </p:sp>
      <p:sp>
        <p:nvSpPr>
          <p:cNvPr id="5" name="Slide Number Placeholder 4"/>
          <p:cNvSpPr>
            <a:spLocks noGrp="1"/>
          </p:cNvSpPr>
          <p:nvPr>
            <p:ph type="sldNum" sz="quarter" idx="11"/>
          </p:nvPr>
        </p:nvSpPr>
        <p:spPr/>
        <p:txBody>
          <a:bodyPr/>
          <a:lstStyle/>
          <a:p>
            <a:pPr>
              <a:defRPr/>
            </a:pPr>
            <a:fld id="{B27DF834-7E36-497C-93E6-CEB6681BB1EB}" type="slidenum">
              <a:rPr lang="en-US" smtClean="0"/>
              <a:pPr>
                <a:defRPr/>
              </a:pPr>
              <a:t>3</a:t>
            </a:fld>
            <a:endParaRPr lang="en-US" dirty="0"/>
          </a:p>
        </p:txBody>
      </p:sp>
      <p:sp>
        <p:nvSpPr>
          <p:cNvPr id="6" name="Content Placeholder 2"/>
          <p:cNvSpPr>
            <a:spLocks noGrp="1"/>
          </p:cNvSpPr>
          <p:nvPr>
            <p:ph idx="1"/>
          </p:nvPr>
        </p:nvSpPr>
        <p:spPr>
          <a:xfrm>
            <a:off x="457200" y="1417637"/>
            <a:ext cx="8229600" cy="5059363"/>
          </a:xfrm>
        </p:spPr>
        <p:txBody>
          <a:bodyPr/>
          <a:lstStyle/>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Bond </a:t>
            </a:r>
            <a:r>
              <a:rPr lang="en-US" sz="1800" b="1" dirty="0">
                <a:solidFill>
                  <a:srgbClr val="000000"/>
                </a:solidFill>
              </a:rPr>
              <a:t>Amount </a:t>
            </a:r>
            <a:r>
              <a:rPr lang="en-US" sz="1800" b="1" dirty="0" smtClean="0">
                <a:solidFill>
                  <a:srgbClr val="000000"/>
                </a:solidFill>
              </a:rPr>
              <a:t>to meet 50% test &gt; </a:t>
            </a:r>
            <a:r>
              <a:rPr lang="en-US" sz="1800" b="1" dirty="0">
                <a:solidFill>
                  <a:srgbClr val="000000"/>
                </a:solidFill>
              </a:rPr>
              <a:t>Taxable </a:t>
            </a:r>
            <a:r>
              <a:rPr lang="en-US" sz="1800" b="1" dirty="0" smtClean="0">
                <a:solidFill>
                  <a:srgbClr val="000000"/>
                </a:solidFill>
              </a:rPr>
              <a:t>FHA Loan </a:t>
            </a:r>
            <a:r>
              <a:rPr lang="en-US" sz="1800" b="1" dirty="0">
                <a:solidFill>
                  <a:srgbClr val="000000"/>
                </a:solidFill>
              </a:rPr>
              <a:t>Amount:</a:t>
            </a:r>
          </a:p>
          <a:p>
            <a:pPr eaLnBrk="1" hangingPunct="1">
              <a:spcAft>
                <a:spcPts val="600"/>
              </a:spcAft>
              <a:buClr>
                <a:srgbClr val="00007D"/>
              </a:buClr>
              <a:buSzPct val="75000"/>
              <a:buFont typeface="Wingdings" pitchFamily="2" charset="2"/>
              <a:buChar char="n"/>
              <a:defRPr/>
            </a:pPr>
            <a:r>
              <a:rPr lang="en-US" sz="1600" dirty="0">
                <a:solidFill>
                  <a:srgbClr val="000000"/>
                </a:solidFill>
              </a:rPr>
              <a:t>Other </a:t>
            </a:r>
            <a:r>
              <a:rPr lang="en-US" sz="1600" dirty="0" smtClean="0">
                <a:solidFill>
                  <a:srgbClr val="000000"/>
                </a:solidFill>
              </a:rPr>
              <a:t>(bankruptcy remote) sources </a:t>
            </a:r>
            <a:r>
              <a:rPr lang="en-US" sz="1600" dirty="0">
                <a:solidFill>
                  <a:srgbClr val="000000"/>
                </a:solidFill>
              </a:rPr>
              <a:t>of funds (i.e. b</a:t>
            </a:r>
            <a:r>
              <a:rPr lang="en-US" sz="1600" dirty="0" smtClean="0">
                <a:solidFill>
                  <a:srgbClr val="000000"/>
                </a:solidFill>
              </a:rPr>
              <a:t>ridge equity</a:t>
            </a:r>
            <a:r>
              <a:rPr lang="en-US" sz="1600" dirty="0">
                <a:solidFill>
                  <a:srgbClr val="000000"/>
                </a:solidFill>
              </a:rPr>
              <a:t>, </a:t>
            </a:r>
            <a:r>
              <a:rPr lang="en-US" sz="1600" dirty="0" smtClean="0">
                <a:solidFill>
                  <a:srgbClr val="000000"/>
                </a:solidFill>
              </a:rPr>
              <a:t>subordinate loan proceeds, </a:t>
            </a:r>
            <a:r>
              <a:rPr lang="en-US" sz="1600" dirty="0">
                <a:solidFill>
                  <a:srgbClr val="000000"/>
                </a:solidFill>
              </a:rPr>
              <a:t>etc.) </a:t>
            </a:r>
            <a:r>
              <a:rPr lang="en-US" sz="1600" dirty="0" smtClean="0">
                <a:solidFill>
                  <a:srgbClr val="000000"/>
                </a:solidFill>
              </a:rPr>
              <a:t>are needed </a:t>
            </a:r>
            <a:r>
              <a:rPr lang="en-US" sz="1600" dirty="0">
                <a:solidFill>
                  <a:srgbClr val="000000"/>
                </a:solidFill>
              </a:rPr>
              <a:t>to cover the </a:t>
            </a:r>
            <a:r>
              <a:rPr lang="en-US" sz="1600" dirty="0" smtClean="0">
                <a:solidFill>
                  <a:srgbClr val="000000"/>
                </a:solidFill>
              </a:rPr>
              <a:t>differential. </a:t>
            </a:r>
            <a:r>
              <a:rPr lang="en-US" sz="1600" dirty="0">
                <a:solidFill>
                  <a:srgbClr val="000000"/>
                </a:solidFill>
              </a:rPr>
              <a:t>Timing of funding is </a:t>
            </a:r>
            <a:r>
              <a:rPr lang="en-US" sz="1600" dirty="0" smtClean="0">
                <a:solidFill>
                  <a:srgbClr val="000000"/>
                </a:solidFill>
              </a:rPr>
              <a:t>critical</a:t>
            </a:r>
            <a:r>
              <a:rPr lang="en-US" sz="1600" dirty="0">
                <a:solidFill>
                  <a:srgbClr val="000000"/>
                </a:solidFill>
              </a:rPr>
              <a:t>. Seller Take-Back </a:t>
            </a:r>
            <a:r>
              <a:rPr lang="en-US" sz="1600" dirty="0" smtClean="0">
                <a:solidFill>
                  <a:srgbClr val="000000"/>
                </a:solidFill>
              </a:rPr>
              <a:t>loan </a:t>
            </a:r>
            <a:r>
              <a:rPr lang="en-US" sz="1600" dirty="0">
                <a:solidFill>
                  <a:srgbClr val="000000"/>
                </a:solidFill>
              </a:rPr>
              <a:t>can </a:t>
            </a:r>
            <a:r>
              <a:rPr lang="en-US" sz="1600" dirty="0" smtClean="0">
                <a:solidFill>
                  <a:srgbClr val="000000"/>
                </a:solidFill>
              </a:rPr>
              <a:t>often </a:t>
            </a:r>
            <a:r>
              <a:rPr lang="en-US" sz="1600" dirty="0">
                <a:solidFill>
                  <a:srgbClr val="000000"/>
                </a:solidFill>
              </a:rPr>
              <a:t>be used to </a:t>
            </a:r>
            <a:r>
              <a:rPr lang="en-US" sz="1600" dirty="0" smtClean="0">
                <a:solidFill>
                  <a:srgbClr val="000000"/>
                </a:solidFill>
              </a:rPr>
              <a:t>collateralize bonds (see </a:t>
            </a:r>
            <a:r>
              <a:rPr lang="en-US" sz="1600" dirty="0">
                <a:solidFill>
                  <a:srgbClr val="000000"/>
                </a:solidFill>
              </a:rPr>
              <a:t>applicable slides</a:t>
            </a:r>
            <a:r>
              <a:rPr lang="en-US" sz="1600" dirty="0" smtClean="0">
                <a:solidFill>
                  <a:srgbClr val="000000"/>
                </a:solidFill>
              </a:rPr>
              <a:t>)</a:t>
            </a:r>
            <a:endParaRPr lang="en-US" sz="1600" dirty="0">
              <a:solidFill>
                <a:srgbClr val="000000"/>
              </a:solidFill>
            </a:endParaRPr>
          </a:p>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Investment and other options to reduce cost:</a:t>
            </a:r>
            <a:endParaRPr lang="en-US" sz="1800" b="1" dirty="0">
              <a:solidFill>
                <a:srgbClr val="000000"/>
              </a:solidFill>
            </a:endParaRPr>
          </a:p>
          <a:p>
            <a:pPr lvl="0" eaLnBrk="1" hangingPunct="1">
              <a:spcAft>
                <a:spcPts val="600"/>
              </a:spcAft>
              <a:buClr>
                <a:srgbClr val="00007D"/>
              </a:buClr>
              <a:buSzPct val="75000"/>
              <a:buFont typeface="Wingdings" pitchFamily="2" charset="2"/>
              <a:buChar char="n"/>
              <a:defRPr/>
            </a:pPr>
            <a:r>
              <a:rPr lang="en-US" sz="1600" dirty="0" smtClean="0">
                <a:solidFill>
                  <a:srgbClr val="000000"/>
                </a:solidFill>
              </a:rPr>
              <a:t>Although short term rates have gone up, taxable investment options have gone up also: Ex.1.50% bond rate </a:t>
            </a:r>
            <a:r>
              <a:rPr lang="en-US" sz="1600" b="1" dirty="0" smtClean="0">
                <a:solidFill>
                  <a:srgbClr val="000000"/>
                </a:solidFill>
              </a:rPr>
              <a:t>less</a:t>
            </a:r>
            <a:r>
              <a:rPr lang="en-US" sz="1600" dirty="0" smtClean="0">
                <a:solidFill>
                  <a:srgbClr val="000000"/>
                </a:solidFill>
              </a:rPr>
              <a:t> 1.25% investment rate = 0.25% net interest cost per year on bonds.</a:t>
            </a:r>
            <a:endParaRPr lang="en-US" sz="1600" dirty="0">
              <a:solidFill>
                <a:srgbClr val="000000"/>
              </a:solidFill>
            </a:endParaRPr>
          </a:p>
          <a:p>
            <a:pPr lvl="0" eaLnBrk="1" hangingPunct="1">
              <a:spcAft>
                <a:spcPts val="600"/>
              </a:spcAft>
              <a:buClr>
                <a:srgbClr val="00007D"/>
              </a:buClr>
              <a:buSzPct val="75000"/>
              <a:buFont typeface="Wingdings" pitchFamily="2" charset="2"/>
              <a:buChar char="n"/>
              <a:defRPr/>
            </a:pPr>
            <a:r>
              <a:rPr lang="en-US" sz="1600" dirty="0" smtClean="0">
                <a:solidFill>
                  <a:srgbClr val="000000"/>
                </a:solidFill>
              </a:rPr>
              <a:t>Seller Take-Back Bonds can </a:t>
            </a:r>
            <a:r>
              <a:rPr lang="en-US" sz="1600" dirty="0">
                <a:solidFill>
                  <a:srgbClr val="000000"/>
                </a:solidFill>
              </a:rPr>
              <a:t>sometimes be used to help </a:t>
            </a:r>
            <a:r>
              <a:rPr lang="en-US" sz="1600" dirty="0" smtClean="0">
                <a:solidFill>
                  <a:srgbClr val="000000"/>
                </a:solidFill>
              </a:rPr>
              <a:t>reduce costs further (see applicable slides)</a:t>
            </a:r>
          </a:p>
          <a:p>
            <a:pPr lvl="0" eaLnBrk="1" hangingPunct="1">
              <a:spcAft>
                <a:spcPts val="600"/>
              </a:spcAft>
              <a:buClr>
                <a:srgbClr val="00007D"/>
              </a:buClr>
              <a:buSzPct val="75000"/>
              <a:buFont typeface="Wingdings" pitchFamily="2" charset="2"/>
              <a:buChar char="n"/>
              <a:defRPr/>
            </a:pPr>
            <a:r>
              <a:rPr lang="en-US" sz="1600" dirty="0" smtClean="0">
                <a:solidFill>
                  <a:srgbClr val="000000"/>
                </a:solidFill>
              </a:rPr>
              <a:t>Multiple loans/projects can be </a:t>
            </a:r>
            <a:r>
              <a:rPr lang="en-US" sz="1600" b="1" u="sng" dirty="0" smtClean="0">
                <a:solidFill>
                  <a:srgbClr val="000000"/>
                </a:solidFill>
              </a:rPr>
              <a:t>pooled</a:t>
            </a:r>
            <a:r>
              <a:rPr lang="en-US" sz="1600" dirty="0" smtClean="0">
                <a:solidFill>
                  <a:srgbClr val="000000"/>
                </a:solidFill>
              </a:rPr>
              <a:t> into a single bond issuance to spread out fixed closing costs – all deals need to be in a position to close within the same timeframe.</a:t>
            </a:r>
            <a:endParaRPr lang="en-US" sz="1600" dirty="0">
              <a:solidFill>
                <a:srgbClr val="000000"/>
              </a:solidFill>
            </a:endParaRPr>
          </a:p>
        </p:txBody>
      </p:sp>
      <p:sp>
        <p:nvSpPr>
          <p:cNvPr id="7"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23971067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B27DF834-7E36-497C-93E6-CEB6681BB1EB}" type="slidenum">
              <a:rPr lang="en-US" smtClean="0"/>
              <a:pPr>
                <a:defRPr/>
              </a:pPr>
              <a:t>4</a:t>
            </a:fld>
            <a:endParaRPr lang="en-US" dirty="0"/>
          </a:p>
        </p:txBody>
      </p:sp>
      <p:sp>
        <p:nvSpPr>
          <p:cNvPr id="6" name="Content Placeholder 2"/>
          <p:cNvSpPr>
            <a:spLocks noGrp="1"/>
          </p:cNvSpPr>
          <p:nvPr>
            <p:ph idx="1"/>
          </p:nvPr>
        </p:nvSpPr>
        <p:spPr>
          <a:xfrm>
            <a:off x="457200" y="1493837"/>
            <a:ext cx="8229600" cy="5059363"/>
          </a:xfrm>
        </p:spPr>
        <p:txBody>
          <a:bodyPr/>
          <a:lstStyle/>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Publically Offered vs. Privately </a:t>
            </a:r>
            <a:r>
              <a:rPr lang="en-US" sz="1800" b="1" dirty="0">
                <a:solidFill>
                  <a:srgbClr val="000000"/>
                </a:solidFill>
              </a:rPr>
              <a:t>Placed:</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Potential </a:t>
            </a:r>
            <a:r>
              <a:rPr lang="en-US" sz="1600" dirty="0">
                <a:solidFill>
                  <a:srgbClr val="000000"/>
                </a:solidFill>
                <a:ea typeface="+mn-ea"/>
                <a:cs typeface="+mn-cs"/>
              </a:rPr>
              <a:t>tax implications if Bond Purchaser is “related” to the Borrower (see §1.148 program investment regulations</a:t>
            </a:r>
            <a:r>
              <a:rPr lang="en-US" sz="1600" dirty="0" smtClean="0">
                <a:solidFill>
                  <a:srgbClr val="000000"/>
                </a:solidFill>
                <a:ea typeface="+mn-ea"/>
                <a:cs typeface="+mn-cs"/>
              </a:rPr>
              <a:t>)</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Costs of issuance are very close. Interest and investment options can vary.</a:t>
            </a:r>
            <a:endParaRPr lang="en-US" sz="1600" dirty="0">
              <a:solidFill>
                <a:srgbClr val="000000"/>
              </a:solidFill>
            </a:endParaRPr>
          </a:p>
          <a:p>
            <a:pPr marL="0" lvl="0" indent="0" eaLnBrk="1" hangingPunct="1">
              <a:spcAft>
                <a:spcPts val="600"/>
              </a:spcAft>
              <a:buClr>
                <a:srgbClr val="00007D"/>
              </a:buClr>
              <a:buSzPct val="75000"/>
              <a:buNone/>
              <a:defRPr/>
            </a:pPr>
            <a:endParaRPr lang="en-US" sz="1800" b="1" dirty="0" smtClean="0">
              <a:solidFill>
                <a:srgbClr val="000000"/>
              </a:solidFill>
            </a:endParaRPr>
          </a:p>
          <a:p>
            <a:pPr marL="0" lvl="0" indent="0" eaLnBrk="1" hangingPunct="1">
              <a:spcAft>
                <a:spcPts val="600"/>
              </a:spcAft>
              <a:buClr>
                <a:srgbClr val="00007D"/>
              </a:buClr>
              <a:buSzPct val="75000"/>
              <a:buNone/>
              <a:defRPr/>
            </a:pPr>
            <a:r>
              <a:rPr lang="en-US" sz="1800" b="1" dirty="0" smtClean="0">
                <a:solidFill>
                  <a:srgbClr val="000000"/>
                </a:solidFill>
              </a:rPr>
              <a:t>Issuer considerations: </a:t>
            </a:r>
            <a:endParaRPr lang="en-US" sz="1800" b="1" dirty="0">
              <a:solidFill>
                <a:srgbClr val="000000"/>
              </a:solidFill>
            </a:endParaRP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Possible </a:t>
            </a:r>
            <a:r>
              <a:rPr lang="en-US" sz="1600" dirty="0">
                <a:solidFill>
                  <a:srgbClr val="000000"/>
                </a:solidFill>
                <a:ea typeface="+mn-ea"/>
                <a:cs typeface="+mn-cs"/>
              </a:rPr>
              <a:t>limitation on Issuer Fees due to short maturity and Loan Yield </a:t>
            </a:r>
            <a:r>
              <a:rPr lang="en-US" sz="1600" dirty="0" smtClean="0">
                <a:solidFill>
                  <a:srgbClr val="000000"/>
                </a:solidFill>
                <a:ea typeface="+mn-ea"/>
                <a:cs typeface="+mn-cs"/>
              </a:rPr>
              <a:t>limitations</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Some states have very limited private activity volume cap – although this structure does use the minimum amount of bonds to meet the 50% test</a:t>
            </a:r>
          </a:p>
          <a:p>
            <a:pPr marL="342900" lvl="1" indent="-342900" eaLnBrk="1" hangingPunct="1">
              <a:spcAft>
                <a:spcPts val="600"/>
              </a:spcAft>
              <a:buClr>
                <a:srgbClr val="00007D"/>
              </a:buClr>
              <a:buSzPct val="75000"/>
              <a:buFont typeface="Wingdings" pitchFamily="2" charset="2"/>
              <a:buChar char="n"/>
              <a:defRPr/>
            </a:pPr>
            <a:r>
              <a:rPr lang="en-US" sz="1600" dirty="0" smtClean="0">
                <a:solidFill>
                  <a:srgbClr val="000000"/>
                </a:solidFill>
                <a:ea typeface="+mn-ea"/>
                <a:cs typeface="+mn-cs"/>
              </a:rPr>
              <a:t>A few Issuers do not allow the structure due to limitations on fees.</a:t>
            </a:r>
            <a:endParaRPr lang="en-US" sz="1600" dirty="0">
              <a:solidFill>
                <a:srgbClr val="000000"/>
              </a:solidFill>
              <a:ea typeface="+mn-ea"/>
              <a:cs typeface="+mn-cs"/>
            </a:endParaRPr>
          </a:p>
        </p:txBody>
      </p:sp>
      <p:sp>
        <p:nvSpPr>
          <p:cNvPr id="7"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
        <p:nvSpPr>
          <p:cNvPr id="10" name="Rectangle 9"/>
          <p:cNvSpPr/>
          <p:nvPr/>
        </p:nvSpPr>
        <p:spPr bwMode="auto">
          <a:xfrm>
            <a:off x="0" y="198438"/>
            <a:ext cx="9144000" cy="1292662"/>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t" anchorCtr="0" compatLnSpc="1">
            <a:prstTxWarp prst="textNoShape">
              <a:avLst/>
            </a:prstTxWarp>
            <a:spAutoFit/>
          </a:bodyPr>
          <a:lstStyle/>
          <a:p>
            <a:pPr algn="ctr"/>
            <a:r>
              <a:rPr lang="en-US" sz="2800" dirty="0"/>
              <a:t>COMBINED TAXABLE GNMA SALE WITH SHORT TERM TAX EXEMPT BONDS AND 4% LIHTC </a:t>
            </a:r>
            <a:r>
              <a:rPr lang="en-US" sz="2800" dirty="0" smtClean="0"/>
              <a:t>–</a:t>
            </a:r>
          </a:p>
          <a:p>
            <a:pPr algn="ctr"/>
            <a:r>
              <a:rPr lang="en-US" sz="2800" dirty="0" smtClean="0"/>
              <a:t>FAQ/ISSUES</a:t>
            </a:r>
            <a:endParaRPr kumimoji="0" lang="en-US" sz="28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0815293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455420"/>
            <a:ext cx="8229600" cy="464058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800" dirty="0" smtClean="0"/>
              <a:t>Many 4% preservation deals and affordable transaction located in high cost areas require subordinate gap and/or “soft” funds to get the financing to work. This can often include seller financing in the form of </a:t>
            </a:r>
            <a:r>
              <a:rPr lang="en-US" sz="1800" dirty="0"/>
              <a:t>a subordinate “</a:t>
            </a:r>
            <a:r>
              <a:rPr lang="en-US" sz="1800" dirty="0" smtClean="0"/>
              <a:t>take-back” note for deals with a “friendly” seller. This is very </a:t>
            </a:r>
            <a:r>
              <a:rPr lang="en-US" sz="1800" dirty="0"/>
              <a:t>common in RAD </a:t>
            </a:r>
            <a:r>
              <a:rPr lang="en-US" sz="1800" dirty="0" smtClean="0"/>
              <a:t>transactions</a:t>
            </a:r>
            <a:r>
              <a:rPr lang="en-US" sz="1800" dirty="0"/>
              <a:t>.</a:t>
            </a:r>
            <a:endParaRPr lang="en-US" sz="1800" dirty="0" smtClean="0"/>
          </a:p>
          <a:p>
            <a:pPr algn="just"/>
            <a:endParaRPr lang="en-US" sz="1800" dirty="0" smtClean="0"/>
          </a:p>
          <a:p>
            <a:pPr algn="just"/>
            <a:r>
              <a:rPr lang="en-US" sz="1800" dirty="0" smtClean="0"/>
              <a:t>These deals will have higher eligible basis for tax credits (generating more tax credit proceeds) but no significant impact the size of the permanent loan. </a:t>
            </a:r>
          </a:p>
          <a:p>
            <a:pPr algn="just"/>
            <a:endParaRPr lang="en-US" sz="1800" dirty="0"/>
          </a:p>
          <a:p>
            <a:pPr algn="just"/>
            <a:r>
              <a:rPr lang="en-US" sz="1800" dirty="0" smtClean="0"/>
              <a:t>Due </a:t>
            </a:r>
            <a:r>
              <a:rPr lang="en-US" sz="1800" dirty="0"/>
              <a:t>to </a:t>
            </a:r>
            <a:r>
              <a:rPr lang="en-US" sz="1800" dirty="0" smtClean="0"/>
              <a:t>the LIHTC </a:t>
            </a:r>
            <a:r>
              <a:rPr lang="en-US" sz="1800" dirty="0"/>
              <a:t>50% test, tax-exempt bonds </a:t>
            </a:r>
            <a:r>
              <a:rPr lang="en-US" sz="1800" u="sng" dirty="0"/>
              <a:t>in excess</a:t>
            </a:r>
            <a:r>
              <a:rPr lang="en-US" sz="1800" dirty="0"/>
              <a:t> of the permanent financing are often required in these deals. </a:t>
            </a:r>
            <a:endParaRPr lang="en-US" sz="1800" dirty="0" smtClean="0"/>
          </a:p>
          <a:p>
            <a:pPr algn="just"/>
            <a:endParaRPr lang="en-US" sz="1400" b="0" dirty="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Tax-Exempt Seller “take back” Note </a:t>
            </a:r>
            <a:r>
              <a:rPr lang="en-US" sz="2400" b="1" dirty="0" smtClean="0">
                <a:solidFill>
                  <a:schemeClr val="tx1"/>
                </a:solidFill>
              </a:rPr>
              <a:t>&amp; </a:t>
            </a:r>
            <a:r>
              <a:rPr lang="en-US" sz="2400" b="1" dirty="0" smtClean="0">
                <a:solidFill>
                  <a:schemeClr val="tx1"/>
                </a:solidFill>
                <a:latin typeface="+mn-lt"/>
                <a:ea typeface="+mn-ea"/>
                <a:cs typeface="+mn-cs"/>
              </a:rPr>
              <a:t>Bonds</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5</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79728547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455420"/>
            <a:ext cx="8229600" cy="464058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2000" dirty="0" smtClean="0"/>
              <a:t>Option 1: Instead of allocating the seller note to a reduction of the purchase price of the Project, Bond proceeds can often be “allocated” for the full purchase price of the Project and the seller can “allocate” the note as new funds to the deal – which can be used to collateralize that portion of bonds.</a:t>
            </a:r>
          </a:p>
          <a:p>
            <a:pPr algn="just"/>
            <a:endParaRPr lang="en-US" sz="2000" dirty="0"/>
          </a:p>
          <a:p>
            <a:pPr algn="just"/>
            <a:r>
              <a:rPr lang="en-US" sz="2000" dirty="0" smtClean="0"/>
              <a:t>Makes it much easier to meet the 50% test (equity or other soft funds are no longer needed for collateral.</a:t>
            </a:r>
          </a:p>
          <a:p>
            <a:pPr algn="just"/>
            <a:endParaRPr lang="en-US" sz="2000" dirty="0"/>
          </a:p>
          <a:p>
            <a:pPr algn="just"/>
            <a:r>
              <a:rPr lang="en-US" sz="2000" dirty="0" smtClean="0"/>
              <a:t>Often results in saving from additional investment opportunities and eliminating the need for bridging of other collateral funds.</a:t>
            </a:r>
          </a:p>
          <a:p>
            <a:pPr algn="just"/>
            <a:endParaRPr lang="en-US" sz="2000" dirty="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Tax-Exempt Seller “take back” Note &amp; Bonds (</a:t>
            </a:r>
            <a:r>
              <a:rPr lang="en-US" sz="2400" b="1" dirty="0" err="1" smtClean="0">
                <a:solidFill>
                  <a:schemeClr val="tx1"/>
                </a:solidFill>
                <a:latin typeface="+mn-lt"/>
                <a:ea typeface="+mn-ea"/>
                <a:cs typeface="+mn-cs"/>
              </a:rPr>
              <a:t>con’t</a:t>
            </a:r>
            <a:r>
              <a:rPr lang="en-US" sz="2400" b="1" dirty="0" smtClean="0">
                <a:solidFill>
                  <a:schemeClr val="tx1"/>
                </a:solidFill>
                <a:latin typeface="+mn-lt"/>
                <a:ea typeface="+mn-ea"/>
                <a:cs typeface="+mn-cs"/>
              </a:rPr>
              <a:t>)</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6</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165763560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524000"/>
            <a:ext cx="8229600" cy="48006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r>
              <a:rPr lang="en-US" sz="1800" dirty="0" smtClean="0"/>
              <a:t>Option 2: Instead of issuing additional short-term tax-exempt bonds that will be sold to 3</a:t>
            </a:r>
            <a:r>
              <a:rPr lang="en-US" sz="1800" baseline="30000" dirty="0" smtClean="0"/>
              <a:t>rd</a:t>
            </a:r>
            <a:r>
              <a:rPr lang="en-US" sz="1800" dirty="0" smtClean="0"/>
              <a:t> party, it is often possible to convert some of the subordinate debt to tax-exempt through the project’s “placed-in-service” and then convert it to taxable debt thereafter.</a:t>
            </a:r>
          </a:p>
          <a:p>
            <a:pPr algn="just"/>
            <a:endParaRPr lang="en-US" sz="800" dirty="0" smtClean="0"/>
          </a:p>
          <a:p>
            <a:pPr algn="just"/>
            <a:r>
              <a:rPr lang="en-US" sz="1800" dirty="0" smtClean="0"/>
              <a:t>By running the surplus cash note from the Borrower to the municipal bond issuer, creating a corresponding note from the Issuer to the Seller and allocating the corresponding amount of tax exempt bond volume cap to the acquisition of the project, the note would apply towards meeting the 50% test – even though no cash is actually moving.</a:t>
            </a:r>
          </a:p>
          <a:p>
            <a:pPr marL="0" indent="0" algn="just">
              <a:buNone/>
            </a:pPr>
            <a:endParaRPr lang="en-US" sz="800" dirty="0"/>
          </a:p>
          <a:p>
            <a:pPr algn="just"/>
            <a:r>
              <a:rPr lang="en-US" sz="1800" dirty="0"/>
              <a:t>R</a:t>
            </a:r>
            <a:r>
              <a:rPr lang="en-US" sz="1800" dirty="0" smtClean="0"/>
              <a:t>esults in significant saving of additional </a:t>
            </a:r>
            <a:r>
              <a:rPr lang="en-US" sz="1800" dirty="0"/>
              <a:t>interest </a:t>
            </a:r>
            <a:r>
              <a:rPr lang="en-US" sz="1800" dirty="0" smtClean="0"/>
              <a:t>from </a:t>
            </a:r>
            <a:r>
              <a:rPr lang="en-US" sz="1800" dirty="0"/>
              <a:t>the </a:t>
            </a:r>
            <a:r>
              <a:rPr lang="en-US" sz="1800" dirty="0" err="1"/>
              <a:t>the</a:t>
            </a:r>
            <a:r>
              <a:rPr lang="en-US" sz="1800" dirty="0"/>
              <a:t> reduction of debt service on the “take back” Bonds.</a:t>
            </a:r>
            <a:endParaRPr lang="en-US" sz="1800" dirty="0" smtClean="0"/>
          </a:p>
          <a:p>
            <a:pPr algn="just"/>
            <a:endParaRPr lang="en-US" sz="800" dirty="0"/>
          </a:p>
          <a:p>
            <a:pPr algn="just"/>
            <a:r>
              <a:rPr lang="en-US" sz="1800" dirty="0" smtClean="0"/>
              <a:t>Note that tax-exempt private activity volume cap</a:t>
            </a:r>
            <a:r>
              <a:rPr lang="en-US" sz="1800" dirty="0"/>
              <a:t> </a:t>
            </a:r>
            <a:r>
              <a:rPr lang="en-US" sz="1800" dirty="0" smtClean="0"/>
              <a:t>and any upfront/ongoing issuer fees would still be applicable.</a:t>
            </a:r>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Tax-Exempt Seller “take back” Note </a:t>
            </a:r>
            <a:r>
              <a:rPr lang="en-US" sz="2400" b="1" dirty="0" smtClean="0">
                <a:solidFill>
                  <a:schemeClr val="tx1"/>
                </a:solidFill>
              </a:rPr>
              <a:t>&amp; </a:t>
            </a:r>
            <a:r>
              <a:rPr lang="en-US" sz="2400" b="1" dirty="0" smtClean="0">
                <a:solidFill>
                  <a:schemeClr val="tx1"/>
                </a:solidFill>
                <a:latin typeface="+mn-lt"/>
                <a:ea typeface="+mn-ea"/>
                <a:cs typeface="+mn-cs"/>
              </a:rPr>
              <a:t>Bonds (</a:t>
            </a:r>
            <a:r>
              <a:rPr lang="en-US" sz="2400" b="1" dirty="0" err="1" smtClean="0">
                <a:solidFill>
                  <a:schemeClr val="tx1"/>
                </a:solidFill>
                <a:latin typeface="+mn-lt"/>
                <a:ea typeface="+mn-ea"/>
                <a:cs typeface="+mn-cs"/>
              </a:rPr>
              <a:t>con’t</a:t>
            </a:r>
            <a:r>
              <a:rPr lang="en-US" sz="2400" b="1" dirty="0" smtClean="0">
                <a:solidFill>
                  <a:schemeClr val="tx1"/>
                </a:solidFill>
                <a:latin typeface="+mn-lt"/>
                <a:ea typeface="+mn-ea"/>
                <a:cs typeface="+mn-cs"/>
              </a:rPr>
              <a:t>)</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7</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132427506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50292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2400" b="0" dirty="0" smtClean="0"/>
          </a:p>
          <a:p>
            <a:pPr marL="0" indent="0" algn="just">
              <a:buNone/>
            </a:pPr>
            <a:r>
              <a:rPr lang="en-US" sz="3200" dirty="0" smtClean="0"/>
              <a:t>GOAL</a:t>
            </a:r>
            <a:r>
              <a:rPr lang="en-US" sz="3200" b="0" dirty="0" smtClean="0"/>
              <a:t>: Lock in todays low financing rates for future tax credit deals. </a:t>
            </a:r>
          </a:p>
          <a:p>
            <a:pPr marL="0" indent="0" algn="just">
              <a:buNone/>
            </a:pPr>
            <a:endParaRPr lang="en-US" sz="3200" b="0" dirty="0"/>
          </a:p>
          <a:p>
            <a:pPr marL="0" indent="0" algn="just">
              <a:buNone/>
            </a:pPr>
            <a:r>
              <a:rPr lang="en-US" sz="3200" b="0" dirty="0" smtClean="0"/>
              <a:t>Applicable for existing </a:t>
            </a:r>
            <a:r>
              <a:rPr lang="en-US" sz="3200" b="0" dirty="0"/>
              <a:t>a</a:t>
            </a:r>
            <a:r>
              <a:rPr lang="en-US" sz="3200" b="0" dirty="0" smtClean="0"/>
              <a:t>ffordable </a:t>
            </a:r>
            <a:r>
              <a:rPr lang="en-US" sz="3200" b="0" dirty="0"/>
              <a:t>h</a:t>
            </a:r>
            <a:r>
              <a:rPr lang="en-US" sz="3200" b="0" dirty="0" smtClean="0"/>
              <a:t>ousing </a:t>
            </a:r>
            <a:r>
              <a:rPr lang="en-US" sz="3200" b="0" dirty="0"/>
              <a:t>p</a:t>
            </a:r>
            <a:r>
              <a:rPr lang="en-US" sz="3200" b="0" dirty="0" smtClean="0"/>
              <a:t>rojects still in 15-year tax credit compliance </a:t>
            </a:r>
            <a:r>
              <a:rPr lang="en-US" sz="3200" b="0" dirty="0"/>
              <a:t>p</a:t>
            </a:r>
            <a:r>
              <a:rPr lang="en-US" sz="3200" b="0" dirty="0" smtClean="0"/>
              <a:t>eriod (target: years 9-14) or otherwise not yet ready for tax credit syndication.</a:t>
            </a:r>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NEW FHA Refinancing to Resyndication (R2R) </a:t>
            </a:r>
            <a:br>
              <a:rPr lang="en-US" sz="2400" b="1" dirty="0" smtClean="0">
                <a:solidFill>
                  <a:schemeClr val="tx1"/>
                </a:solidFill>
                <a:latin typeface="+mn-lt"/>
                <a:ea typeface="+mn-ea"/>
                <a:cs typeface="+mn-cs"/>
              </a:rPr>
            </a:br>
            <a:r>
              <a:rPr lang="en-US" sz="2400" b="1" dirty="0" smtClean="0">
                <a:solidFill>
                  <a:schemeClr val="tx1"/>
                </a:solidFill>
                <a:latin typeface="+mn-lt"/>
                <a:ea typeface="+mn-ea"/>
                <a:cs typeface="+mn-cs"/>
              </a:rPr>
              <a:t>Program for Affordable Projects</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8</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23281284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a:xfrm>
            <a:off x="431800" y="1371600"/>
            <a:ext cx="8229600" cy="5029200"/>
          </a:xfrm>
          <a:prstGeom prst="rect">
            <a:avLst/>
          </a:prstGeom>
          <a:ln>
            <a:solidFill>
              <a:schemeClr val="tx1"/>
            </a:solidFill>
          </a:ln>
        </p:spPr>
        <p:txBody>
          <a:bodyPr>
            <a:noAutofit/>
          </a:bodyPr>
          <a:lstStyle>
            <a:defPPr>
              <a:defRPr lang="en-US"/>
            </a:defPPr>
            <a:lvl1pPr marL="342900" indent="-342900">
              <a:spcBef>
                <a:spcPct val="20000"/>
              </a:spcBef>
              <a:buChar char="•"/>
              <a:defRPr sz="3300" b="1" kern="0">
                <a:latin typeface="+mn-lt"/>
              </a:defRPr>
            </a:lvl1pPr>
            <a:lvl2pPr marL="742950" lvl="1" indent="-285750">
              <a:spcBef>
                <a:spcPct val="20000"/>
              </a:spcBef>
              <a:buChar char="–"/>
              <a:defRPr sz="3300">
                <a:latin typeface="+mn-lt"/>
              </a:defRPr>
            </a:lvl2pPr>
            <a:lvl3pPr marL="1143000" indent="-228600">
              <a:spcBef>
                <a:spcPct val="20000"/>
              </a:spcBef>
              <a:buChar char="•"/>
              <a:defRPr sz="2400">
                <a:latin typeface="+mn-lt"/>
              </a:defRPr>
            </a:lvl3pPr>
            <a:lvl4pPr marL="1600200" indent="-228600">
              <a:spcBef>
                <a:spcPct val="20000"/>
              </a:spcBef>
              <a:buChar char="–"/>
              <a:defRPr sz="2000">
                <a:latin typeface="+mn-lt"/>
              </a:defRPr>
            </a:lvl4pPr>
            <a:lvl5pPr marL="2057400" indent="-228600">
              <a:spcBef>
                <a:spcPct val="20000"/>
              </a:spcBef>
              <a:buChar char="»"/>
              <a:defRPr sz="2000">
                <a:latin typeface="+mn-lt"/>
              </a:defRPr>
            </a:lvl5pPr>
            <a:lvl6pPr marL="2514600" indent="-228600" fontAlgn="base">
              <a:spcBef>
                <a:spcPct val="20000"/>
              </a:spcBef>
              <a:spcAft>
                <a:spcPct val="0"/>
              </a:spcAft>
              <a:buChar char="»"/>
              <a:defRPr sz="2000">
                <a:latin typeface="+mn-lt"/>
              </a:defRPr>
            </a:lvl6pPr>
            <a:lvl7pPr marL="2971800" indent="-228600" fontAlgn="base">
              <a:spcBef>
                <a:spcPct val="20000"/>
              </a:spcBef>
              <a:spcAft>
                <a:spcPct val="0"/>
              </a:spcAft>
              <a:buChar char="»"/>
              <a:defRPr sz="2000">
                <a:latin typeface="+mn-lt"/>
              </a:defRPr>
            </a:lvl7pPr>
            <a:lvl8pPr marL="3429000" indent="-228600" fontAlgn="base">
              <a:spcBef>
                <a:spcPct val="20000"/>
              </a:spcBef>
              <a:spcAft>
                <a:spcPct val="0"/>
              </a:spcAft>
              <a:buChar char="»"/>
              <a:defRPr sz="2000">
                <a:latin typeface="+mn-lt"/>
              </a:defRPr>
            </a:lvl8pPr>
            <a:lvl9pPr marL="3886200" indent="-228600" fontAlgn="base">
              <a:spcBef>
                <a:spcPct val="20000"/>
              </a:spcBef>
              <a:spcAft>
                <a:spcPct val="0"/>
              </a:spcAft>
              <a:buChar char="»"/>
              <a:defRPr sz="2000">
                <a:latin typeface="+mn-lt"/>
              </a:defRPr>
            </a:lvl9pPr>
          </a:lstStyle>
          <a:p>
            <a:pPr algn="just"/>
            <a:endParaRPr lang="en-US" sz="800" b="0" dirty="0" smtClean="0"/>
          </a:p>
          <a:p>
            <a:pPr algn="just"/>
            <a:r>
              <a:rPr lang="en-US" sz="2400" dirty="0" smtClean="0"/>
              <a:t>NEW LOAN</a:t>
            </a:r>
            <a:r>
              <a:rPr lang="en-US" sz="2400" b="0" dirty="0" smtClean="0"/>
              <a:t>: Current owner (or new purchaser) can use a taxable fha loan (223f or 223(a)(7)) to refinance existing debt or purchase an affordable project.</a:t>
            </a:r>
          </a:p>
          <a:p>
            <a:pPr algn="just"/>
            <a:r>
              <a:rPr lang="en-US" sz="2400" b="0" dirty="0" smtClean="0"/>
              <a:t>Goal is to keep rehab to a minimum (preserve as much as possible for future tax credit deal).</a:t>
            </a:r>
          </a:p>
          <a:p>
            <a:pPr algn="just"/>
            <a:r>
              <a:rPr lang="en-US" sz="2400" b="0" dirty="0" smtClean="0"/>
              <a:t>Highlights of 223f loan:</a:t>
            </a:r>
          </a:p>
          <a:p>
            <a:pPr lvl="1" algn="just"/>
            <a:r>
              <a:rPr lang="en-US" sz="2000" dirty="0"/>
              <a:t>E</a:t>
            </a:r>
            <a:r>
              <a:rPr lang="en-US" sz="2000" dirty="0" smtClean="0"/>
              <a:t>xempt </a:t>
            </a:r>
            <a:r>
              <a:rPr lang="en-US" sz="2000" dirty="0"/>
              <a:t>from </a:t>
            </a:r>
            <a:r>
              <a:rPr lang="en-US" sz="2000" dirty="0" smtClean="0"/>
              <a:t>LIHTC 10-year rule (Section 42(d)(6))</a:t>
            </a:r>
            <a:endParaRPr lang="en-US" sz="2000" dirty="0"/>
          </a:p>
          <a:p>
            <a:pPr lvl="1" algn="just"/>
            <a:r>
              <a:rPr lang="en-US" sz="2000" dirty="0" smtClean="0"/>
              <a:t>35+ year full amortization and term</a:t>
            </a:r>
          </a:p>
          <a:p>
            <a:pPr lvl="1" algn="just"/>
            <a:r>
              <a:rPr lang="en-US" sz="2000" dirty="0" smtClean="0"/>
              <a:t>80-90% LTV / 1.11 DSCR</a:t>
            </a:r>
          </a:p>
          <a:p>
            <a:pPr lvl="1" algn="just"/>
            <a:r>
              <a:rPr lang="en-US" sz="2000" b="1" dirty="0" smtClean="0"/>
              <a:t>~3.50%</a:t>
            </a:r>
            <a:r>
              <a:rPr lang="en-US" sz="2000" dirty="0" smtClean="0"/>
              <a:t> all in mortgage rate including 25bps MIP for affordable deals</a:t>
            </a:r>
          </a:p>
          <a:p>
            <a:pPr lvl="1" algn="just"/>
            <a:r>
              <a:rPr lang="en-US" sz="2000" dirty="0" smtClean="0"/>
              <a:t>Possible exemption from Davis Bacon wages; Non-recourse</a:t>
            </a:r>
          </a:p>
          <a:p>
            <a:pPr lvl="1" algn="just"/>
            <a:endParaRPr lang="en-US" sz="1800" dirty="0" smtClean="0"/>
          </a:p>
          <a:p>
            <a:pPr lvl="1" algn="just"/>
            <a:endParaRPr lang="en-US" sz="1800" dirty="0"/>
          </a:p>
          <a:p>
            <a:pPr lvl="1" algn="just"/>
            <a:endParaRPr lang="en-US" sz="900" dirty="0" smtClean="0"/>
          </a:p>
        </p:txBody>
      </p:sp>
      <p:sp>
        <p:nvSpPr>
          <p:cNvPr id="10" name="Title 6"/>
          <p:cNvSpPr>
            <a:spLocks noGrp="1"/>
          </p:cNvSpPr>
          <p:nvPr>
            <p:ph type="title"/>
          </p:nvPr>
        </p:nvSpPr>
        <p:spPr bwMode="auto">
          <a:xfrm>
            <a:off x="457200" y="274639"/>
            <a:ext cx="8229600" cy="944562"/>
          </a:xfrm>
          <a:prstGeom prst="rect">
            <a:avLst/>
          </a:prstGeom>
          <a:solidFill>
            <a:schemeClr val="accent1">
              <a:lumMod val="75000"/>
            </a:schemeClr>
          </a:solidFill>
          <a:ln w="9525">
            <a:solidFill>
              <a:schemeClr val="tx1"/>
            </a:solidFill>
            <a:miter lim="800000"/>
            <a:headEnd/>
            <a:tailEnd/>
          </a:ln>
          <a:extLst/>
        </p:spPr>
        <p:style>
          <a:lnRef idx="0">
            <a:schemeClr val="accent6"/>
          </a:lnRef>
          <a:fillRef idx="3">
            <a:schemeClr val="accent6"/>
          </a:fillRef>
          <a:effectRef idx="3">
            <a:schemeClr val="accent6"/>
          </a:effectRef>
          <a:fontRef idx="minor">
            <a:schemeClr val="lt1"/>
          </a:fontRef>
        </p:style>
        <p:txBody>
          <a:bodyPr vert="horz" wrap="square" lIns="0" tIns="0" rIns="91440" bIns="45720" numCol="1" anchor="ctr" anchorCtr="0" compatLnSpc="1">
            <a:prstTxWarp prst="textNoShape">
              <a:avLst/>
            </a:prstTxWarp>
          </a:bodyPr>
          <a:lstStyle/>
          <a:p>
            <a:pPr lvl="1"/>
            <a:r>
              <a:rPr lang="en-US" sz="2400" b="1" dirty="0" smtClean="0">
                <a:solidFill>
                  <a:schemeClr val="tx1"/>
                </a:solidFill>
                <a:latin typeface="+mn-lt"/>
                <a:ea typeface="+mn-ea"/>
                <a:cs typeface="+mn-cs"/>
              </a:rPr>
              <a:t>NEW FHA Refinancing to Resyndication (R2R) </a:t>
            </a:r>
            <a:br>
              <a:rPr lang="en-US" sz="2400" b="1" dirty="0" smtClean="0">
                <a:solidFill>
                  <a:schemeClr val="tx1"/>
                </a:solidFill>
                <a:latin typeface="+mn-lt"/>
                <a:ea typeface="+mn-ea"/>
                <a:cs typeface="+mn-cs"/>
              </a:rPr>
            </a:br>
            <a:r>
              <a:rPr lang="en-US" sz="2400" b="1" dirty="0" smtClean="0">
                <a:solidFill>
                  <a:schemeClr val="tx1"/>
                </a:solidFill>
                <a:latin typeface="+mn-lt"/>
                <a:ea typeface="+mn-ea"/>
                <a:cs typeface="+mn-cs"/>
              </a:rPr>
              <a:t>Program for Affordable Projects</a:t>
            </a:r>
            <a:endParaRPr lang="en-US" sz="2400" b="1" dirty="0">
              <a:solidFill>
                <a:schemeClr val="tx1"/>
              </a:solidFill>
              <a:latin typeface="+mn-lt"/>
              <a:ea typeface="+mn-ea"/>
              <a:cs typeface="+mn-cs"/>
            </a:endParaRPr>
          </a:p>
        </p:txBody>
      </p:sp>
      <p:sp>
        <p:nvSpPr>
          <p:cNvPr id="6" name="Slide Number Placeholder 5"/>
          <p:cNvSpPr>
            <a:spLocks noGrp="1"/>
          </p:cNvSpPr>
          <p:nvPr>
            <p:ph type="sldNum" sz="quarter" idx="11"/>
          </p:nvPr>
        </p:nvSpPr>
        <p:spPr/>
        <p:txBody>
          <a:bodyPr/>
          <a:lstStyle/>
          <a:p>
            <a:fld id="{C0B1D5C0-2D66-427A-850B-51ACC55EE9EB}" type="slidenum">
              <a:rPr lang="en-US" smtClean="0"/>
              <a:pPr/>
              <a:t>9</a:t>
            </a:fld>
            <a:endParaRPr lang="en-US" dirty="0"/>
          </a:p>
        </p:txBody>
      </p:sp>
      <p:sp>
        <p:nvSpPr>
          <p:cNvPr id="12" name="Footer Placeholder 10"/>
          <p:cNvSpPr>
            <a:spLocks noGrp="1"/>
          </p:cNvSpPr>
          <p:nvPr>
            <p:ph type="ftr" sz="quarter" idx="10"/>
          </p:nvPr>
        </p:nvSpPr>
        <p:spPr>
          <a:xfrm>
            <a:off x="304800" y="6534150"/>
            <a:ext cx="8229600" cy="476250"/>
          </a:xfrm>
        </p:spPr>
        <p:txBody>
          <a:bodyPr/>
          <a:lstStyle/>
          <a:p>
            <a:r>
              <a:rPr lang="en-US" dirty="0" smtClean="0"/>
              <a:t>Kent Neumann                                                              202-973-0107</a:t>
            </a:r>
            <a:endParaRPr lang="en-US" dirty="0"/>
          </a:p>
        </p:txBody>
      </p:sp>
    </p:spTree>
    <p:extLst>
      <p:ext uri="{BB962C8B-B14F-4D97-AF65-F5344CB8AC3E}">
        <p14:creationId xmlns:p14="http://schemas.microsoft.com/office/powerpoint/2010/main" val="377599492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TC101790492[[fn=Sketchbook]]</Template>
  <TotalTime>15418</TotalTime>
  <Words>3085</Words>
  <Application>Microsoft Macintosh PowerPoint</Application>
  <PresentationFormat>On-screen Show (4:3)</PresentationFormat>
  <Paragraphs>419</Paragraphs>
  <Slides>22</Slides>
  <Notes>18</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Default Design</vt:lpstr>
      <vt:lpstr>Office Theme</vt:lpstr>
      <vt:lpstr>PowerPoint Presentation</vt:lpstr>
      <vt:lpstr>PowerPoint Presentation</vt:lpstr>
      <vt:lpstr>PowerPoint Presentation</vt:lpstr>
      <vt:lpstr>PowerPoint Presentation</vt:lpstr>
      <vt:lpstr>Tax-Exempt Seller “take back” Note &amp; Bonds</vt:lpstr>
      <vt:lpstr>Tax-Exempt Seller “take back” Note &amp; Bonds (con’t)</vt:lpstr>
      <vt:lpstr>Tax-Exempt Seller “take back” Note &amp; Bonds (con’t)</vt:lpstr>
      <vt:lpstr>NEW FHA Refinancing to Resyndication (R2R)  Program for Affordable Projects</vt:lpstr>
      <vt:lpstr>NEW FHA Refinancing to Resyndication (R2R)  Program for Affordable Projects</vt:lpstr>
      <vt:lpstr>FHA Refinancing to Resyndication (R2R)</vt:lpstr>
      <vt:lpstr>FHA Refinancing to Resyndication (R2R)</vt:lpstr>
      <vt:lpstr>FHA Refinancing to Resyndication (R2R)</vt:lpstr>
      <vt:lpstr>Refinancing to Resyndication (R2R) with FHA</vt:lpstr>
      <vt:lpstr>Refinancing to Resyndication (R2R) with FHA</vt:lpstr>
      <vt:lpstr>FHA Risk Share Loan Program</vt:lpstr>
      <vt:lpstr>FHA Risk Share Loan Program (con’t)</vt:lpstr>
      <vt:lpstr>Pricing Comparison</vt:lpstr>
      <vt:lpstr>Overview </vt:lpstr>
      <vt:lpstr>M-TEMS Structure</vt:lpstr>
      <vt:lpstr>M-TEMS Certificates Payment Allocations</vt:lpstr>
      <vt:lpstr>Freddie Direct Tax-Exempt Loan (TEL) Program</vt:lpstr>
      <vt:lpstr>PowerPoint Presentation</vt:lpstr>
    </vt:vector>
  </TitlesOfParts>
  <Company>Kent Neumann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kneumann@ennbonds.com</dc:creator>
  <dc:description>062971</dc:description>
  <cp:lastModifiedBy>Courtney Battle</cp:lastModifiedBy>
  <cp:revision>765</cp:revision>
  <cp:lastPrinted>2017-01-30T18:41:47Z</cp:lastPrinted>
  <dcterms:created xsi:type="dcterms:W3CDTF">2001-05-04T19:05:39Z</dcterms:created>
  <dcterms:modified xsi:type="dcterms:W3CDTF">2017-01-30T19:44:13Z</dcterms:modified>
  <cp:category>062971</cp:category>
</cp:coreProperties>
</file>