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66" r:id="rId5"/>
    <p:sldId id="269" r:id="rId6"/>
    <p:sldId id="272" r:id="rId7"/>
    <p:sldId id="270" r:id="rId8"/>
    <p:sldId id="271" r:id="rId9"/>
    <p:sldId id="273" r:id="rId10"/>
    <p:sldId id="275" r:id="rId11"/>
    <p:sldId id="260" r:id="rId12"/>
    <p:sldId id="267" r:id="rId13"/>
    <p:sldId id="264" r:id="rId14"/>
    <p:sldId id="263"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36"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89E6B7-590B-4013-88BF-29C1A1AEAD66}" type="datetimeFigureOut">
              <a:rPr lang="en-US" smtClean="0"/>
              <a:t>6/2/14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A203F0-2E72-4A03-8670-DC7DDA981E1C}" type="slidenum">
              <a:rPr lang="en-US" smtClean="0"/>
              <a:t>‹#›</a:t>
            </a:fld>
            <a:endParaRPr lang="en-US"/>
          </a:p>
        </p:txBody>
      </p:sp>
    </p:spTree>
    <p:extLst>
      <p:ext uri="{BB962C8B-B14F-4D97-AF65-F5344CB8AC3E}">
        <p14:creationId xmlns:p14="http://schemas.microsoft.com/office/powerpoint/2010/main" val="3060822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203F0-2E72-4A03-8670-DC7DDA981E1C}" type="slidenum">
              <a:rPr lang="en-US" smtClean="0"/>
              <a:t>2</a:t>
            </a:fld>
            <a:endParaRPr lang="en-US"/>
          </a:p>
        </p:txBody>
      </p:sp>
    </p:spTree>
    <p:extLst>
      <p:ext uri="{BB962C8B-B14F-4D97-AF65-F5344CB8AC3E}">
        <p14:creationId xmlns:p14="http://schemas.microsoft.com/office/powerpoint/2010/main" val="1562436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203F0-2E72-4A03-8670-DC7DDA981E1C}" type="slidenum">
              <a:rPr lang="en-US" smtClean="0"/>
              <a:t>15</a:t>
            </a:fld>
            <a:endParaRPr lang="en-US"/>
          </a:p>
        </p:txBody>
      </p:sp>
    </p:spTree>
    <p:extLst>
      <p:ext uri="{BB962C8B-B14F-4D97-AF65-F5344CB8AC3E}">
        <p14:creationId xmlns:p14="http://schemas.microsoft.com/office/powerpoint/2010/main" val="1562436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203F0-2E72-4A03-8670-DC7DDA981E1C}" type="slidenum">
              <a:rPr lang="en-US" smtClean="0"/>
              <a:t>3</a:t>
            </a:fld>
            <a:endParaRPr lang="en-US"/>
          </a:p>
        </p:txBody>
      </p:sp>
    </p:spTree>
    <p:extLst>
      <p:ext uri="{BB962C8B-B14F-4D97-AF65-F5344CB8AC3E}">
        <p14:creationId xmlns:p14="http://schemas.microsoft.com/office/powerpoint/2010/main" val="1562436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203F0-2E72-4A03-8670-DC7DDA981E1C}" type="slidenum">
              <a:rPr lang="en-US" smtClean="0"/>
              <a:t>4</a:t>
            </a:fld>
            <a:endParaRPr lang="en-US"/>
          </a:p>
        </p:txBody>
      </p:sp>
    </p:spTree>
    <p:extLst>
      <p:ext uri="{BB962C8B-B14F-4D97-AF65-F5344CB8AC3E}">
        <p14:creationId xmlns:p14="http://schemas.microsoft.com/office/powerpoint/2010/main" val="1562436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203F0-2E72-4A03-8670-DC7DDA981E1C}" type="slidenum">
              <a:rPr lang="en-US" smtClean="0"/>
              <a:t>6</a:t>
            </a:fld>
            <a:endParaRPr lang="en-US"/>
          </a:p>
        </p:txBody>
      </p:sp>
    </p:spTree>
    <p:extLst>
      <p:ext uri="{BB962C8B-B14F-4D97-AF65-F5344CB8AC3E}">
        <p14:creationId xmlns:p14="http://schemas.microsoft.com/office/powerpoint/2010/main" val="1562436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203F0-2E72-4A03-8670-DC7DDA981E1C}" type="slidenum">
              <a:rPr lang="en-US" smtClean="0"/>
              <a:t>8</a:t>
            </a:fld>
            <a:endParaRPr lang="en-US"/>
          </a:p>
        </p:txBody>
      </p:sp>
    </p:spTree>
    <p:extLst>
      <p:ext uri="{BB962C8B-B14F-4D97-AF65-F5344CB8AC3E}">
        <p14:creationId xmlns:p14="http://schemas.microsoft.com/office/powerpoint/2010/main" val="156243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203F0-2E72-4A03-8670-DC7DDA981E1C}" type="slidenum">
              <a:rPr lang="en-US" smtClean="0"/>
              <a:t>11</a:t>
            </a:fld>
            <a:endParaRPr lang="en-US"/>
          </a:p>
        </p:txBody>
      </p:sp>
    </p:spTree>
    <p:extLst>
      <p:ext uri="{BB962C8B-B14F-4D97-AF65-F5344CB8AC3E}">
        <p14:creationId xmlns:p14="http://schemas.microsoft.com/office/powerpoint/2010/main" val="1562436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203F0-2E72-4A03-8670-DC7DDA981E1C}" type="slidenum">
              <a:rPr lang="en-US" smtClean="0"/>
              <a:t>12</a:t>
            </a:fld>
            <a:endParaRPr lang="en-US"/>
          </a:p>
        </p:txBody>
      </p:sp>
    </p:spTree>
    <p:extLst>
      <p:ext uri="{BB962C8B-B14F-4D97-AF65-F5344CB8AC3E}">
        <p14:creationId xmlns:p14="http://schemas.microsoft.com/office/powerpoint/2010/main" val="1562436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203F0-2E72-4A03-8670-DC7DDA981E1C}" type="slidenum">
              <a:rPr lang="en-US" smtClean="0"/>
              <a:t>13</a:t>
            </a:fld>
            <a:endParaRPr lang="en-US"/>
          </a:p>
        </p:txBody>
      </p:sp>
    </p:spTree>
    <p:extLst>
      <p:ext uri="{BB962C8B-B14F-4D97-AF65-F5344CB8AC3E}">
        <p14:creationId xmlns:p14="http://schemas.microsoft.com/office/powerpoint/2010/main" val="1562436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203F0-2E72-4A03-8670-DC7DDA981E1C}" type="slidenum">
              <a:rPr lang="en-US" smtClean="0"/>
              <a:t>14</a:t>
            </a:fld>
            <a:endParaRPr lang="en-US"/>
          </a:p>
        </p:txBody>
      </p:sp>
    </p:spTree>
    <p:extLst>
      <p:ext uri="{BB962C8B-B14F-4D97-AF65-F5344CB8AC3E}">
        <p14:creationId xmlns:p14="http://schemas.microsoft.com/office/powerpoint/2010/main" val="1562436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6C8106-6484-4CA1-8473-07B9A7DD70B4}" type="datetime1">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14981342"/>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08AA1-5C64-4C63-A067-5AD176DA55D3}" type="datetime1">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190410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F68F19-3697-461D-8B7C-C9AB5CB996CA}" type="datetime1">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31748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403223-EB75-4DC5-973A-5F3982BE5643}" type="datetime1">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3713666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9B8A2E-618B-4C61-8FE5-0996B970FC44}" type="datetime1">
              <a:rPr lang="en-US" smtClean="0"/>
              <a:t>6/2/14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319693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240951-072E-4653-8FA3-EEF6CFC99EEE}" type="datetime1">
              <a:rPr lang="en-US" smtClean="0"/>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376751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9CA9C-AF6F-48F8-A3A0-5BA1B36C884D}" type="datetime1">
              <a:rPr lang="en-US" smtClean="0"/>
              <a:t>6/2/14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254116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D29A04-591D-4ECD-BCAE-80D654818D53}" type="datetime1">
              <a:rPr lang="en-US" smtClean="0"/>
              <a:t>6/2/14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3798950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AE114-1CDA-420F-927F-ACD814B5BCF9}" type="datetime1">
              <a:rPr lang="en-US" smtClean="0"/>
              <a:t>6/2/14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4204773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5AC0C-EF2C-4661-A793-23B393BDD0F5}" type="datetime1">
              <a:rPr lang="en-US" smtClean="0"/>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115865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79B0E9-515A-4484-B3C9-E54B3F0AF861}" type="datetime1">
              <a:rPr lang="en-US" smtClean="0"/>
              <a:t>6/2/14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1EF5D-8A37-49A7-87D2-0939B70A9059}" type="slidenum">
              <a:rPr lang="en-US" smtClean="0"/>
              <a:t>‹#›</a:t>
            </a:fld>
            <a:endParaRPr lang="en-US"/>
          </a:p>
        </p:txBody>
      </p:sp>
    </p:spTree>
    <p:extLst>
      <p:ext uri="{BB962C8B-B14F-4D97-AF65-F5344CB8AC3E}">
        <p14:creationId xmlns:p14="http://schemas.microsoft.com/office/powerpoint/2010/main" val="4354503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9E900-8914-4014-ACE6-3ACAAF5F3C8D}" type="datetime1">
              <a:rPr lang="en-US" smtClean="0"/>
              <a:t>6/2/14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1EF5D-8A37-49A7-87D2-0939B70A9059}" type="slidenum">
              <a:rPr lang="en-US" smtClean="0"/>
              <a:t>‹#›</a:t>
            </a:fld>
            <a:endParaRPr lang="en-US"/>
          </a:p>
        </p:txBody>
      </p:sp>
    </p:spTree>
    <p:extLst>
      <p:ext uri="{BB962C8B-B14F-4D97-AF65-F5344CB8AC3E}">
        <p14:creationId xmlns:p14="http://schemas.microsoft.com/office/powerpoint/2010/main" val="411641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ScalaSans-Regular" pitchFamily="2" charset="0"/>
              </a:rPr>
              <a:t/>
            </a:r>
            <a:br>
              <a:rPr lang="en-US" dirty="0" smtClean="0">
                <a:latin typeface="ScalaSans-Regular" pitchFamily="2" charset="0"/>
              </a:rPr>
            </a:br>
            <a:r>
              <a:rPr lang="en-US" dirty="0">
                <a:latin typeface="ScalaSans-Regular" pitchFamily="2" charset="0"/>
              </a:rPr>
              <a:t/>
            </a:r>
            <a:br>
              <a:rPr lang="en-US" dirty="0">
                <a:latin typeface="ScalaSans-Regular" pitchFamily="2" charset="0"/>
              </a:rPr>
            </a:br>
            <a:r>
              <a:rPr lang="en-US" dirty="0" smtClean="0">
                <a:latin typeface="ScalaSans-Regular" pitchFamily="2" charset="0"/>
              </a:rPr>
              <a:t>Messages in Bottles:</a:t>
            </a:r>
            <a:br>
              <a:rPr lang="en-US" dirty="0" smtClean="0">
                <a:latin typeface="ScalaSans-Regular" pitchFamily="2" charset="0"/>
              </a:rPr>
            </a:br>
            <a:r>
              <a:rPr lang="en-US" dirty="0" smtClean="0">
                <a:latin typeface="ScalaSans-Regular" pitchFamily="2" charset="0"/>
              </a:rPr>
              <a:t> Writing Now to Plan for Year 15</a:t>
            </a:r>
            <a:br>
              <a:rPr lang="en-US" dirty="0" smtClean="0">
                <a:latin typeface="ScalaSans-Regular" pitchFamily="2" charset="0"/>
              </a:rPr>
            </a:br>
            <a:endParaRPr lang="en-US" dirty="0">
              <a:latin typeface="ScalaSans-Regular" pitchFamily="2" charset="0"/>
            </a:endParaRPr>
          </a:p>
        </p:txBody>
      </p:sp>
      <p:sp>
        <p:nvSpPr>
          <p:cNvPr id="3" name="Subtitle 2"/>
          <p:cNvSpPr>
            <a:spLocks noGrp="1"/>
          </p:cNvSpPr>
          <p:nvPr>
            <p:ph type="subTitle" idx="1"/>
          </p:nvPr>
        </p:nvSpPr>
        <p:spPr/>
        <p:txBody>
          <a:bodyPr>
            <a:normAutofit/>
          </a:bodyPr>
          <a:lstStyle/>
          <a:p>
            <a:r>
              <a:rPr lang="en-US" sz="1600" i="1" dirty="0">
                <a:solidFill>
                  <a:srgbClr val="221F5A"/>
                </a:solidFill>
                <a:latin typeface="Arial"/>
                <a:ea typeface="Calibri"/>
              </a:rPr>
              <a:t>"... read something that you can't understand, </a:t>
            </a:r>
            <a:endParaRPr lang="en-US" sz="1600" i="1" dirty="0" smtClean="0">
              <a:solidFill>
                <a:srgbClr val="221F5A"/>
              </a:solidFill>
              <a:latin typeface="Arial"/>
              <a:ea typeface="Calibri"/>
            </a:endParaRPr>
          </a:p>
          <a:p>
            <a:endParaRPr lang="en-US" sz="1600" i="1" dirty="0" smtClean="0">
              <a:solidFill>
                <a:srgbClr val="221F5A"/>
              </a:solidFill>
              <a:latin typeface="Arial"/>
              <a:ea typeface="Calibri"/>
            </a:endParaRPr>
          </a:p>
          <a:p>
            <a:r>
              <a:rPr lang="en-US" sz="1600" i="1" dirty="0">
                <a:solidFill>
                  <a:srgbClr val="221F5A"/>
                </a:solidFill>
                <a:latin typeface="Arial"/>
                <a:ea typeface="Calibri"/>
              </a:rPr>
              <a:t>	</a:t>
            </a:r>
            <a:r>
              <a:rPr lang="en-US" sz="1600" i="1" dirty="0" smtClean="0">
                <a:solidFill>
                  <a:srgbClr val="221F5A"/>
                </a:solidFill>
                <a:latin typeface="Arial"/>
                <a:ea typeface="Calibri"/>
              </a:rPr>
              <a:t>... </a:t>
            </a:r>
            <a:r>
              <a:rPr lang="en-US" sz="1600" i="1" dirty="0">
                <a:solidFill>
                  <a:srgbClr val="221F5A"/>
                </a:solidFill>
                <a:latin typeface="Arial"/>
                <a:ea typeface="Calibri"/>
              </a:rPr>
              <a:t>be sure that it was drawn up by a lawyer." </a:t>
            </a:r>
            <a:endParaRPr lang="en-US" sz="1600" dirty="0">
              <a:latin typeface="ScalaSans-Regular" pitchFamily="2" charset="0"/>
            </a:endParaRPr>
          </a:p>
        </p:txBody>
      </p:sp>
    </p:spTree>
    <p:extLst>
      <p:ext uri="{BB962C8B-B14F-4D97-AF65-F5344CB8AC3E}">
        <p14:creationId xmlns:p14="http://schemas.microsoft.com/office/powerpoint/2010/main" val="7539340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Buying the LP Interests</a:t>
            </a:r>
            <a:br>
              <a:rPr lang="en-US" dirty="0" smtClean="0"/>
            </a:br>
            <a:r>
              <a:rPr lang="en-US" sz="2700" dirty="0" smtClean="0"/>
              <a:t>(same issue, what is the property?)</a:t>
            </a:r>
            <a:endParaRPr lang="en-US" sz="2700" dirty="0"/>
          </a:p>
        </p:txBody>
      </p:sp>
      <p:sp>
        <p:nvSpPr>
          <p:cNvPr id="3" name="Content Placeholder 2"/>
          <p:cNvSpPr>
            <a:spLocks noGrp="1"/>
          </p:cNvSpPr>
          <p:nvPr>
            <p:ph idx="1"/>
          </p:nvPr>
        </p:nvSpPr>
        <p:spPr>
          <a:xfrm>
            <a:off x="228600" y="1066800"/>
            <a:ext cx="8686800" cy="5715000"/>
          </a:xfrm>
        </p:spPr>
        <p:txBody>
          <a:bodyPr>
            <a:normAutofit fontScale="77500" lnSpcReduction="20000"/>
          </a:bodyPr>
          <a:lstStyle/>
          <a:p>
            <a:endParaRPr lang="en-US" dirty="0"/>
          </a:p>
          <a:p>
            <a:pPr marL="0" indent="0">
              <a:buNone/>
            </a:pPr>
            <a:r>
              <a:rPr lang="en-US" u="sng" dirty="0" smtClean="0"/>
              <a:t>Worst</a:t>
            </a:r>
            <a:r>
              <a:rPr lang="en-US" dirty="0" smtClean="0"/>
              <a:t>—no </a:t>
            </a:r>
            <a:r>
              <a:rPr lang="en-US" dirty="0"/>
              <a:t>right to purchase interests other </a:t>
            </a:r>
            <a:r>
              <a:rPr lang="en-US" dirty="0" smtClean="0"/>
              <a:t>than </a:t>
            </a:r>
            <a:r>
              <a:rPr lang="en-US" dirty="0"/>
              <a:t>option at FMV</a:t>
            </a:r>
          </a:p>
          <a:p>
            <a:endParaRPr lang="en-US" dirty="0"/>
          </a:p>
          <a:p>
            <a:pPr marL="0" indent="0">
              <a:buNone/>
            </a:pPr>
            <a:r>
              <a:rPr lang="en-US" u="sng" dirty="0" smtClean="0"/>
              <a:t>Better</a:t>
            </a:r>
            <a:r>
              <a:rPr lang="en-US" dirty="0" smtClean="0"/>
              <a:t>—“Alternative </a:t>
            </a:r>
            <a:r>
              <a:rPr lang="en-US" dirty="0"/>
              <a:t>Purchase of Partnership Interests.  In addition to the foregoing, </a:t>
            </a:r>
            <a:r>
              <a:rPr lang="en-US" i="1" u="sng" dirty="0"/>
              <a:t>if the Internal Revenue Service hereafter issues public authority to permit the owner of a low-income housing tax credit project to grant a “right of first refusal to purchase partnership interests” </a:t>
            </a:r>
            <a:r>
              <a:rPr lang="en-US" dirty="0"/>
              <a:t>pursuant to Section 42(</a:t>
            </a:r>
            <a:r>
              <a:rPr lang="en-US" dirty="0" err="1"/>
              <a:t>i</a:t>
            </a:r>
            <a:r>
              <a:rPr lang="en-US" dirty="0"/>
              <a:t>)(7) of the Code as opposed to a “right of first refusal to purchase the Project” without adversely affecting the status of such owner as owner of its project for federal income tax </a:t>
            </a:r>
            <a:r>
              <a:rPr lang="en-US" dirty="0" smtClean="0"/>
              <a:t>purposes…</a:t>
            </a:r>
            <a:endParaRPr lang="en-US" dirty="0"/>
          </a:p>
          <a:p>
            <a:pPr marL="0" indent="0">
              <a:buNone/>
            </a:pPr>
            <a:endParaRPr lang="en-US" dirty="0" smtClean="0"/>
          </a:p>
          <a:p>
            <a:pPr marL="0" indent="0">
              <a:buNone/>
            </a:pPr>
            <a:r>
              <a:rPr lang="en-US" u="sng" dirty="0" smtClean="0"/>
              <a:t>Best</a:t>
            </a:r>
            <a:r>
              <a:rPr lang="en-US" dirty="0" smtClean="0"/>
              <a:t>—“…to </a:t>
            </a:r>
            <a:r>
              <a:rPr lang="en-US" i="1" u="sng" dirty="0"/>
              <a:t>purchase the Property or the interests </a:t>
            </a:r>
            <a:r>
              <a:rPr lang="en-US" dirty="0" smtClean="0"/>
              <a:t>of the </a:t>
            </a:r>
            <a:r>
              <a:rPr lang="en-US" dirty="0"/>
              <a:t>Limited Partner and the interests of the special limited partner of the Owner, if </a:t>
            </a:r>
            <a:r>
              <a:rPr lang="en-US" dirty="0" smtClean="0"/>
              <a:t>any (collectively</a:t>
            </a:r>
            <a:r>
              <a:rPr lang="en-US" dirty="0"/>
              <a:t>, the "Interests of the Limited Partner"), in the event Owner proposes to </a:t>
            </a:r>
            <a:r>
              <a:rPr lang="en-US" dirty="0" smtClean="0"/>
              <a:t>sell…”</a:t>
            </a:r>
            <a:endParaRPr lang="en-US" dirty="0"/>
          </a:p>
        </p:txBody>
      </p:sp>
      <p:sp>
        <p:nvSpPr>
          <p:cNvPr id="4" name="Slide Number Placeholder 3"/>
          <p:cNvSpPr>
            <a:spLocks noGrp="1"/>
          </p:cNvSpPr>
          <p:nvPr>
            <p:ph type="sldNum" sz="quarter" idx="12"/>
          </p:nvPr>
        </p:nvSpPr>
        <p:spPr/>
        <p:txBody>
          <a:bodyPr/>
          <a:lstStyle/>
          <a:p>
            <a:fld id="{A561EF5D-8A37-49A7-87D2-0939B70A9059}" type="slidenum">
              <a:rPr lang="en-US" smtClean="0"/>
              <a:t>10</a:t>
            </a:fld>
            <a:endParaRPr lang="en-US"/>
          </a:p>
        </p:txBody>
      </p:sp>
    </p:spTree>
    <p:extLst>
      <p:ext uri="{BB962C8B-B14F-4D97-AF65-F5344CB8AC3E}">
        <p14:creationId xmlns:p14="http://schemas.microsoft.com/office/powerpoint/2010/main" val="84374148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ScalaSans-Regular" pitchFamily="2" charset="0"/>
                <a:cs typeface="Arial" pitchFamily="34" charset="0"/>
              </a:rPr>
              <a:t>ROFR Purchase Price</a:t>
            </a:r>
            <a:endParaRPr lang="en-US" dirty="0">
              <a:solidFill>
                <a:schemeClr val="bg1"/>
              </a:solidFill>
              <a:latin typeface="ScalaSans-Regular" pitchFamily="2" charset="0"/>
              <a:cs typeface="Arial" pitchFamily="34" charset="0"/>
            </a:endParaRPr>
          </a:p>
        </p:txBody>
      </p:sp>
      <p:sp>
        <p:nvSpPr>
          <p:cNvPr id="3" name="Content Placeholder 2"/>
          <p:cNvSpPr>
            <a:spLocks noGrp="1"/>
          </p:cNvSpPr>
          <p:nvPr>
            <p:ph idx="1"/>
          </p:nvPr>
        </p:nvSpPr>
        <p:spPr>
          <a:xfrm>
            <a:off x="2057400" y="1600200"/>
            <a:ext cx="6858000" cy="4953000"/>
          </a:xfrm>
        </p:spPr>
        <p:txBody>
          <a:bodyPr>
            <a:normAutofit fontScale="55000" lnSpcReduction="20000"/>
          </a:bodyPr>
          <a:lstStyle/>
          <a:p>
            <a:pPr marL="0" lvl="0" indent="0" fontAlgn="base">
              <a:spcAft>
                <a:spcPct val="0"/>
              </a:spcAft>
              <a:buClr>
                <a:srgbClr val="000000"/>
              </a:buClr>
              <a:buSzPct val="80000"/>
              <a:buNone/>
            </a:pPr>
            <a:r>
              <a:rPr lang="en-US" sz="2400" kern="0" dirty="0">
                <a:solidFill>
                  <a:srgbClr val="000000"/>
                </a:solidFill>
                <a:latin typeface="Goudy Old Style" pitchFamily="18" charset="0"/>
                <a:ea typeface="ＭＳ Ｐゴシック"/>
              </a:rPr>
              <a:t>2.	Refusal Right Purchase Price.  The purchase price for the Project (the “Refusal Purchase Price”) pursuant to the Refusal Right </a:t>
            </a:r>
            <a:r>
              <a:rPr lang="en-US" sz="2400" i="1" u="sng" kern="0" dirty="0">
                <a:solidFill>
                  <a:srgbClr val="000000"/>
                </a:solidFill>
                <a:latin typeface="Goudy Old Style" pitchFamily="18" charset="0"/>
                <a:ea typeface="ＭＳ Ｐゴシック"/>
              </a:rPr>
              <a:t>shall be the lesser of </a:t>
            </a:r>
            <a:endParaRPr lang="en-US" sz="2400" i="1" u="sng" kern="0" dirty="0" smtClean="0">
              <a:solidFill>
                <a:srgbClr val="000000"/>
              </a:solidFill>
              <a:latin typeface="Goudy Old Style" pitchFamily="18" charset="0"/>
              <a:ea typeface="ＭＳ Ｐゴシック"/>
            </a:endParaRPr>
          </a:p>
          <a:p>
            <a:pPr lvl="0" fontAlgn="base">
              <a:spcAft>
                <a:spcPct val="0"/>
              </a:spcAft>
              <a:buClr>
                <a:srgbClr val="000000"/>
              </a:buClr>
              <a:buSzPct val="80000"/>
              <a:buFontTx/>
              <a:buChar char="•"/>
            </a:pPr>
            <a:endParaRPr lang="en-US" sz="2400" i="1" u="sng" kern="0" dirty="0">
              <a:solidFill>
                <a:srgbClr val="000000"/>
              </a:solidFill>
              <a:latin typeface="Goudy Old Style" pitchFamily="18" charset="0"/>
              <a:ea typeface="ＭＳ Ｐゴシック"/>
            </a:endParaRPr>
          </a:p>
          <a:p>
            <a:pPr marL="0" lvl="0" indent="0" fontAlgn="base">
              <a:spcAft>
                <a:spcPct val="0"/>
              </a:spcAft>
              <a:buClr>
                <a:srgbClr val="000000"/>
              </a:buClr>
              <a:buSzPct val="80000"/>
              <a:buNone/>
            </a:pPr>
            <a:r>
              <a:rPr lang="en-US" sz="2400" kern="0" dirty="0">
                <a:solidFill>
                  <a:srgbClr val="000000"/>
                </a:solidFill>
                <a:latin typeface="Goudy Old Style" pitchFamily="18" charset="0"/>
                <a:ea typeface="ＭＳ Ｐゴシック"/>
              </a:rPr>
              <a:t>(</a:t>
            </a:r>
            <a:r>
              <a:rPr lang="en-US" sz="2400" kern="0" dirty="0" err="1">
                <a:solidFill>
                  <a:srgbClr val="000000"/>
                </a:solidFill>
                <a:latin typeface="Goudy Old Style" pitchFamily="18" charset="0"/>
                <a:ea typeface="ＭＳ Ｐゴシック"/>
              </a:rPr>
              <a:t>i</a:t>
            </a:r>
            <a:r>
              <a:rPr lang="en-US" sz="2400" kern="0" dirty="0">
                <a:solidFill>
                  <a:srgbClr val="000000"/>
                </a:solidFill>
                <a:latin typeface="Goudy Old Style" pitchFamily="18" charset="0"/>
                <a:ea typeface="ＭＳ Ｐゴシック"/>
              </a:rPr>
              <a:t>)	the </a:t>
            </a:r>
            <a:r>
              <a:rPr lang="en-US" sz="2400" i="1" u="sng" kern="0" dirty="0">
                <a:solidFill>
                  <a:srgbClr val="000000"/>
                </a:solidFill>
                <a:latin typeface="Goudy Old Style" pitchFamily="18" charset="0"/>
                <a:ea typeface="ＭＳ Ｐゴシック"/>
              </a:rPr>
              <a:t>price in the Offer or the proposed sales price, provided such price is not less than the fair market value of the Project </a:t>
            </a:r>
            <a:r>
              <a:rPr lang="en-US" sz="2400" kern="0" dirty="0">
                <a:solidFill>
                  <a:srgbClr val="000000"/>
                </a:solidFill>
                <a:latin typeface="Goudy Old Style" pitchFamily="18" charset="0"/>
                <a:ea typeface="ＭＳ Ｐゴシック"/>
              </a:rPr>
              <a:t>subject to all restrictive covenants or other agreements regarding use of the Project as affordable housing, any such appraisal to be made jointly by two independent appraisers, one selected by the Partnership and one selected by Purchaser.  If the appraisers are unable to agree on the fair market value of the Project, they shall jointly appoint a third appraiser.  The decision of a majority of such appraisers shall be final and binding.  Each party shall pay the cost of its own appraiser and shall evenly divide the cost of the third appraiser, if necessary, </a:t>
            </a:r>
            <a:r>
              <a:rPr lang="en-US" sz="2400" i="1" u="sng" kern="0" dirty="0">
                <a:solidFill>
                  <a:srgbClr val="000000"/>
                </a:solidFill>
                <a:latin typeface="Goudy Old Style" pitchFamily="18" charset="0"/>
                <a:ea typeface="ＭＳ Ｐゴシック"/>
              </a:rPr>
              <a:t>or </a:t>
            </a:r>
          </a:p>
          <a:p>
            <a:pPr marL="0" lvl="0" indent="0" fontAlgn="base">
              <a:spcAft>
                <a:spcPct val="0"/>
              </a:spcAft>
              <a:buClr>
                <a:srgbClr val="000000"/>
              </a:buClr>
              <a:buSzPct val="80000"/>
              <a:buNone/>
            </a:pPr>
            <a:endParaRPr lang="en-US" sz="2400" kern="0" dirty="0">
              <a:solidFill>
                <a:srgbClr val="000000"/>
              </a:solidFill>
              <a:latin typeface="Goudy Old Style" pitchFamily="18" charset="0"/>
              <a:ea typeface="ＭＳ Ｐゴシック"/>
            </a:endParaRPr>
          </a:p>
          <a:p>
            <a:pPr marL="0" lvl="0" indent="0" fontAlgn="base">
              <a:spcAft>
                <a:spcPct val="0"/>
              </a:spcAft>
              <a:buClr>
                <a:srgbClr val="000000"/>
              </a:buClr>
              <a:buSzPct val="80000"/>
              <a:buNone/>
            </a:pPr>
            <a:r>
              <a:rPr lang="en-US" sz="2400" kern="0" dirty="0" smtClean="0">
                <a:solidFill>
                  <a:srgbClr val="000000"/>
                </a:solidFill>
                <a:latin typeface="Goudy Old Style" pitchFamily="18" charset="0"/>
                <a:ea typeface="ＭＳ Ｐゴシック"/>
              </a:rPr>
              <a:t>(</a:t>
            </a:r>
            <a:r>
              <a:rPr lang="en-US" sz="2400" kern="0" dirty="0">
                <a:solidFill>
                  <a:srgbClr val="000000"/>
                </a:solidFill>
                <a:latin typeface="Goudy Old Style" pitchFamily="18" charset="0"/>
                <a:ea typeface="ＭＳ Ｐゴシック"/>
              </a:rPr>
              <a:t>ii)	the sum of the principal amount of outstanding indebtedness secured by the Project (other than indebtedness incurred within the 5-year period ending on the closing on the sale of the Project) and all Federal, state and local taxes projected to be imposed on the Partners of the Partnership to such sale including federal income tax liability incurred as a result of the payment of purchase price.  The purchase price shall comply with and be interpreted and calculated consistently with the </a:t>
            </a:r>
            <a:r>
              <a:rPr lang="en-US" sz="2400" i="1" u="sng" kern="0" dirty="0">
                <a:solidFill>
                  <a:srgbClr val="000000"/>
                </a:solidFill>
                <a:latin typeface="Goudy Old Style" pitchFamily="18" charset="0"/>
                <a:ea typeface="ＭＳ Ｐゴシック"/>
              </a:rPr>
              <a:t>provisions of Section 42(</a:t>
            </a:r>
            <a:r>
              <a:rPr lang="en-US" sz="2400" i="1" u="sng" kern="0" dirty="0" err="1">
                <a:solidFill>
                  <a:srgbClr val="000000"/>
                </a:solidFill>
                <a:latin typeface="Goudy Old Style" pitchFamily="18" charset="0"/>
                <a:ea typeface="ＭＳ Ｐゴシック"/>
              </a:rPr>
              <a:t>i</a:t>
            </a:r>
            <a:r>
              <a:rPr lang="en-US" sz="2400" i="1" u="sng" kern="0" dirty="0">
                <a:solidFill>
                  <a:srgbClr val="000000"/>
                </a:solidFill>
                <a:latin typeface="Goudy Old Style" pitchFamily="18" charset="0"/>
                <a:ea typeface="ＭＳ Ｐゴシック"/>
              </a:rPr>
              <a:t>)(7)(B) of the Code</a:t>
            </a:r>
            <a:r>
              <a:rPr lang="en-US" sz="2400" kern="0" dirty="0">
                <a:solidFill>
                  <a:srgbClr val="000000"/>
                </a:solidFill>
                <a:latin typeface="Goudy Old Style" pitchFamily="18" charset="0"/>
                <a:ea typeface="ＭＳ Ｐゴシック"/>
              </a:rPr>
              <a:t>.  In the absence of formal IRS guidance or legal precedents to the contrary, the phrase “principal amount of outstanding indebtedness” shall exclude any accrued interest owed.  In the event that accrued interest is determined to be included in the phrase “principal amount of outstanding indebtedness,” then, in the absence of formal IRS guidance or legal precedent to the contrary, the phrase “other than indebtedness incurred with the 5-year period ending on the Closing Date” shall include any accrued interest incurred in the 5-year period ending on the Closing Date that remains unpaid as of that date.  The Partnership agrees to accept Purchaser’s computation of the amount described in this clause (ii) if the method of computation is supported by an opinion of a national or regional law firm with recognized expertise in matters relating to Section 42 of the Code</a:t>
            </a:r>
            <a:r>
              <a:rPr lang="en-US" sz="2400" kern="0" dirty="0" smtClean="0">
                <a:solidFill>
                  <a:srgbClr val="000000"/>
                </a:solidFill>
                <a:latin typeface="Goudy Old Style" pitchFamily="18" charset="0"/>
                <a:ea typeface="ＭＳ Ｐゴシック"/>
              </a:rPr>
              <a:t>.</a:t>
            </a:r>
          </a:p>
          <a:p>
            <a:pPr lvl="0" fontAlgn="base">
              <a:spcAft>
                <a:spcPct val="0"/>
              </a:spcAft>
              <a:buClr>
                <a:srgbClr val="000000"/>
              </a:buClr>
              <a:buSzPct val="80000"/>
              <a:buFontTx/>
              <a:buChar char="•"/>
            </a:pPr>
            <a:endParaRPr lang="en-US" sz="2400" kern="0" dirty="0">
              <a:solidFill>
                <a:srgbClr val="000000"/>
              </a:solidFill>
              <a:latin typeface="Goudy Old Style" pitchFamily="18" charset="0"/>
              <a:ea typeface="ＭＳ Ｐゴシック"/>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11</a:t>
            </a:fld>
            <a:endParaRPr lang="en-US" dirty="0"/>
          </a:p>
        </p:txBody>
      </p:sp>
    </p:spTree>
    <p:extLst>
      <p:ext uri="{BB962C8B-B14F-4D97-AF65-F5344CB8AC3E}">
        <p14:creationId xmlns:p14="http://schemas.microsoft.com/office/powerpoint/2010/main" val="28683680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ScalaSans-Regular" pitchFamily="2" charset="0"/>
                <a:cs typeface="Arial" pitchFamily="34" charset="0"/>
              </a:rPr>
              <a:t>Puts, Forced Sales, and Qualified Contracts</a:t>
            </a:r>
            <a:endParaRPr lang="en-US" dirty="0">
              <a:solidFill>
                <a:schemeClr val="bg1"/>
              </a:solidFill>
              <a:latin typeface="ScalaSans-Regular" pitchFamily="2" charset="0"/>
              <a:cs typeface="Arial" pitchFamily="34" charset="0"/>
            </a:endParaRPr>
          </a:p>
        </p:txBody>
      </p:sp>
      <p:sp>
        <p:nvSpPr>
          <p:cNvPr id="3" name="Content Placeholder 2"/>
          <p:cNvSpPr>
            <a:spLocks noGrp="1"/>
          </p:cNvSpPr>
          <p:nvPr>
            <p:ph idx="1"/>
          </p:nvPr>
        </p:nvSpPr>
        <p:spPr>
          <a:xfrm>
            <a:off x="2057400" y="1600200"/>
            <a:ext cx="6858000" cy="4572000"/>
          </a:xfrm>
        </p:spPr>
        <p:txBody>
          <a:bodyPr/>
          <a:lstStyle/>
          <a:p>
            <a:pPr lvl="0" fontAlgn="base">
              <a:spcAft>
                <a:spcPct val="0"/>
              </a:spcAft>
              <a:buClr>
                <a:srgbClr val="000000"/>
              </a:buClr>
              <a:buSzPct val="80000"/>
              <a:buFontTx/>
              <a:buChar char="•"/>
            </a:pPr>
            <a:r>
              <a:rPr lang="en-US" sz="2400" kern="0" dirty="0" smtClean="0">
                <a:solidFill>
                  <a:srgbClr val="000000"/>
                </a:solidFill>
                <a:latin typeface="Goudy Old Style" pitchFamily="18" charset="0"/>
                <a:ea typeface="ＭＳ Ｐゴシック"/>
              </a:rPr>
              <a:t>Puts—Partnership </a:t>
            </a:r>
            <a:r>
              <a:rPr lang="en-US" sz="2400" kern="0" dirty="0">
                <a:solidFill>
                  <a:srgbClr val="000000"/>
                </a:solidFill>
                <a:latin typeface="Goudy Old Style" pitchFamily="18" charset="0"/>
                <a:ea typeface="ＭＳ Ｐゴシック"/>
              </a:rPr>
              <a:t>Agreement may </a:t>
            </a:r>
            <a:r>
              <a:rPr lang="en-US" sz="2400" b="1" kern="0" dirty="0">
                <a:solidFill>
                  <a:srgbClr val="000000"/>
                </a:solidFill>
                <a:latin typeface="Goudy Old Style" pitchFamily="18" charset="0"/>
                <a:ea typeface="ＭＳ Ｐゴシック"/>
              </a:rPr>
              <a:t>obligate</a:t>
            </a:r>
            <a:r>
              <a:rPr lang="en-US" sz="2400" kern="0" dirty="0">
                <a:solidFill>
                  <a:srgbClr val="000000"/>
                </a:solidFill>
                <a:latin typeface="Goudy Old Style" pitchFamily="18" charset="0"/>
                <a:ea typeface="ＭＳ Ｐゴシック"/>
              </a:rPr>
              <a:t> the General Partner to purchase the property or partnership interest following expiration of the LIHTC compliance </a:t>
            </a:r>
            <a:r>
              <a:rPr lang="en-US" sz="2400" kern="0" dirty="0" smtClean="0">
                <a:solidFill>
                  <a:srgbClr val="000000"/>
                </a:solidFill>
                <a:latin typeface="Goudy Old Style" pitchFamily="18" charset="0"/>
                <a:ea typeface="ＭＳ Ｐゴシック"/>
              </a:rPr>
              <a:t>period, fine if for a nominal price, say $100, but beware of local laws like TOPA.</a:t>
            </a:r>
          </a:p>
          <a:p>
            <a:pPr marL="0" lvl="0" indent="0" fontAlgn="base">
              <a:spcAft>
                <a:spcPct val="0"/>
              </a:spcAft>
              <a:buClr>
                <a:srgbClr val="000000"/>
              </a:buClr>
              <a:buSzPct val="80000"/>
              <a:buNone/>
            </a:pPr>
            <a:endParaRPr lang="en-US" sz="2400" kern="0" dirty="0">
              <a:solidFill>
                <a:srgbClr val="000000"/>
              </a:solidFill>
              <a:latin typeface="Goudy Old Style" pitchFamily="18" charset="0"/>
              <a:ea typeface="ＭＳ Ｐゴシック"/>
            </a:endParaRPr>
          </a:p>
          <a:p>
            <a:pPr lvl="0" fontAlgn="base">
              <a:spcAft>
                <a:spcPct val="0"/>
              </a:spcAft>
              <a:buClr>
                <a:srgbClr val="000000"/>
              </a:buClr>
              <a:buSzPct val="80000"/>
              <a:buFontTx/>
              <a:buChar char="•"/>
            </a:pPr>
            <a:r>
              <a:rPr lang="en-US" sz="2400" kern="0" dirty="0" smtClean="0">
                <a:solidFill>
                  <a:srgbClr val="000000"/>
                </a:solidFill>
                <a:latin typeface="Goudy Old Style" pitchFamily="18" charset="0"/>
                <a:ea typeface="ＭＳ Ｐゴシック"/>
              </a:rPr>
              <a:t>Force Sale—build in GP brokerage fees if you cannot remove</a:t>
            </a:r>
          </a:p>
          <a:p>
            <a:pPr marL="0" lvl="0" indent="0" fontAlgn="base">
              <a:spcAft>
                <a:spcPct val="0"/>
              </a:spcAft>
              <a:buClr>
                <a:srgbClr val="000000"/>
              </a:buClr>
              <a:buSzPct val="80000"/>
              <a:buNone/>
            </a:pPr>
            <a:endParaRPr lang="en-US" sz="2400" kern="0" dirty="0" smtClean="0">
              <a:solidFill>
                <a:srgbClr val="000000"/>
              </a:solidFill>
              <a:latin typeface="Goudy Old Style" pitchFamily="18" charset="0"/>
              <a:ea typeface="ＭＳ Ｐゴシック"/>
            </a:endParaRPr>
          </a:p>
          <a:p>
            <a:pPr lvl="0" fontAlgn="base">
              <a:spcAft>
                <a:spcPct val="0"/>
              </a:spcAft>
              <a:buClr>
                <a:srgbClr val="000000"/>
              </a:buClr>
              <a:buSzPct val="80000"/>
              <a:buFontTx/>
              <a:buChar char="•"/>
            </a:pPr>
            <a:r>
              <a:rPr lang="en-US" sz="2400" kern="0" dirty="0" smtClean="0">
                <a:solidFill>
                  <a:srgbClr val="000000"/>
                </a:solidFill>
                <a:latin typeface="Goudy Old Style" pitchFamily="18" charset="0"/>
                <a:ea typeface="ＭＳ Ｐゴシック"/>
              </a:rPr>
              <a:t>Qualified Contracts—in Virginia, they conflict with the ROFR; deleted the QC provision in the LPA</a:t>
            </a:r>
            <a:endParaRPr lang="en-US" sz="2400" kern="0" dirty="0">
              <a:solidFill>
                <a:srgbClr val="000000"/>
              </a:solidFill>
              <a:latin typeface="Goudy Old Style" pitchFamily="18" charset="0"/>
              <a:ea typeface="ＭＳ Ｐゴシック"/>
            </a:endParaRPr>
          </a:p>
          <a:p>
            <a:pPr marL="0" indent="0">
              <a:buNone/>
            </a:pP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12</a:t>
            </a:fld>
            <a:endParaRPr lang="en-US" dirty="0"/>
          </a:p>
        </p:txBody>
      </p:sp>
    </p:spTree>
    <p:extLst>
      <p:ext uri="{BB962C8B-B14F-4D97-AF65-F5344CB8AC3E}">
        <p14:creationId xmlns:p14="http://schemas.microsoft.com/office/powerpoint/2010/main" val="129804632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ScalaSans-Regular" pitchFamily="2" charset="0"/>
                <a:cs typeface="Arial" pitchFamily="34" charset="0"/>
              </a:rPr>
              <a:t>Loan Document Provisions</a:t>
            </a:r>
            <a:endParaRPr lang="en-US" dirty="0">
              <a:solidFill>
                <a:schemeClr val="bg1"/>
              </a:solidFill>
              <a:latin typeface="ScalaSans-Regular" pitchFamily="2" charset="0"/>
              <a:cs typeface="Arial" pitchFamily="34" charset="0"/>
            </a:endParaRPr>
          </a:p>
        </p:txBody>
      </p:sp>
      <p:sp>
        <p:nvSpPr>
          <p:cNvPr id="3" name="Content Placeholder 2"/>
          <p:cNvSpPr>
            <a:spLocks noGrp="1"/>
          </p:cNvSpPr>
          <p:nvPr>
            <p:ph idx="1"/>
          </p:nvPr>
        </p:nvSpPr>
        <p:spPr>
          <a:xfrm>
            <a:off x="2057400" y="1600200"/>
            <a:ext cx="6858000" cy="4724400"/>
          </a:xfrm>
        </p:spPr>
        <p:txBody>
          <a:bodyPr>
            <a:noAutofit/>
          </a:bodyPr>
          <a:lstStyle/>
          <a:p>
            <a:r>
              <a:rPr lang="en-US" sz="2000" dirty="0" smtClean="0">
                <a:latin typeface="Arial" pitchFamily="34" charset="0"/>
                <a:cs typeface="Arial" pitchFamily="34" charset="0"/>
              </a:rPr>
              <a:t>Restrictions on Transfers (often related lender and investor)</a:t>
            </a:r>
          </a:p>
          <a:p>
            <a:pPr marL="0" indent="0">
              <a:buNone/>
            </a:pPr>
            <a:endParaRPr lang="en-US" sz="1800" dirty="0" smtClean="0">
              <a:latin typeface="Arial" pitchFamily="34" charset="0"/>
              <a:cs typeface="Arial" pitchFamily="34" charset="0"/>
            </a:endParaRPr>
          </a:p>
          <a:p>
            <a:pPr marL="0" indent="0">
              <a:buNone/>
            </a:pPr>
            <a:r>
              <a:rPr lang="en-US" sz="1800" dirty="0" smtClean="0">
                <a:latin typeface="Arial" pitchFamily="34" charset="0"/>
                <a:cs typeface="Arial" pitchFamily="34" charset="0"/>
              </a:rPr>
              <a:t>Best—“Notwithstanding </a:t>
            </a:r>
            <a:r>
              <a:rPr lang="en-US" sz="1800" dirty="0">
                <a:latin typeface="Arial" pitchFamily="34" charset="0"/>
                <a:cs typeface="Arial" pitchFamily="34" charset="0"/>
              </a:rPr>
              <a:t>the foregoing provisions of this Section, after </a:t>
            </a:r>
            <a:r>
              <a:rPr lang="en-US" sz="1800" dirty="0" smtClean="0">
                <a:latin typeface="Arial" pitchFamily="34" charset="0"/>
                <a:cs typeface="Arial" pitchFamily="34" charset="0"/>
              </a:rPr>
              <a:t>the fifteenth </a:t>
            </a:r>
            <a:r>
              <a:rPr lang="en-US" sz="1800" dirty="0">
                <a:latin typeface="Arial" pitchFamily="34" charset="0"/>
                <a:cs typeface="Arial" pitchFamily="34" charset="0"/>
              </a:rPr>
              <a:t>(15th) anniversary of the Conversion Date, Beneficiary shall consent to sale, </a:t>
            </a:r>
            <a:r>
              <a:rPr lang="en-US" sz="1800" dirty="0" smtClean="0">
                <a:latin typeface="Arial" pitchFamily="34" charset="0"/>
                <a:cs typeface="Arial" pitchFamily="34" charset="0"/>
              </a:rPr>
              <a:t>conveyance or </a:t>
            </a:r>
            <a:r>
              <a:rPr lang="en-US" sz="1800" dirty="0">
                <a:latin typeface="Arial" pitchFamily="34" charset="0"/>
                <a:cs typeface="Arial" pitchFamily="34" charset="0"/>
              </a:rPr>
              <a:t>transfer of the Property in its entirety </a:t>
            </a:r>
            <a:r>
              <a:rPr lang="en-US" sz="1800" dirty="0" smtClean="0">
                <a:latin typeface="Arial" pitchFamily="34" charset="0"/>
                <a:cs typeface="Arial" pitchFamily="34" charset="0"/>
              </a:rPr>
              <a:t>to </a:t>
            </a:r>
            <a:r>
              <a:rPr lang="en-US" sz="1800" dirty="0">
                <a:latin typeface="Arial" pitchFamily="34" charset="0"/>
                <a:cs typeface="Arial" pitchFamily="34" charset="0"/>
              </a:rPr>
              <a:t>any person or entity </a:t>
            </a:r>
            <a:r>
              <a:rPr lang="en-US" sz="1800" dirty="0" smtClean="0">
                <a:latin typeface="Arial" pitchFamily="34" charset="0"/>
                <a:cs typeface="Arial" pitchFamily="34" charset="0"/>
              </a:rPr>
              <a:t>provided…”</a:t>
            </a:r>
          </a:p>
          <a:p>
            <a:pPr marL="0" indent="0">
              <a:buNone/>
            </a:pP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Local Government Rights may conflict with ROFR</a:t>
            </a:r>
          </a:p>
          <a:p>
            <a:pPr marL="0" indent="0">
              <a:buNone/>
            </a:pPr>
            <a:endParaRPr lang="en-US" sz="2000" dirty="0">
              <a:latin typeface="Arial" pitchFamily="34" charset="0"/>
              <a:cs typeface="Arial" pitchFamily="34" charset="0"/>
            </a:endParaRPr>
          </a:p>
          <a:p>
            <a:pPr marL="0" indent="0">
              <a:buNone/>
            </a:pPr>
            <a:r>
              <a:rPr lang="en-US" sz="1800" dirty="0" smtClean="0">
                <a:latin typeface="Arial" pitchFamily="34" charset="0"/>
                <a:cs typeface="Arial" pitchFamily="34" charset="0"/>
              </a:rPr>
              <a:t>Best—“Notwithstanding </a:t>
            </a:r>
            <a:r>
              <a:rPr lang="en-US" sz="1800" dirty="0">
                <a:latin typeface="Arial" pitchFamily="34" charset="0"/>
                <a:cs typeface="Arial" pitchFamily="34" charset="0"/>
              </a:rPr>
              <a:t>any other provisions of this Agreement to the contrary, the County Board will </a:t>
            </a:r>
            <a:r>
              <a:rPr lang="en-US" sz="1800" dirty="0" smtClean="0">
                <a:latin typeface="Arial" pitchFamily="34" charset="0"/>
                <a:cs typeface="Arial" pitchFamily="34" charset="0"/>
              </a:rPr>
              <a:t>not have </a:t>
            </a:r>
            <a:r>
              <a:rPr lang="en-US" sz="1800" dirty="0">
                <a:latin typeface="Arial" pitchFamily="34" charset="0"/>
                <a:cs typeface="Arial" pitchFamily="34" charset="0"/>
              </a:rPr>
              <a:t>the ability to exercise the </a:t>
            </a:r>
            <a:r>
              <a:rPr lang="en-US" sz="1800" dirty="0" smtClean="0">
                <a:latin typeface="Arial" pitchFamily="34" charset="0"/>
                <a:cs typeface="Arial" pitchFamily="34" charset="0"/>
              </a:rPr>
              <a:t>County Refusal Right until _____, </a:t>
            </a:r>
            <a:r>
              <a:rPr lang="en-US" sz="1800" dirty="0">
                <a:latin typeface="Arial" pitchFamily="34" charset="0"/>
                <a:cs typeface="Arial" pitchFamily="34" charset="0"/>
              </a:rPr>
              <a:t>including any affiliate or successor thereof that has a right of first refusal, </a:t>
            </a:r>
            <a:r>
              <a:rPr lang="en-US" sz="1800" dirty="0" smtClean="0">
                <a:latin typeface="Arial" pitchFamily="34" charset="0"/>
                <a:cs typeface="Arial" pitchFamily="34" charset="0"/>
              </a:rPr>
              <a:t>has first </a:t>
            </a:r>
            <a:r>
              <a:rPr lang="en-US" sz="1800" dirty="0">
                <a:latin typeface="Arial" pitchFamily="34" charset="0"/>
                <a:cs typeface="Arial" pitchFamily="34" charset="0"/>
              </a:rPr>
              <a:t>had the opportunity to exercise its right of first </a:t>
            </a:r>
            <a:r>
              <a:rPr lang="en-US" sz="1800" dirty="0" smtClean="0">
                <a:latin typeface="Arial" pitchFamily="34" charset="0"/>
                <a:cs typeface="Arial" pitchFamily="34" charset="0"/>
              </a:rPr>
              <a:t>refusal/purchase option…”</a:t>
            </a:r>
            <a:endParaRPr lang="en-US" sz="1800" dirty="0">
              <a:latin typeface="Arial" pitchFamily="34"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13</a:t>
            </a:fld>
            <a:endParaRPr lang="en-US" dirty="0"/>
          </a:p>
        </p:txBody>
      </p:sp>
    </p:spTree>
    <p:extLst>
      <p:ext uri="{BB962C8B-B14F-4D97-AF65-F5344CB8AC3E}">
        <p14:creationId xmlns:p14="http://schemas.microsoft.com/office/powerpoint/2010/main" val="36575978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latin typeface="ScalaSans-Regular" pitchFamily="2" charset="0"/>
                <a:cs typeface="Arial" pitchFamily="34" charset="0"/>
              </a:rPr>
              <a:t>Extended Use &amp; Regulatory Agreements</a:t>
            </a:r>
            <a:endParaRPr lang="en-US" dirty="0">
              <a:solidFill>
                <a:schemeClr val="bg1"/>
              </a:solidFill>
              <a:latin typeface="ScalaSans-Regular" pitchFamily="2" charset="0"/>
              <a:cs typeface="Arial" pitchFamily="34" charset="0"/>
            </a:endParaRPr>
          </a:p>
        </p:txBody>
      </p:sp>
      <p:sp>
        <p:nvSpPr>
          <p:cNvPr id="3" name="Content Placeholder 2"/>
          <p:cNvSpPr>
            <a:spLocks noGrp="1"/>
          </p:cNvSpPr>
          <p:nvPr>
            <p:ph idx="1"/>
          </p:nvPr>
        </p:nvSpPr>
        <p:spPr>
          <a:xfrm>
            <a:off x="2057400" y="1600200"/>
            <a:ext cx="6858000" cy="4572000"/>
          </a:xfrm>
        </p:spPr>
        <p:txBody>
          <a:bodyPr>
            <a:normAutofit lnSpcReduction="10000"/>
          </a:bodyPr>
          <a:lstStyle/>
          <a:p>
            <a:pPr marL="0" indent="0">
              <a:buNone/>
            </a:pPr>
            <a:r>
              <a:rPr lang="en-US" dirty="0" smtClean="0">
                <a:latin typeface="Arial" pitchFamily="34" charset="0"/>
                <a:cs typeface="Arial" pitchFamily="34" charset="0"/>
              </a:rPr>
              <a:t>Redevelopment or Realigning</a:t>
            </a:r>
            <a:endParaRPr lang="en-US" dirty="0">
              <a:latin typeface="Arial" pitchFamily="34" charset="0"/>
              <a:cs typeface="Arial" pitchFamily="34" charset="0"/>
            </a:endParaRPr>
          </a:p>
          <a:p>
            <a:pPr>
              <a:buFont typeface="Arial" charset="0"/>
              <a:buChar char="•"/>
            </a:pPr>
            <a:r>
              <a:rPr lang="en-US" dirty="0" smtClean="0">
                <a:latin typeface="Arial" pitchFamily="34" charset="0"/>
                <a:cs typeface="Arial" pitchFamily="34" charset="0"/>
              </a:rPr>
              <a:t>8823s for Noncompliance</a:t>
            </a:r>
          </a:p>
          <a:p>
            <a:pPr>
              <a:buFont typeface="Arial" charset="0"/>
              <a:buChar char="•"/>
            </a:pPr>
            <a:r>
              <a:rPr lang="en-US" dirty="0" smtClean="0">
                <a:latin typeface="Arial" pitchFamily="34" charset="0"/>
                <a:cs typeface="Arial" pitchFamily="34" charset="0"/>
              </a:rPr>
              <a:t>Set Asides &amp; Applicable Fraction</a:t>
            </a:r>
          </a:p>
          <a:p>
            <a:pPr>
              <a:buFont typeface="Arial" charset="0"/>
              <a:buChar char="•"/>
            </a:pPr>
            <a:r>
              <a:rPr lang="en-US" dirty="0" smtClean="0">
                <a:latin typeface="Arial" pitchFamily="34" charset="0"/>
                <a:cs typeface="Arial" pitchFamily="34" charset="0"/>
              </a:rPr>
              <a:t>Actively Marketing the Units</a:t>
            </a:r>
          </a:p>
          <a:p>
            <a:pPr marL="0" indent="0">
              <a:buNone/>
            </a:pPr>
            <a:r>
              <a:rPr lang="en-US" dirty="0" smtClean="0">
                <a:latin typeface="Arial" pitchFamily="34" charset="0"/>
                <a:cs typeface="Arial" pitchFamily="34" charset="0"/>
              </a:rPr>
              <a:t>	</a:t>
            </a:r>
          </a:p>
          <a:p>
            <a:pPr marL="0" indent="0">
              <a:buNone/>
            </a:pPr>
            <a:r>
              <a:rPr lang="en-US" dirty="0" smtClean="0">
                <a:latin typeface="Arial" pitchFamily="34" charset="0"/>
                <a:cs typeface="Arial" pitchFamily="34" charset="0"/>
              </a:rPr>
              <a:t>Other Issues</a:t>
            </a:r>
          </a:p>
          <a:p>
            <a:pPr>
              <a:buFont typeface="Arial" charset="0"/>
              <a:buChar char="•"/>
            </a:pPr>
            <a:r>
              <a:rPr lang="en-US" dirty="0" smtClean="0">
                <a:latin typeface="Arial" pitchFamily="34" charset="0"/>
                <a:cs typeface="Arial" pitchFamily="34" charset="0"/>
              </a:rPr>
              <a:t>Applying for 9% LIHTCs</a:t>
            </a:r>
          </a:p>
          <a:p>
            <a:pPr>
              <a:buFont typeface="Arial" charset="0"/>
              <a:buChar char="•"/>
            </a:pPr>
            <a:r>
              <a:rPr lang="en-US" dirty="0" smtClean="0">
                <a:latin typeface="Arial" pitchFamily="34" charset="0"/>
                <a:cs typeface="Arial" pitchFamily="34" charset="0"/>
              </a:rPr>
              <a:t>Prior Tax Exempt Bond Deals </a:t>
            </a:r>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14</a:t>
            </a:fld>
            <a:endParaRPr lang="en-US" dirty="0"/>
          </a:p>
        </p:txBody>
      </p:sp>
    </p:spTree>
    <p:extLst>
      <p:ext uri="{BB962C8B-B14F-4D97-AF65-F5344CB8AC3E}">
        <p14:creationId xmlns:p14="http://schemas.microsoft.com/office/powerpoint/2010/main" val="1803237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ScalaSans-Regular" pitchFamily="2" charset="0"/>
                <a:cs typeface="Arial" pitchFamily="34" charset="0"/>
              </a:rPr>
              <a:t>Questions</a:t>
            </a:r>
            <a:endParaRPr lang="en-US" dirty="0">
              <a:solidFill>
                <a:schemeClr val="bg1"/>
              </a:solidFill>
              <a:latin typeface="ScalaSans-Regular" pitchFamily="2" charset="0"/>
              <a:cs typeface="Arial" pitchFamily="34" charset="0"/>
            </a:endParaRPr>
          </a:p>
        </p:txBody>
      </p:sp>
      <p:sp>
        <p:nvSpPr>
          <p:cNvPr id="3" name="Content Placeholder 2"/>
          <p:cNvSpPr>
            <a:spLocks noGrp="1"/>
          </p:cNvSpPr>
          <p:nvPr>
            <p:ph idx="1"/>
          </p:nvPr>
        </p:nvSpPr>
        <p:spPr>
          <a:xfrm>
            <a:off x="2057400" y="1600200"/>
            <a:ext cx="6858000" cy="4572000"/>
          </a:xfrm>
        </p:spPr>
        <p:txBody>
          <a:bodyPr/>
          <a:lstStyle/>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r>
              <a:rPr lang="en-US" sz="9600" dirty="0">
                <a:latin typeface="Arial" pitchFamily="34" charset="0"/>
                <a:cs typeface="Arial" pitchFamily="34" charset="0"/>
              </a:rPr>
              <a:t>	</a:t>
            </a:r>
            <a:r>
              <a:rPr lang="en-US" sz="9600" dirty="0" smtClean="0">
                <a:latin typeface="Arial" pitchFamily="34" charset="0"/>
                <a:cs typeface="Arial" pitchFamily="34" charset="0"/>
              </a:rPr>
              <a:t>	  ?</a:t>
            </a:r>
            <a:endParaRPr lang="en-US" sz="9600" dirty="0">
              <a:latin typeface="Arial" pitchFamily="34"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15</a:t>
            </a:fld>
            <a:endParaRPr lang="en-US" dirty="0"/>
          </a:p>
        </p:txBody>
      </p:sp>
      <p:sp>
        <p:nvSpPr>
          <p:cNvPr id="5" name="Rectangle 4"/>
          <p:cNvSpPr/>
          <p:nvPr/>
        </p:nvSpPr>
        <p:spPr>
          <a:xfrm>
            <a:off x="5410200" y="4190999"/>
            <a:ext cx="3124200" cy="2062103"/>
          </a:xfrm>
          <a:prstGeom prst="rect">
            <a:avLst/>
          </a:prstGeom>
        </p:spPr>
        <p:txBody>
          <a:bodyPr wrap="square">
            <a:spAutoFit/>
          </a:bodyPr>
          <a:lstStyle/>
          <a:p>
            <a:endParaRPr lang="en-US" dirty="0" smtClean="0"/>
          </a:p>
          <a:p>
            <a:endParaRPr lang="en-US" dirty="0"/>
          </a:p>
          <a:p>
            <a:endParaRPr lang="en-US" dirty="0" smtClean="0"/>
          </a:p>
          <a:p>
            <a:endParaRPr lang="en-US" dirty="0"/>
          </a:p>
          <a:p>
            <a:r>
              <a:rPr lang="en-US" sz="1400" dirty="0"/>
              <a:t>ERIK T. HOFFMAN  |  1275 K Street, NW  |  Suite 1200  |  Washington DC 20005 </a:t>
            </a:r>
          </a:p>
          <a:p>
            <a:r>
              <a:rPr lang="en-US" sz="1400" i="1" dirty="0" smtClean="0"/>
              <a:t>Ehoffman@kleinhornig.com</a:t>
            </a:r>
            <a:endParaRPr lang="en-US" sz="1400" i="1" dirty="0"/>
          </a:p>
          <a:p>
            <a:r>
              <a:rPr lang="en-US" sz="1400" dirty="0"/>
              <a:t>D 202 842 </a:t>
            </a:r>
            <a:r>
              <a:rPr lang="en-US" sz="1400" dirty="0" smtClean="0"/>
              <a:t>0125</a:t>
            </a:r>
            <a:endParaRPr lang="en-US" sz="1400" dirty="0"/>
          </a:p>
        </p:txBody>
      </p:sp>
    </p:spTree>
    <p:extLst>
      <p:ext uri="{BB962C8B-B14F-4D97-AF65-F5344CB8AC3E}">
        <p14:creationId xmlns:p14="http://schemas.microsoft.com/office/powerpoint/2010/main" val="255786968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ScalaSans-Regular" pitchFamily="2" charset="0"/>
                <a:cs typeface="Arial" pitchFamily="34" charset="0"/>
              </a:rPr>
              <a:t>Legal Document Checklist</a:t>
            </a:r>
            <a:endParaRPr lang="en-US" dirty="0">
              <a:solidFill>
                <a:schemeClr val="bg1"/>
              </a:solidFill>
              <a:latin typeface="ScalaSans-Regular" pitchFamily="2"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2</a:t>
            </a:fld>
            <a:endParaRPr lang="en-US" dirty="0"/>
          </a:p>
        </p:txBody>
      </p:sp>
      <p:sp>
        <p:nvSpPr>
          <p:cNvPr id="5" name="Content Placeholder 4"/>
          <p:cNvSpPr>
            <a:spLocks noGrp="1"/>
          </p:cNvSpPr>
          <p:nvPr>
            <p:ph idx="1"/>
          </p:nvPr>
        </p:nvSpPr>
        <p:spPr>
          <a:xfrm>
            <a:off x="2133600" y="1600200"/>
            <a:ext cx="6553200" cy="4724400"/>
          </a:xfrm>
        </p:spPr>
        <p:txBody>
          <a:bodyPr>
            <a:normAutofit/>
          </a:bodyPr>
          <a:lstStyle/>
          <a:p>
            <a:r>
              <a:rPr lang="en-US" sz="3600" dirty="0" smtClean="0"/>
              <a:t>Right of First Refusal &amp; Options</a:t>
            </a:r>
          </a:p>
          <a:p>
            <a:r>
              <a:rPr lang="en-US" sz="3600" dirty="0" smtClean="0"/>
              <a:t>Puts, Forced Sales, and Qualified Contracts</a:t>
            </a:r>
          </a:p>
          <a:p>
            <a:r>
              <a:rPr lang="en-US" sz="3600" dirty="0" smtClean="0"/>
              <a:t>Loan Documents (Transfers &amp; Local G’s ROFR)</a:t>
            </a:r>
          </a:p>
          <a:p>
            <a:r>
              <a:rPr lang="en-US" sz="3600" dirty="0" smtClean="0"/>
              <a:t>Extended Use &amp; Regulatory Agreements</a:t>
            </a:r>
            <a:endParaRPr lang="en-US" sz="3600" dirty="0"/>
          </a:p>
        </p:txBody>
      </p:sp>
    </p:spTree>
    <p:extLst>
      <p:ext uri="{BB962C8B-B14F-4D97-AF65-F5344CB8AC3E}">
        <p14:creationId xmlns:p14="http://schemas.microsoft.com/office/powerpoint/2010/main" val="348606875"/>
      </p:ext>
    </p:extLst>
  </p:cSld>
  <p:clrMapOvr>
    <a:masterClrMapping/>
  </p:clrMapOvr>
  <p:transition xmlns:p14="http://schemas.microsoft.com/office/powerpoint/2010/main" spd="slow">
    <p:fade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latin typeface="ScalaSans-Regular" pitchFamily="2" charset="0"/>
                <a:cs typeface="Arial" pitchFamily="34" charset="0"/>
              </a:rPr>
              <a:t>Issues with Right of First </a:t>
            </a:r>
            <a:r>
              <a:rPr lang="en-US" dirty="0" smtClean="0">
                <a:solidFill>
                  <a:schemeClr val="bg1"/>
                </a:solidFill>
                <a:latin typeface="ScalaSans-Regular" pitchFamily="2" charset="0"/>
                <a:cs typeface="Arial" pitchFamily="34" charset="0"/>
              </a:rPr>
              <a:t>Refusal</a:t>
            </a:r>
            <a:endParaRPr lang="en-US" dirty="0">
              <a:solidFill>
                <a:schemeClr val="bg1"/>
              </a:solidFill>
              <a:latin typeface="ScalaSans-Regular" pitchFamily="2" charset="0"/>
              <a:cs typeface="Arial" pitchFamily="34" charset="0"/>
            </a:endParaRPr>
          </a:p>
        </p:txBody>
      </p:sp>
      <p:sp>
        <p:nvSpPr>
          <p:cNvPr id="3" name="Content Placeholder 2"/>
          <p:cNvSpPr>
            <a:spLocks noGrp="1"/>
          </p:cNvSpPr>
          <p:nvPr>
            <p:ph idx="1"/>
          </p:nvPr>
        </p:nvSpPr>
        <p:spPr>
          <a:xfrm>
            <a:off x="2057400" y="1600200"/>
            <a:ext cx="6858000" cy="4572000"/>
          </a:xfrm>
        </p:spPr>
        <p:txBody>
          <a:bodyPr>
            <a:normAutofit fontScale="92500" lnSpcReduction="10000"/>
          </a:bodyPr>
          <a:lstStyle/>
          <a:p>
            <a:pPr marL="571500" lvl="1" indent="-228600"/>
            <a:endParaRPr lang="en-US" sz="2000" dirty="0">
              <a:latin typeface="Goudy Old Style" pitchFamily="18" charset="0"/>
            </a:endParaRPr>
          </a:p>
          <a:p>
            <a:pPr>
              <a:buClr>
                <a:schemeClr val="tx1"/>
              </a:buClr>
              <a:buSzPct val="80000"/>
            </a:pPr>
            <a:r>
              <a:rPr lang="en-US" sz="2000" dirty="0" smtClean="0">
                <a:latin typeface="Goudy Old Style" pitchFamily="18" charset="0"/>
              </a:rPr>
              <a:t>ROFR versus an Option</a:t>
            </a:r>
          </a:p>
          <a:p>
            <a:pPr>
              <a:buClr>
                <a:schemeClr val="tx1"/>
              </a:buClr>
              <a:buSzPct val="80000"/>
            </a:pPr>
            <a:endParaRPr lang="en-US" sz="2000" dirty="0" smtClean="0">
              <a:latin typeface="Goudy Old Style" pitchFamily="18" charset="0"/>
            </a:endParaRPr>
          </a:p>
          <a:p>
            <a:pPr>
              <a:buClr>
                <a:schemeClr val="tx1"/>
              </a:buClr>
              <a:buSzPct val="80000"/>
            </a:pPr>
            <a:r>
              <a:rPr lang="en-US" sz="2000" dirty="0" smtClean="0">
                <a:latin typeface="Goudy Old Style" pitchFamily="18" charset="0"/>
              </a:rPr>
              <a:t>Triggering the ROFR:  bona fide what?</a:t>
            </a:r>
            <a:endParaRPr lang="en-US" sz="2000" dirty="0">
              <a:latin typeface="Goudy Old Style" pitchFamily="18" charset="0"/>
            </a:endParaRPr>
          </a:p>
          <a:p>
            <a:pPr>
              <a:buClr>
                <a:schemeClr val="tx1"/>
              </a:buClr>
              <a:buSzPct val="80000"/>
            </a:pPr>
            <a:endParaRPr lang="en-US" sz="2000" dirty="0" smtClean="0">
              <a:latin typeface="Goudy Old Style" pitchFamily="18" charset="0"/>
            </a:endParaRPr>
          </a:p>
          <a:p>
            <a:pPr>
              <a:buClr>
                <a:schemeClr val="tx1"/>
              </a:buClr>
              <a:buSzPct val="80000"/>
            </a:pPr>
            <a:r>
              <a:rPr lang="en-US" sz="2000" dirty="0" smtClean="0">
                <a:latin typeface="Goudy Old Style" pitchFamily="18" charset="0"/>
              </a:rPr>
              <a:t>Terms of the ROFR—time to exercise and time to close</a:t>
            </a:r>
          </a:p>
          <a:p>
            <a:pPr>
              <a:buClr>
                <a:schemeClr val="tx1"/>
              </a:buClr>
              <a:buSzPct val="80000"/>
            </a:pPr>
            <a:endParaRPr lang="en-US" sz="2000" dirty="0" smtClean="0">
              <a:latin typeface="Goudy Old Style" pitchFamily="18" charset="0"/>
            </a:endParaRPr>
          </a:p>
          <a:p>
            <a:pPr>
              <a:buClr>
                <a:schemeClr val="tx1"/>
              </a:buClr>
              <a:buSzPct val="80000"/>
            </a:pPr>
            <a:r>
              <a:rPr lang="en-US" sz="2000" dirty="0" smtClean="0">
                <a:latin typeface="Goudy Old Style" pitchFamily="18" charset="0"/>
              </a:rPr>
              <a:t>Default and Removal—easy come, hard to go</a:t>
            </a:r>
          </a:p>
          <a:p>
            <a:pPr>
              <a:buClr>
                <a:schemeClr val="tx1"/>
              </a:buClr>
              <a:buSzPct val="80000"/>
            </a:pPr>
            <a:endParaRPr lang="en-US" sz="2000" dirty="0" smtClean="0">
              <a:latin typeface="Goudy Old Style" pitchFamily="18" charset="0"/>
            </a:endParaRPr>
          </a:p>
          <a:p>
            <a:pPr>
              <a:buClr>
                <a:schemeClr val="tx1"/>
              </a:buClr>
              <a:buSzPct val="80000"/>
            </a:pPr>
            <a:r>
              <a:rPr lang="en-US" sz="2000" dirty="0" smtClean="0">
                <a:latin typeface="Goudy Old Style" pitchFamily="18" charset="0"/>
              </a:rPr>
              <a:t>Reserves must be part of the Property, right?</a:t>
            </a:r>
          </a:p>
          <a:p>
            <a:pPr>
              <a:buClr>
                <a:schemeClr val="tx1"/>
              </a:buClr>
              <a:buSzPct val="80000"/>
            </a:pPr>
            <a:endParaRPr lang="en-US" sz="2000" dirty="0" smtClean="0">
              <a:latin typeface="Goudy Old Style" pitchFamily="18" charset="0"/>
            </a:endParaRPr>
          </a:p>
          <a:p>
            <a:pPr>
              <a:buClr>
                <a:schemeClr val="tx1"/>
              </a:buClr>
              <a:buSzPct val="80000"/>
            </a:pPr>
            <a:r>
              <a:rPr lang="en-US" sz="2000" dirty="0" smtClean="0">
                <a:latin typeface="Goudy Old Style" pitchFamily="18" charset="0"/>
              </a:rPr>
              <a:t>Buying the Limited Partner Interests</a:t>
            </a:r>
            <a:endParaRPr lang="en-US" sz="2000" dirty="0">
              <a:latin typeface="Goudy Old Style" pitchFamily="18" charset="0"/>
            </a:endParaRPr>
          </a:p>
          <a:p>
            <a:pPr>
              <a:buClr>
                <a:schemeClr val="tx1"/>
              </a:buClr>
              <a:buSzPct val="80000"/>
            </a:pPr>
            <a:endParaRPr lang="en-US" sz="2000" dirty="0" smtClean="0">
              <a:latin typeface="Goudy Old Style" pitchFamily="18" charset="0"/>
            </a:endParaRPr>
          </a:p>
          <a:p>
            <a:pPr>
              <a:buClr>
                <a:schemeClr val="tx1"/>
              </a:buClr>
              <a:buSzPct val="80000"/>
            </a:pPr>
            <a:r>
              <a:rPr lang="en-US" sz="2000" dirty="0" smtClean="0">
                <a:latin typeface="Goudy Old Style" pitchFamily="18" charset="0"/>
              </a:rPr>
              <a:t>Formula </a:t>
            </a:r>
            <a:r>
              <a:rPr lang="en-US" sz="2000" dirty="0">
                <a:latin typeface="Goudy Old Style" pitchFamily="18" charset="0"/>
              </a:rPr>
              <a:t>Price may exceed fair market value</a:t>
            </a: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3</a:t>
            </a:fld>
            <a:endParaRPr lang="en-US" dirty="0"/>
          </a:p>
        </p:txBody>
      </p:sp>
    </p:spTree>
    <p:extLst>
      <p:ext uri="{BB962C8B-B14F-4D97-AF65-F5344CB8AC3E}">
        <p14:creationId xmlns:p14="http://schemas.microsoft.com/office/powerpoint/2010/main" val="3137437828"/>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latin typeface="ScalaSans-Regular" pitchFamily="2" charset="0"/>
                <a:cs typeface="Arial" pitchFamily="34" charset="0"/>
              </a:rPr>
              <a:t>ROFR versus an Option</a:t>
            </a:r>
            <a:endParaRPr lang="en-US" dirty="0">
              <a:solidFill>
                <a:schemeClr val="bg1"/>
              </a:solidFill>
              <a:latin typeface="ScalaSans-Regular" pitchFamily="2" charset="0"/>
              <a:cs typeface="Arial" pitchFamily="34" charset="0"/>
            </a:endParaRPr>
          </a:p>
        </p:txBody>
      </p:sp>
      <p:sp>
        <p:nvSpPr>
          <p:cNvPr id="3" name="Content Placeholder 2"/>
          <p:cNvSpPr>
            <a:spLocks noGrp="1"/>
          </p:cNvSpPr>
          <p:nvPr>
            <p:ph idx="1"/>
          </p:nvPr>
        </p:nvSpPr>
        <p:spPr>
          <a:xfrm>
            <a:off x="2057400" y="1600200"/>
            <a:ext cx="6858000" cy="4572000"/>
          </a:xfrm>
        </p:spPr>
        <p:txBody>
          <a:bodyPr>
            <a:normAutofit lnSpcReduction="10000"/>
          </a:bodyPr>
          <a:lstStyle/>
          <a:p>
            <a:pPr marL="0" indent="0">
              <a:buNone/>
            </a:pPr>
            <a:endParaRPr lang="en-US" sz="2000" b="1" dirty="0" smtClean="0">
              <a:latin typeface="Goudy Old Style" pitchFamily="18" charset="0"/>
            </a:endParaRPr>
          </a:p>
          <a:p>
            <a:pPr marL="0" indent="0">
              <a:buNone/>
            </a:pPr>
            <a:r>
              <a:rPr lang="en-US" sz="2400" b="1" dirty="0" smtClean="0">
                <a:latin typeface="Goudy Old Style" pitchFamily="18" charset="0"/>
              </a:rPr>
              <a:t>Option</a:t>
            </a:r>
          </a:p>
          <a:p>
            <a:pPr>
              <a:buFont typeface="Arial" charset="0"/>
              <a:buChar char="•"/>
            </a:pPr>
            <a:r>
              <a:rPr lang="en-US" sz="2400" b="1" dirty="0" smtClean="0">
                <a:latin typeface="Goudy Old Style" pitchFamily="18" charset="0"/>
              </a:rPr>
              <a:t>Option can be unilaterally exercised</a:t>
            </a:r>
          </a:p>
          <a:p>
            <a:pPr>
              <a:buFont typeface="Arial" charset="0"/>
              <a:buChar char="•"/>
            </a:pPr>
            <a:r>
              <a:rPr lang="en-US" sz="2400" b="1" dirty="0" smtClean="0">
                <a:latin typeface="Goudy Old Style" pitchFamily="18" charset="0"/>
              </a:rPr>
              <a:t>Option must be at Fair Market Value</a:t>
            </a:r>
          </a:p>
          <a:p>
            <a:pPr>
              <a:buFont typeface="Arial" charset="0"/>
              <a:buChar char="•"/>
            </a:pPr>
            <a:r>
              <a:rPr lang="en-US" sz="2400" b="1" dirty="0" smtClean="0">
                <a:latin typeface="Goudy Old Style" pitchFamily="18" charset="0"/>
              </a:rPr>
              <a:t>What is the LPA is silent?</a:t>
            </a:r>
          </a:p>
          <a:p>
            <a:pPr>
              <a:buFont typeface="Arial" charset="0"/>
              <a:buChar char="•"/>
            </a:pPr>
            <a:endParaRPr lang="en-US" sz="2400" b="1" dirty="0" smtClean="0">
              <a:latin typeface="Goudy Old Style" pitchFamily="18" charset="0"/>
            </a:endParaRPr>
          </a:p>
          <a:p>
            <a:pPr marL="0" indent="0">
              <a:buNone/>
            </a:pPr>
            <a:r>
              <a:rPr lang="en-US" sz="2400" b="1" dirty="0" smtClean="0">
                <a:latin typeface="Goudy Old Style" pitchFamily="18" charset="0"/>
              </a:rPr>
              <a:t>ROFR</a:t>
            </a:r>
          </a:p>
          <a:p>
            <a:pPr>
              <a:buFont typeface="Arial" charset="0"/>
              <a:buChar char="•"/>
            </a:pPr>
            <a:r>
              <a:rPr lang="en-US" sz="2400" b="1" dirty="0" smtClean="0">
                <a:latin typeface="Goudy Old Style" pitchFamily="18" charset="0"/>
              </a:rPr>
              <a:t>ROFR must be “refusing” another offer, so not unilateral</a:t>
            </a:r>
          </a:p>
          <a:p>
            <a:pPr>
              <a:buFont typeface="Arial" charset="0"/>
              <a:buChar char="•"/>
            </a:pPr>
            <a:r>
              <a:rPr lang="en-US" sz="2400" b="1" dirty="0" smtClean="0">
                <a:latin typeface="Goudy Old Style" pitchFamily="18" charset="0"/>
              </a:rPr>
              <a:t>ROFR can be at the Statutory Price in IRC sec. 42(</a:t>
            </a:r>
            <a:r>
              <a:rPr lang="en-US" sz="2400" b="1" dirty="0" err="1" smtClean="0">
                <a:latin typeface="Goudy Old Style" pitchFamily="18" charset="0"/>
              </a:rPr>
              <a:t>i</a:t>
            </a:r>
            <a:r>
              <a:rPr lang="en-US" sz="2400" b="1" dirty="0" smtClean="0">
                <a:latin typeface="Goudy Old Style" pitchFamily="18" charset="0"/>
              </a:rPr>
              <a:t>)(7) (or higher)</a:t>
            </a:r>
          </a:p>
          <a:p>
            <a:pPr>
              <a:buFont typeface="Arial" charset="0"/>
              <a:buChar char="•"/>
            </a:pPr>
            <a:endParaRPr lang="en-US" sz="2000" b="1" dirty="0">
              <a:latin typeface="Goudy Old Style" pitchFamily="18" charset="0"/>
            </a:endParaRPr>
          </a:p>
          <a:p>
            <a:pPr>
              <a:buClr>
                <a:schemeClr val="tx1"/>
              </a:buClr>
              <a:buSzPct val="80000"/>
            </a:pPr>
            <a:endParaRPr lang="en-US" sz="2000" dirty="0" smtClean="0">
              <a:latin typeface="Goudy Old Style" pitchFamily="18"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4</a:t>
            </a:fld>
            <a:endParaRPr lang="en-US" dirty="0"/>
          </a:p>
        </p:txBody>
      </p:sp>
    </p:spTree>
    <p:extLst>
      <p:ext uri="{BB962C8B-B14F-4D97-AF65-F5344CB8AC3E}">
        <p14:creationId xmlns:p14="http://schemas.microsoft.com/office/powerpoint/2010/main" val="14745216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Trigger Language for the Right</a:t>
            </a:r>
            <a:endParaRPr lang="en-US" dirty="0"/>
          </a:p>
        </p:txBody>
      </p:sp>
      <p:sp>
        <p:nvSpPr>
          <p:cNvPr id="3" name="Content Placeholder 2"/>
          <p:cNvSpPr>
            <a:spLocks noGrp="1"/>
          </p:cNvSpPr>
          <p:nvPr>
            <p:ph idx="1"/>
          </p:nvPr>
        </p:nvSpPr>
        <p:spPr>
          <a:xfrm>
            <a:off x="152400" y="838200"/>
            <a:ext cx="8763000" cy="5638800"/>
          </a:xfrm>
        </p:spPr>
        <p:txBody>
          <a:bodyPr>
            <a:normAutofit fontScale="70000" lnSpcReduction="20000"/>
          </a:bodyPr>
          <a:lstStyle/>
          <a:p>
            <a:pPr marL="571500" lvl="1" indent="-228600"/>
            <a:endParaRPr lang="en-US" sz="1400" dirty="0">
              <a:solidFill>
                <a:prstClr val="black"/>
              </a:solidFill>
              <a:latin typeface="Goudy Old Style" pitchFamily="18" charset="0"/>
            </a:endParaRPr>
          </a:p>
          <a:p>
            <a:pPr marL="457200" lvl="1" indent="0">
              <a:buNone/>
            </a:pPr>
            <a:r>
              <a:rPr lang="en-US" sz="1800" b="1" i="1" u="sng" dirty="0" smtClean="0">
                <a:solidFill>
                  <a:prstClr val="black"/>
                </a:solidFill>
                <a:latin typeface="Goudy Old Style" pitchFamily="18" charset="0"/>
              </a:rPr>
              <a:t>WORST </a:t>
            </a:r>
            <a:r>
              <a:rPr lang="en-US" sz="1800" b="1" i="1" u="sng" dirty="0">
                <a:solidFill>
                  <a:prstClr val="black"/>
                </a:solidFill>
                <a:latin typeface="Goudy Old Style" pitchFamily="18" charset="0"/>
              </a:rPr>
              <a:t>ROFR Trigger Language:</a:t>
            </a:r>
          </a:p>
          <a:p>
            <a:pPr marL="457200" lvl="1" indent="0">
              <a:buNone/>
            </a:pPr>
            <a:endParaRPr lang="en-US" sz="1800" b="1" dirty="0" smtClean="0">
              <a:solidFill>
                <a:prstClr val="black"/>
              </a:solidFill>
              <a:latin typeface="Goudy Old Style" pitchFamily="18" charset="0"/>
            </a:endParaRPr>
          </a:p>
          <a:p>
            <a:pPr marL="457200" lvl="1" indent="0">
              <a:buNone/>
            </a:pPr>
            <a:r>
              <a:rPr lang="en-US" sz="1800" b="1" dirty="0" smtClean="0">
                <a:solidFill>
                  <a:prstClr val="black"/>
                </a:solidFill>
                <a:latin typeface="Goudy Old Style" pitchFamily="18" charset="0"/>
              </a:rPr>
              <a:t>2</a:t>
            </a:r>
            <a:r>
              <a:rPr lang="en-US" sz="1800" b="1" dirty="0">
                <a:solidFill>
                  <a:prstClr val="black"/>
                </a:solidFill>
                <a:latin typeface="Goudy Old Style" pitchFamily="18" charset="0"/>
              </a:rPr>
              <a:t>.	Grant of Refusal Right.  In the event that the Partnership receives a </a:t>
            </a:r>
            <a:r>
              <a:rPr lang="en-US" sz="1800" b="1" i="1" u="sng" dirty="0">
                <a:solidFill>
                  <a:prstClr val="black"/>
                </a:solidFill>
                <a:latin typeface="Goudy Old Style" pitchFamily="18" charset="0"/>
              </a:rPr>
              <a:t>bona fide offer to purchase the Apartment Complex </a:t>
            </a:r>
            <a:r>
              <a:rPr lang="en-US" sz="1800" b="1" dirty="0">
                <a:solidFill>
                  <a:prstClr val="black"/>
                </a:solidFill>
                <a:latin typeface="Goudy Old Style" pitchFamily="18" charset="0"/>
              </a:rPr>
              <a:t>(other than under the circumstances described in paragraph 1), </a:t>
            </a:r>
            <a:r>
              <a:rPr lang="en-US" sz="1800" b="1" u="sng" dirty="0">
                <a:solidFill>
                  <a:prstClr val="black"/>
                </a:solidFill>
                <a:latin typeface="Goudy Old Style" pitchFamily="18" charset="0"/>
              </a:rPr>
              <a:t>which offer the Partnership intends to accept</a:t>
            </a:r>
            <a:r>
              <a:rPr lang="en-US" sz="1800" b="1" dirty="0">
                <a:solidFill>
                  <a:prstClr val="black"/>
                </a:solidFill>
                <a:latin typeface="Goudy Old Style" pitchFamily="18" charset="0"/>
              </a:rPr>
              <a:t>, Grantee shall have a right of first refusal to purchase the Apartment Complex (the “Refusal Right”) for a period of twelve (12) months (the “Refusal Right Period”) following the close of the Compliance Period, on the terms and conditions set forth in this Agreement and subject to the conditions precedent to exercise of the Refusal Right specified herein.  In addition to all other applicable conditions set forth in this </a:t>
            </a:r>
          </a:p>
          <a:p>
            <a:pPr marL="457200" lvl="1" indent="0">
              <a:buNone/>
            </a:pPr>
            <a:endParaRPr lang="en-US" sz="1800" b="1" dirty="0">
              <a:solidFill>
                <a:prstClr val="black"/>
              </a:solidFill>
              <a:latin typeface="Goudy Old Style" pitchFamily="18" charset="0"/>
            </a:endParaRPr>
          </a:p>
          <a:p>
            <a:pPr marL="457200" lvl="1" indent="0">
              <a:buNone/>
            </a:pPr>
            <a:r>
              <a:rPr lang="en-US" sz="1800" b="1" i="1" u="sng" dirty="0">
                <a:solidFill>
                  <a:prstClr val="black"/>
                </a:solidFill>
                <a:latin typeface="Goudy Old Style" pitchFamily="18" charset="0"/>
              </a:rPr>
              <a:t>Better ROFR Trigger Language:</a:t>
            </a:r>
          </a:p>
          <a:p>
            <a:pPr marL="457200" lvl="1" indent="0">
              <a:buNone/>
            </a:pPr>
            <a:endParaRPr lang="en-US" sz="1800" b="1" dirty="0">
              <a:solidFill>
                <a:prstClr val="black"/>
              </a:solidFill>
              <a:latin typeface="Goudy Old Style" pitchFamily="18" charset="0"/>
            </a:endParaRPr>
          </a:p>
          <a:p>
            <a:pPr marL="457200" lvl="1" indent="0">
              <a:buNone/>
            </a:pPr>
            <a:r>
              <a:rPr lang="en-US" sz="1800" b="1" dirty="0">
                <a:solidFill>
                  <a:prstClr val="black"/>
                </a:solidFill>
                <a:latin typeface="Goudy Old Style" pitchFamily="18" charset="0"/>
              </a:rPr>
              <a:t>in the event that the Partnership </a:t>
            </a:r>
            <a:r>
              <a:rPr lang="en-US" sz="1800" b="1" i="1" u="sng" dirty="0">
                <a:solidFill>
                  <a:prstClr val="black"/>
                </a:solidFill>
                <a:latin typeface="Goudy Old Style" pitchFamily="18" charset="0"/>
              </a:rPr>
              <a:t>determines to sell or receives an offer to purchase</a:t>
            </a:r>
            <a:r>
              <a:rPr lang="en-US" sz="1800" b="1" dirty="0">
                <a:solidFill>
                  <a:prstClr val="black"/>
                </a:solidFill>
                <a:latin typeface="Goudy Old Style" pitchFamily="18" charset="0"/>
              </a:rPr>
              <a:t> the Project, which </a:t>
            </a:r>
            <a:r>
              <a:rPr lang="en-US" sz="1800" b="1" i="1" u="sng" dirty="0">
                <a:solidFill>
                  <a:prstClr val="black"/>
                </a:solidFill>
                <a:latin typeface="Goudy Old Style" pitchFamily="18" charset="0"/>
              </a:rPr>
              <a:t>offer the Partnership intends to accept</a:t>
            </a:r>
            <a:r>
              <a:rPr lang="en-US" sz="1800" b="1" dirty="0">
                <a:solidFill>
                  <a:prstClr val="black"/>
                </a:solidFill>
                <a:latin typeface="Goudy Old Style" pitchFamily="18" charset="0"/>
              </a:rPr>
              <a:t> (the “Offer”), Grantee or City shall have a right of first refusal to purchase the Project (the “Refusal Right”) </a:t>
            </a:r>
            <a:r>
              <a:rPr lang="en-US" sz="1800" b="1" dirty="0" smtClean="0">
                <a:solidFill>
                  <a:prstClr val="black"/>
                </a:solidFill>
                <a:latin typeface="Goudy Old Style" pitchFamily="18" charset="0"/>
              </a:rPr>
              <a:t>[and CHECK LPA for Investor rights to consent to sale]</a:t>
            </a:r>
            <a:endParaRPr lang="en-US" sz="1800" b="1" dirty="0">
              <a:solidFill>
                <a:prstClr val="black"/>
              </a:solidFill>
              <a:latin typeface="Goudy Old Style" pitchFamily="18" charset="0"/>
            </a:endParaRPr>
          </a:p>
          <a:p>
            <a:pPr marL="457200" lvl="1" indent="0">
              <a:buNone/>
            </a:pPr>
            <a:endParaRPr lang="en-US" sz="1800" b="1" u="sng" dirty="0" smtClean="0">
              <a:solidFill>
                <a:prstClr val="black"/>
              </a:solidFill>
              <a:latin typeface="Goudy Old Style" pitchFamily="18" charset="0"/>
            </a:endParaRPr>
          </a:p>
          <a:p>
            <a:pPr marL="457200" lvl="1" indent="0">
              <a:buNone/>
            </a:pPr>
            <a:r>
              <a:rPr lang="en-US" sz="1800" b="1" i="1" u="sng" dirty="0" smtClean="0">
                <a:solidFill>
                  <a:prstClr val="black"/>
                </a:solidFill>
                <a:latin typeface="Goudy Old Style" pitchFamily="18" charset="0"/>
              </a:rPr>
              <a:t>Best </a:t>
            </a:r>
            <a:r>
              <a:rPr lang="en-US" sz="1800" b="1" i="1" u="sng" dirty="0">
                <a:solidFill>
                  <a:prstClr val="black"/>
                </a:solidFill>
                <a:latin typeface="Goudy Old Style" pitchFamily="18" charset="0"/>
              </a:rPr>
              <a:t>ROFR Trigger </a:t>
            </a:r>
            <a:r>
              <a:rPr lang="en-US" sz="1800" b="1" i="1" u="sng" dirty="0" smtClean="0">
                <a:solidFill>
                  <a:prstClr val="black"/>
                </a:solidFill>
                <a:latin typeface="Goudy Old Style" pitchFamily="18" charset="0"/>
              </a:rPr>
              <a:t>Language (2 options):</a:t>
            </a:r>
          </a:p>
          <a:p>
            <a:pPr lvl="1">
              <a:buFont typeface="Arial" charset="0"/>
              <a:buChar char="•"/>
            </a:pPr>
            <a:endParaRPr lang="en-US" sz="1800" b="1" dirty="0" smtClean="0">
              <a:solidFill>
                <a:prstClr val="black"/>
              </a:solidFill>
              <a:latin typeface="Goudy Old Style" pitchFamily="18" charset="0"/>
            </a:endParaRPr>
          </a:p>
          <a:p>
            <a:pPr marL="457200" lvl="1" indent="0">
              <a:buNone/>
            </a:pPr>
            <a:r>
              <a:rPr lang="en-US" sz="1800" b="1" dirty="0" smtClean="0">
                <a:solidFill>
                  <a:prstClr val="black"/>
                </a:solidFill>
                <a:latin typeface="Goudy Old Style" pitchFamily="18" charset="0"/>
              </a:rPr>
              <a:t>1. Grantor </a:t>
            </a:r>
            <a:r>
              <a:rPr lang="en-US" sz="1800" b="1" dirty="0">
                <a:solidFill>
                  <a:prstClr val="black"/>
                </a:solidFill>
                <a:latin typeface="Goudy Old Style" pitchFamily="18" charset="0"/>
              </a:rPr>
              <a:t>grants to Sponsor a right of refusal (the " Right of Refusal</a:t>
            </a:r>
            <a:r>
              <a:rPr lang="en-US" sz="1800" b="1" dirty="0" smtClean="0">
                <a:solidFill>
                  <a:prstClr val="black"/>
                </a:solidFill>
                <a:latin typeface="Goudy Old Style" pitchFamily="18" charset="0"/>
              </a:rPr>
              <a:t>"), commencing </a:t>
            </a:r>
            <a:r>
              <a:rPr lang="en-US" sz="1800" b="1" dirty="0">
                <a:solidFill>
                  <a:prstClr val="black"/>
                </a:solidFill>
                <a:latin typeface="Goudy Old Style" pitchFamily="18" charset="0"/>
              </a:rPr>
              <a:t>on the expiration of the Compliance Period with respect to the Project, </a:t>
            </a:r>
            <a:r>
              <a:rPr lang="en-US" sz="1800" b="1" dirty="0" smtClean="0">
                <a:solidFill>
                  <a:prstClr val="black"/>
                </a:solidFill>
                <a:latin typeface="Goudy Old Style" pitchFamily="18" charset="0"/>
              </a:rPr>
              <a:t>as defined </a:t>
            </a:r>
            <a:r>
              <a:rPr lang="en-US" sz="1800" b="1" dirty="0">
                <a:solidFill>
                  <a:prstClr val="black"/>
                </a:solidFill>
                <a:latin typeface="Goudy Old Style" pitchFamily="18" charset="0"/>
              </a:rPr>
              <a:t>in Section 42(</a:t>
            </a:r>
            <a:r>
              <a:rPr lang="en-US" sz="1800" b="1" dirty="0" err="1">
                <a:solidFill>
                  <a:prstClr val="black"/>
                </a:solidFill>
                <a:latin typeface="Goudy Old Style" pitchFamily="18" charset="0"/>
              </a:rPr>
              <a:t>i</a:t>
            </a:r>
            <a:r>
              <a:rPr lang="en-US" sz="1800" b="1" dirty="0">
                <a:solidFill>
                  <a:prstClr val="black"/>
                </a:solidFill>
                <a:latin typeface="Goudy Old Style" pitchFamily="18" charset="0"/>
              </a:rPr>
              <a:t>)(I) of the Internal Revenue Code (the "Code"), and </a:t>
            </a:r>
            <a:r>
              <a:rPr lang="en-US" sz="1800" b="1" dirty="0" smtClean="0">
                <a:solidFill>
                  <a:prstClr val="black"/>
                </a:solidFill>
                <a:latin typeface="Goudy Old Style" pitchFamily="18" charset="0"/>
              </a:rPr>
              <a:t>terminating on </a:t>
            </a:r>
            <a:r>
              <a:rPr lang="en-US" sz="1800" b="1" dirty="0">
                <a:solidFill>
                  <a:prstClr val="black"/>
                </a:solidFill>
                <a:latin typeface="Goudy Old Style" pitchFamily="18" charset="0"/>
              </a:rPr>
              <a:t>the fifth (</a:t>
            </a:r>
            <a:r>
              <a:rPr lang="en-US" sz="1800" b="1" dirty="0" smtClean="0">
                <a:solidFill>
                  <a:prstClr val="black"/>
                </a:solidFill>
                <a:latin typeface="Goudy Old Style" pitchFamily="18" charset="0"/>
              </a:rPr>
              <a:t>5</a:t>
            </a:r>
            <a:r>
              <a:rPr lang="en-US" sz="1800" b="1" baseline="30000" dirty="0" smtClean="0">
                <a:solidFill>
                  <a:prstClr val="black"/>
                </a:solidFill>
                <a:latin typeface="Goudy Old Style" pitchFamily="18" charset="0"/>
              </a:rPr>
              <a:t>th</a:t>
            </a:r>
            <a:r>
              <a:rPr lang="en-US" sz="1800" b="1" dirty="0" smtClean="0">
                <a:solidFill>
                  <a:prstClr val="black"/>
                </a:solidFill>
                <a:latin typeface="Goudy Old Style" pitchFamily="18" charset="0"/>
              </a:rPr>
              <a:t> ) </a:t>
            </a:r>
            <a:r>
              <a:rPr lang="en-US" sz="1800" b="1" dirty="0">
                <a:solidFill>
                  <a:prstClr val="black"/>
                </a:solidFill>
                <a:latin typeface="Goudy Old Style" pitchFamily="18" charset="0"/>
              </a:rPr>
              <a:t>anniversary thereof, to purchase the Property </a:t>
            </a:r>
            <a:r>
              <a:rPr lang="en-US" sz="1800" b="1" i="1" u="sng" dirty="0">
                <a:solidFill>
                  <a:prstClr val="black"/>
                </a:solidFill>
                <a:latin typeface="Goudy Old Style" pitchFamily="18" charset="0"/>
              </a:rPr>
              <a:t>in the event </a:t>
            </a:r>
            <a:r>
              <a:rPr lang="en-US" sz="1800" b="1" i="1" u="sng" dirty="0" smtClean="0">
                <a:solidFill>
                  <a:prstClr val="black"/>
                </a:solidFill>
                <a:latin typeface="Goudy Old Style" pitchFamily="18" charset="0"/>
              </a:rPr>
              <a:t>Grantor proposes </a:t>
            </a:r>
            <a:r>
              <a:rPr lang="en-US" sz="1800" b="1" i="1" u="sng" dirty="0">
                <a:solidFill>
                  <a:prstClr val="black"/>
                </a:solidFill>
                <a:latin typeface="Goudy Old Style" pitchFamily="18" charset="0"/>
              </a:rPr>
              <a:t>to </a:t>
            </a:r>
            <a:r>
              <a:rPr lang="en-US" sz="1800" b="1" dirty="0">
                <a:solidFill>
                  <a:prstClr val="black"/>
                </a:solidFill>
                <a:latin typeface="Goudy Old Style" pitchFamily="18" charset="0"/>
              </a:rPr>
              <a:t>sell, transfer, assign or ground lease all or </a:t>
            </a:r>
            <a:r>
              <a:rPr lang="en-US" sz="1800" b="1" dirty="0" smtClean="0">
                <a:solidFill>
                  <a:prstClr val="black"/>
                </a:solidFill>
                <a:latin typeface="Goudy Old Style" pitchFamily="18" charset="0"/>
              </a:rPr>
              <a:t>substantially </a:t>
            </a:r>
            <a:r>
              <a:rPr lang="en-US" sz="1800" b="1" dirty="0">
                <a:solidFill>
                  <a:prstClr val="black"/>
                </a:solidFill>
                <a:latin typeface="Goudy Old Style" pitchFamily="18" charset="0"/>
              </a:rPr>
              <a:t>all Grantor's </a:t>
            </a:r>
            <a:r>
              <a:rPr lang="en-US" sz="1800" b="1" dirty="0" smtClean="0">
                <a:solidFill>
                  <a:prstClr val="black"/>
                </a:solidFill>
                <a:latin typeface="Goudy Old Style" pitchFamily="18" charset="0"/>
              </a:rPr>
              <a:t>interest therein.</a:t>
            </a:r>
          </a:p>
          <a:p>
            <a:pPr marL="457200" lvl="1" indent="0">
              <a:buNone/>
            </a:pPr>
            <a:endParaRPr lang="en-US" sz="1800" b="1" dirty="0" smtClean="0">
              <a:solidFill>
                <a:prstClr val="black"/>
              </a:solidFill>
              <a:latin typeface="Goudy Old Style" pitchFamily="18" charset="0"/>
            </a:endParaRPr>
          </a:p>
          <a:p>
            <a:pPr marL="457200" lvl="1" indent="0">
              <a:buNone/>
            </a:pPr>
            <a:r>
              <a:rPr lang="en-US" sz="1800" b="1" dirty="0" smtClean="0">
                <a:solidFill>
                  <a:prstClr val="black"/>
                </a:solidFill>
                <a:latin typeface="Goudy Old Style" pitchFamily="18" charset="0"/>
              </a:rPr>
              <a:t>2. Grant </a:t>
            </a:r>
            <a:r>
              <a:rPr lang="en-US" sz="1800" b="1" dirty="0">
                <a:solidFill>
                  <a:prstClr val="black"/>
                </a:solidFill>
                <a:latin typeface="Goudy Old Style" pitchFamily="18" charset="0"/>
              </a:rPr>
              <a:t>of Refusal Right.  Commencing on December 31 of the 15th year of the Compliance Period and for a period of thirty-six (36) months thereafter (the “Refusal Right Period”), </a:t>
            </a:r>
            <a:r>
              <a:rPr lang="en-US" sz="1800" b="1" i="1" u="sng" dirty="0">
                <a:solidFill>
                  <a:prstClr val="black"/>
                </a:solidFill>
                <a:latin typeface="Goudy Old Style" pitchFamily="18" charset="0"/>
              </a:rPr>
              <a:t>in the event that the Partnership determines to sell or receives an offer to purchase the Project, which offer the Partnership intends to </a:t>
            </a:r>
            <a:r>
              <a:rPr lang="en-US" sz="1800" b="1" i="1" u="sng" dirty="0" smtClean="0">
                <a:solidFill>
                  <a:prstClr val="black"/>
                </a:solidFill>
                <a:latin typeface="Goudy Old Style" pitchFamily="18" charset="0"/>
              </a:rPr>
              <a:t>accept, or receives any bona fide third party </a:t>
            </a:r>
            <a:r>
              <a:rPr lang="en-US" sz="1800" b="1" i="1" u="sng" dirty="0">
                <a:solidFill>
                  <a:prstClr val="black"/>
                </a:solidFill>
                <a:latin typeface="Goudy Old Style" pitchFamily="18" charset="0"/>
              </a:rPr>
              <a:t>o</a:t>
            </a:r>
            <a:r>
              <a:rPr lang="en-US" sz="1800" b="1" i="1" u="sng" dirty="0" smtClean="0">
                <a:solidFill>
                  <a:prstClr val="black"/>
                </a:solidFill>
                <a:latin typeface="Goudy Old Style" pitchFamily="18" charset="0"/>
              </a:rPr>
              <a:t>ffer to Purchase the Project (the </a:t>
            </a:r>
            <a:r>
              <a:rPr lang="en-US" sz="1800" b="1" i="1" u="sng" dirty="0">
                <a:solidFill>
                  <a:prstClr val="black"/>
                </a:solidFill>
                <a:latin typeface="Goudy Old Style" pitchFamily="18" charset="0"/>
              </a:rPr>
              <a:t>“Offer”), </a:t>
            </a:r>
          </a:p>
          <a:p>
            <a:pPr marL="457200" lvl="1" indent="0">
              <a:buNone/>
            </a:pPr>
            <a:endParaRPr lang="en-US" sz="1800" b="1" dirty="0">
              <a:solidFill>
                <a:prstClr val="black"/>
              </a:solidFill>
              <a:latin typeface="Goudy Old Style" pitchFamily="18" charset="0"/>
            </a:endParaRPr>
          </a:p>
          <a:p>
            <a:pPr marL="457200" lvl="1" indent="0">
              <a:buNone/>
            </a:pPr>
            <a:r>
              <a:rPr lang="en-US" sz="1800" b="1" dirty="0">
                <a:solidFill>
                  <a:prstClr val="black"/>
                </a:solidFill>
                <a:latin typeface="Goudy Old Style" pitchFamily="18" charset="0"/>
              </a:rPr>
              <a:t> </a:t>
            </a:r>
          </a:p>
          <a:p>
            <a:endParaRPr lang="en-US" dirty="0"/>
          </a:p>
        </p:txBody>
      </p:sp>
      <p:sp>
        <p:nvSpPr>
          <p:cNvPr id="4" name="Slide Number Placeholder 3"/>
          <p:cNvSpPr>
            <a:spLocks noGrp="1"/>
          </p:cNvSpPr>
          <p:nvPr>
            <p:ph type="sldNum" sz="quarter" idx="12"/>
          </p:nvPr>
        </p:nvSpPr>
        <p:spPr/>
        <p:txBody>
          <a:bodyPr/>
          <a:lstStyle/>
          <a:p>
            <a:fld id="{A561EF5D-8A37-49A7-87D2-0939B70A9059}" type="slidenum">
              <a:rPr lang="en-US" smtClean="0"/>
              <a:t>5</a:t>
            </a:fld>
            <a:endParaRPr lang="en-US"/>
          </a:p>
        </p:txBody>
      </p:sp>
    </p:spTree>
    <p:extLst>
      <p:ext uri="{BB962C8B-B14F-4D97-AF65-F5344CB8AC3E}">
        <p14:creationId xmlns:p14="http://schemas.microsoft.com/office/powerpoint/2010/main" val="41506846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latin typeface="ScalaSans-Regular" pitchFamily="2" charset="0"/>
                <a:cs typeface="Arial" pitchFamily="34" charset="0"/>
              </a:rPr>
              <a:t>Terms of the ROFR</a:t>
            </a:r>
            <a:r>
              <a:rPr lang="en-US" dirty="0" smtClean="0">
                <a:solidFill>
                  <a:schemeClr val="bg1"/>
                </a:solidFill>
                <a:latin typeface="ScalaSans-Regular" pitchFamily="2" charset="0"/>
                <a:cs typeface="Arial" pitchFamily="34" charset="0"/>
              </a:rPr>
              <a:t>—</a:t>
            </a:r>
            <a:br>
              <a:rPr lang="en-US" dirty="0" smtClean="0">
                <a:solidFill>
                  <a:schemeClr val="bg1"/>
                </a:solidFill>
                <a:latin typeface="ScalaSans-Regular" pitchFamily="2" charset="0"/>
                <a:cs typeface="Arial" pitchFamily="34" charset="0"/>
              </a:rPr>
            </a:br>
            <a:r>
              <a:rPr lang="en-US" dirty="0" smtClean="0">
                <a:solidFill>
                  <a:schemeClr val="bg1"/>
                </a:solidFill>
                <a:latin typeface="ScalaSans-Regular" pitchFamily="2" charset="0"/>
                <a:cs typeface="Arial" pitchFamily="34" charset="0"/>
              </a:rPr>
              <a:t>time </a:t>
            </a:r>
            <a:r>
              <a:rPr lang="en-US" dirty="0">
                <a:solidFill>
                  <a:schemeClr val="bg1"/>
                </a:solidFill>
                <a:latin typeface="ScalaSans-Regular" pitchFamily="2" charset="0"/>
                <a:cs typeface="Arial" pitchFamily="34" charset="0"/>
              </a:rPr>
              <a:t>to exercise and time to close</a:t>
            </a:r>
          </a:p>
        </p:txBody>
      </p:sp>
      <p:sp>
        <p:nvSpPr>
          <p:cNvPr id="3" name="Content Placeholder 2"/>
          <p:cNvSpPr>
            <a:spLocks noGrp="1"/>
          </p:cNvSpPr>
          <p:nvPr>
            <p:ph idx="1"/>
          </p:nvPr>
        </p:nvSpPr>
        <p:spPr>
          <a:xfrm>
            <a:off x="2057400" y="1600200"/>
            <a:ext cx="6858000" cy="4572000"/>
          </a:xfrm>
        </p:spPr>
        <p:txBody>
          <a:bodyPr>
            <a:normAutofit lnSpcReduction="10000"/>
          </a:bodyPr>
          <a:lstStyle/>
          <a:p>
            <a:pPr marL="0" indent="0">
              <a:buNone/>
            </a:pPr>
            <a:endParaRPr lang="en-US" sz="2000" b="1" dirty="0" smtClean="0">
              <a:latin typeface="Goudy Old Style" pitchFamily="18" charset="0"/>
            </a:endParaRPr>
          </a:p>
          <a:p>
            <a:pPr marL="0" indent="0">
              <a:buNone/>
            </a:pPr>
            <a:r>
              <a:rPr lang="en-US" sz="2000" b="1" u="sng" dirty="0" smtClean="0">
                <a:latin typeface="Goudy Old Style" pitchFamily="18" charset="0"/>
              </a:rPr>
              <a:t>Time to Exercise</a:t>
            </a:r>
          </a:p>
          <a:p>
            <a:pPr>
              <a:buFont typeface="Arial" charset="0"/>
              <a:buChar char="•"/>
            </a:pPr>
            <a:r>
              <a:rPr lang="en-US" sz="2000" b="1" dirty="0" smtClean="0">
                <a:latin typeface="Goudy Old Style" pitchFamily="18" charset="0"/>
              </a:rPr>
              <a:t>Worst:  One (1) Year from end of Compliance Period</a:t>
            </a:r>
          </a:p>
          <a:p>
            <a:pPr>
              <a:buFont typeface="Arial" charset="0"/>
              <a:buChar char="•"/>
            </a:pPr>
            <a:r>
              <a:rPr lang="en-US" sz="2000" b="1" dirty="0" smtClean="0">
                <a:latin typeface="Goudy Old Style" pitchFamily="18" charset="0"/>
              </a:rPr>
              <a:t>Better:  24 Months</a:t>
            </a:r>
          </a:p>
          <a:p>
            <a:pPr>
              <a:buFont typeface="Arial" charset="0"/>
              <a:buChar char="•"/>
            </a:pPr>
            <a:r>
              <a:rPr lang="en-US" sz="2000" b="1" dirty="0" smtClean="0">
                <a:latin typeface="Goudy Old Style" pitchFamily="18" charset="0"/>
              </a:rPr>
              <a:t>Best:      5 years or no time limit</a:t>
            </a:r>
          </a:p>
          <a:p>
            <a:pPr>
              <a:buFont typeface="Arial" charset="0"/>
              <a:buChar char="•"/>
            </a:pPr>
            <a:endParaRPr lang="en-US" sz="2000" b="1" dirty="0" smtClean="0">
              <a:latin typeface="Goudy Old Style" pitchFamily="18" charset="0"/>
            </a:endParaRPr>
          </a:p>
          <a:p>
            <a:pPr marL="0" indent="0">
              <a:buNone/>
            </a:pPr>
            <a:r>
              <a:rPr lang="en-US" sz="2000" b="1" u="sng" dirty="0" smtClean="0">
                <a:latin typeface="Goudy Old Style" pitchFamily="18" charset="0"/>
              </a:rPr>
              <a:t>Time to Close</a:t>
            </a:r>
          </a:p>
          <a:p>
            <a:pPr>
              <a:buFont typeface="Arial" charset="0"/>
              <a:buChar char="•"/>
            </a:pPr>
            <a:r>
              <a:rPr lang="en-US" sz="2000" b="1" dirty="0" smtClean="0">
                <a:latin typeface="Goudy Old Style" pitchFamily="18" charset="0"/>
              </a:rPr>
              <a:t>Worst:  Silent or Less than 90 days</a:t>
            </a:r>
          </a:p>
          <a:p>
            <a:pPr>
              <a:buFont typeface="Arial" charset="0"/>
              <a:buChar char="•"/>
            </a:pPr>
            <a:r>
              <a:rPr lang="en-US" sz="2000" b="1" dirty="0" smtClean="0">
                <a:latin typeface="Goudy Old Style" pitchFamily="18" charset="0"/>
              </a:rPr>
              <a:t>Better:  120 days</a:t>
            </a:r>
          </a:p>
          <a:p>
            <a:pPr>
              <a:buFont typeface="Arial" charset="0"/>
              <a:buChar char="•"/>
            </a:pPr>
            <a:r>
              <a:rPr lang="en-US" sz="2000" b="1" dirty="0" smtClean="0">
                <a:latin typeface="Goudy Old Style" pitchFamily="18" charset="0"/>
              </a:rPr>
              <a:t>Best:	     240 days or more, plus additional time to make tax 	     credit application based on annual cycle		</a:t>
            </a:r>
          </a:p>
          <a:p>
            <a:pPr marL="0" indent="0">
              <a:buNone/>
            </a:pPr>
            <a:endParaRPr lang="en-US" sz="2000" b="1" dirty="0" smtClean="0">
              <a:latin typeface="Goudy Old Style" pitchFamily="18" charset="0"/>
            </a:endParaRPr>
          </a:p>
          <a:p>
            <a:pPr marL="0" indent="0">
              <a:buNone/>
            </a:pPr>
            <a:r>
              <a:rPr lang="en-US" sz="2000" b="1" dirty="0" smtClean="0">
                <a:latin typeface="Goudy Old Style" pitchFamily="18" charset="0"/>
              </a:rPr>
              <a:t>Other Terms (of a purchase agreement)</a:t>
            </a:r>
            <a:endParaRPr lang="en-US" sz="2000" b="1" dirty="0">
              <a:latin typeface="Goudy Old Style" pitchFamily="18" charset="0"/>
            </a:endParaRPr>
          </a:p>
          <a:p>
            <a:pPr>
              <a:buClr>
                <a:schemeClr val="tx1"/>
              </a:buClr>
              <a:buSzPct val="80000"/>
            </a:pPr>
            <a:endParaRPr lang="en-US" sz="2000" dirty="0" smtClean="0">
              <a:latin typeface="Goudy Old Style" pitchFamily="18" charset="0"/>
            </a:endParaRP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6</a:t>
            </a:fld>
            <a:endParaRPr lang="en-US" dirty="0"/>
          </a:p>
        </p:txBody>
      </p:sp>
    </p:spTree>
    <p:extLst>
      <p:ext uri="{BB962C8B-B14F-4D97-AF65-F5344CB8AC3E}">
        <p14:creationId xmlns:p14="http://schemas.microsoft.com/office/powerpoint/2010/main" val="24881831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latin typeface="Goudy Old Style" pitchFamily="18" charset="0"/>
              </a:rPr>
              <a:t/>
            </a:r>
            <a:br>
              <a:rPr lang="en-US" dirty="0" smtClean="0">
                <a:latin typeface="Goudy Old Style" pitchFamily="18" charset="0"/>
              </a:rPr>
            </a:br>
            <a:r>
              <a:rPr lang="en-US" dirty="0" smtClean="0">
                <a:latin typeface="Goudy Old Style" pitchFamily="18" charset="0"/>
              </a:rPr>
              <a:t>Default </a:t>
            </a:r>
            <a:r>
              <a:rPr lang="en-US" dirty="0">
                <a:latin typeface="Goudy Old Style" pitchFamily="18" charset="0"/>
              </a:rPr>
              <a:t>and </a:t>
            </a:r>
            <a:r>
              <a:rPr lang="en-US" dirty="0" smtClean="0">
                <a:latin typeface="Goudy Old Style" pitchFamily="18" charset="0"/>
              </a:rPr>
              <a:t>Removal</a:t>
            </a:r>
            <a:r>
              <a:rPr lang="en-US" dirty="0">
                <a:latin typeface="Goudy Old Style" pitchFamily="18" charset="0"/>
              </a:rPr>
              <a:t/>
            </a:r>
            <a:br>
              <a:rPr lang="en-US" dirty="0">
                <a:latin typeface="Goudy Old Style" pitchFamily="18" charset="0"/>
              </a:rPr>
            </a:br>
            <a:endParaRPr lang="en-US" dirty="0"/>
          </a:p>
        </p:txBody>
      </p:sp>
      <p:sp>
        <p:nvSpPr>
          <p:cNvPr id="3" name="Content Placeholder 2"/>
          <p:cNvSpPr>
            <a:spLocks noGrp="1"/>
          </p:cNvSpPr>
          <p:nvPr>
            <p:ph idx="1"/>
          </p:nvPr>
        </p:nvSpPr>
        <p:spPr>
          <a:xfrm>
            <a:off x="457200" y="762000"/>
            <a:ext cx="8229600" cy="5943600"/>
          </a:xfrm>
        </p:spPr>
        <p:txBody>
          <a:bodyPr>
            <a:normAutofit fontScale="85000" lnSpcReduction="20000"/>
          </a:bodyPr>
          <a:lstStyle/>
          <a:p>
            <a:pPr marL="0" indent="0">
              <a:buNone/>
            </a:pPr>
            <a:endParaRPr lang="en-US" dirty="0" smtClean="0"/>
          </a:p>
          <a:p>
            <a:pPr marL="0" indent="0">
              <a:buNone/>
            </a:pPr>
            <a:r>
              <a:rPr lang="en-US" dirty="0" smtClean="0"/>
              <a:t>Worst—“Purchaser's </a:t>
            </a:r>
            <a:r>
              <a:rPr lang="en-US" dirty="0"/>
              <a:t>exercise of the right of first refusal </a:t>
            </a:r>
            <a:r>
              <a:rPr lang="en-US" dirty="0" smtClean="0"/>
              <a:t>granted herein </a:t>
            </a:r>
            <a:r>
              <a:rPr lang="en-US" dirty="0"/>
              <a:t>is </a:t>
            </a:r>
            <a:r>
              <a:rPr lang="en-US" i="1" u="sng" dirty="0"/>
              <a:t>contingent upon </a:t>
            </a:r>
            <a:r>
              <a:rPr lang="en-US" dirty="0"/>
              <a:t>any Affiliate of Purchaser </a:t>
            </a:r>
            <a:r>
              <a:rPr lang="en-US" i="1" u="sng" dirty="0"/>
              <a:t>not being in default of its obligations</a:t>
            </a:r>
            <a:r>
              <a:rPr lang="en-US" dirty="0"/>
              <a:t> </a:t>
            </a:r>
            <a:r>
              <a:rPr lang="en-US" dirty="0" smtClean="0"/>
              <a:t>under the </a:t>
            </a:r>
            <a:r>
              <a:rPr lang="en-US" dirty="0"/>
              <a:t>Operating Agreement</a:t>
            </a:r>
            <a:r>
              <a:rPr lang="en-US" dirty="0" smtClean="0"/>
              <a:t>.”</a:t>
            </a:r>
          </a:p>
          <a:p>
            <a:pPr marL="0" indent="0">
              <a:buNone/>
            </a:pPr>
            <a:endParaRPr lang="en-US" dirty="0" smtClean="0"/>
          </a:p>
          <a:p>
            <a:pPr marL="0" indent="0">
              <a:buNone/>
            </a:pPr>
            <a:r>
              <a:rPr lang="en-US" dirty="0" smtClean="0"/>
              <a:t>Better—“The </a:t>
            </a:r>
            <a:r>
              <a:rPr lang="en-US" dirty="0"/>
              <a:t>right of first refusal granted under this paragraph 1 shall </a:t>
            </a:r>
            <a:r>
              <a:rPr lang="en-US" i="1" u="sng" dirty="0"/>
              <a:t>terminate in the event of </a:t>
            </a:r>
            <a:r>
              <a:rPr lang="en-US" i="1" u="sng" dirty="0" smtClean="0"/>
              <a:t>the removal </a:t>
            </a:r>
            <a:r>
              <a:rPr lang="en-US" dirty="0"/>
              <a:t>of the General Partner</a:t>
            </a:r>
            <a:r>
              <a:rPr lang="en-US" dirty="0" smtClean="0"/>
              <a:t>.”</a:t>
            </a:r>
            <a:endParaRPr lang="en-US" dirty="0"/>
          </a:p>
          <a:p>
            <a:pPr marL="0" indent="0">
              <a:buNone/>
            </a:pPr>
            <a:endParaRPr lang="en-US" dirty="0" smtClean="0"/>
          </a:p>
          <a:p>
            <a:pPr marL="0" indent="0">
              <a:buNone/>
            </a:pPr>
            <a:r>
              <a:rPr lang="en-US" dirty="0" smtClean="0"/>
              <a:t>Best—“The </a:t>
            </a:r>
            <a:r>
              <a:rPr lang="en-US" dirty="0"/>
              <a:t>right of first refusal granted under this </a:t>
            </a:r>
            <a:r>
              <a:rPr lang="en-US" dirty="0" smtClean="0"/>
              <a:t>paragraph </a:t>
            </a:r>
            <a:r>
              <a:rPr lang="en-US" dirty="0"/>
              <a:t>1 </a:t>
            </a:r>
            <a:r>
              <a:rPr lang="en-US" i="1" u="sng" dirty="0"/>
              <a:t>shall terminate in the event of </a:t>
            </a:r>
            <a:r>
              <a:rPr lang="en-US" i="1" u="sng" dirty="0" smtClean="0"/>
              <a:t>the removal </a:t>
            </a:r>
            <a:r>
              <a:rPr lang="en-US" dirty="0"/>
              <a:t>of the General </a:t>
            </a:r>
            <a:r>
              <a:rPr lang="en-US" dirty="0" smtClean="0"/>
              <a:t>Partner </a:t>
            </a:r>
            <a:r>
              <a:rPr lang="en-US" i="1" u="sng" dirty="0" smtClean="0"/>
              <a:t>and any continuing event of default</a:t>
            </a:r>
            <a:r>
              <a:rPr lang="en-US" dirty="0" smtClean="0"/>
              <a:t> that may prevent the Beneficiary from exercising the Refusal Rights </a:t>
            </a:r>
            <a:r>
              <a:rPr lang="en-US" i="1" u="sng" dirty="0" smtClean="0"/>
              <a:t>may be cured</a:t>
            </a:r>
            <a:r>
              <a:rPr lang="en-US" dirty="0" smtClean="0"/>
              <a:t> by the General Partner during the ROFR Period.”</a:t>
            </a:r>
          </a:p>
          <a:p>
            <a:pPr marL="0" indent="0">
              <a:buNone/>
            </a:pPr>
            <a:endParaRPr lang="en-US" dirty="0"/>
          </a:p>
        </p:txBody>
      </p:sp>
      <p:sp>
        <p:nvSpPr>
          <p:cNvPr id="4" name="Slide Number Placeholder 3"/>
          <p:cNvSpPr>
            <a:spLocks noGrp="1"/>
          </p:cNvSpPr>
          <p:nvPr>
            <p:ph type="sldNum" sz="quarter" idx="12"/>
          </p:nvPr>
        </p:nvSpPr>
        <p:spPr/>
        <p:txBody>
          <a:bodyPr/>
          <a:lstStyle/>
          <a:p>
            <a:fld id="{A561EF5D-8A37-49A7-87D2-0939B70A9059}" type="slidenum">
              <a:rPr lang="en-US" smtClean="0"/>
              <a:t>7</a:t>
            </a:fld>
            <a:endParaRPr lang="en-US"/>
          </a:p>
        </p:txBody>
      </p:sp>
    </p:spTree>
    <p:extLst>
      <p:ext uri="{BB962C8B-B14F-4D97-AF65-F5344CB8AC3E}">
        <p14:creationId xmlns:p14="http://schemas.microsoft.com/office/powerpoint/2010/main" val="275307162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latin typeface="ScalaSans-Regular" pitchFamily="2" charset="0"/>
                <a:cs typeface="Arial" pitchFamily="34" charset="0"/>
              </a:rPr>
              <a:t>Reserves must be part of the Property, right</a:t>
            </a:r>
          </a:p>
        </p:txBody>
      </p:sp>
      <p:sp>
        <p:nvSpPr>
          <p:cNvPr id="3" name="Content Placeholder 2"/>
          <p:cNvSpPr>
            <a:spLocks noGrp="1"/>
          </p:cNvSpPr>
          <p:nvPr>
            <p:ph idx="1"/>
          </p:nvPr>
        </p:nvSpPr>
        <p:spPr>
          <a:xfrm>
            <a:off x="2057400" y="1600200"/>
            <a:ext cx="6858000" cy="4572000"/>
          </a:xfrm>
        </p:spPr>
        <p:txBody>
          <a:bodyPr>
            <a:normAutofit/>
          </a:bodyPr>
          <a:lstStyle/>
          <a:p>
            <a:pPr marL="0" indent="0">
              <a:buNone/>
            </a:pPr>
            <a:endParaRPr lang="en-US" sz="2000" b="1" dirty="0" smtClean="0">
              <a:latin typeface="Goudy Old Style" pitchFamily="18" charset="0"/>
            </a:endParaRPr>
          </a:p>
          <a:p>
            <a:pPr marL="0" indent="0">
              <a:buNone/>
            </a:pPr>
            <a:r>
              <a:rPr lang="en-US" sz="2000" b="1" dirty="0" smtClean="0">
                <a:latin typeface="Goudy Old Style" pitchFamily="18" charset="0"/>
              </a:rPr>
              <a:t>What does the Internal Revenue Code allow?</a:t>
            </a:r>
          </a:p>
          <a:p>
            <a:pPr marL="0" indent="0">
              <a:buNone/>
            </a:pPr>
            <a:endParaRPr lang="en-US" sz="2000" b="1" dirty="0" smtClean="0">
              <a:latin typeface="Goudy Old Style" pitchFamily="18" charset="0"/>
            </a:endParaRPr>
          </a:p>
          <a:p>
            <a:pPr marL="0" indent="0">
              <a:buNone/>
            </a:pPr>
            <a:r>
              <a:rPr lang="en-US" sz="2000" b="1" dirty="0" smtClean="0">
                <a:latin typeface="Goudy Old Style" pitchFamily="18" charset="0"/>
              </a:rPr>
              <a:t>(</a:t>
            </a:r>
            <a:r>
              <a:rPr lang="en-US" sz="2000" b="1" dirty="0">
                <a:latin typeface="Goudy Old Style" pitchFamily="18" charset="0"/>
              </a:rPr>
              <a:t>A) In general. No Federal income tax benefit </a:t>
            </a:r>
            <a:r>
              <a:rPr lang="en-US" sz="2000" b="1" dirty="0" smtClean="0">
                <a:latin typeface="Goudy Old Style" pitchFamily="18" charset="0"/>
              </a:rPr>
              <a:t>shall fail </a:t>
            </a:r>
            <a:r>
              <a:rPr lang="en-US" sz="2000" b="1" dirty="0">
                <a:latin typeface="Goudy Old Style" pitchFamily="18" charset="0"/>
              </a:rPr>
              <a:t>to be allowable to the taxpayer with respect to </a:t>
            </a:r>
            <a:r>
              <a:rPr lang="en-US" sz="2000" b="1" dirty="0" smtClean="0">
                <a:latin typeface="Goudy Old Style" pitchFamily="18" charset="0"/>
              </a:rPr>
              <a:t>any qualified </a:t>
            </a:r>
            <a:r>
              <a:rPr lang="en-US" sz="2000" b="1" dirty="0">
                <a:latin typeface="Goudy Old Style" pitchFamily="18" charset="0"/>
              </a:rPr>
              <a:t>low-income building merely by reason of </a:t>
            </a:r>
            <a:r>
              <a:rPr lang="en-US" sz="2000" b="1" dirty="0" smtClean="0">
                <a:latin typeface="Goudy Old Style" pitchFamily="18" charset="0"/>
              </a:rPr>
              <a:t>a right </a:t>
            </a:r>
            <a:r>
              <a:rPr lang="en-US" sz="2000" b="1" dirty="0">
                <a:latin typeface="Goudy Old Style" pitchFamily="18" charset="0"/>
              </a:rPr>
              <a:t>of 1st refusal held by </a:t>
            </a:r>
            <a:r>
              <a:rPr lang="en-US" sz="2000" b="1" dirty="0" smtClean="0">
                <a:latin typeface="Goudy Old Style" pitchFamily="18" charset="0"/>
              </a:rPr>
              <a:t> …  </a:t>
            </a:r>
            <a:r>
              <a:rPr lang="en-US" sz="2000" b="1" i="1" u="sng" dirty="0">
                <a:latin typeface="Goudy Old Style" pitchFamily="18" charset="0"/>
              </a:rPr>
              <a:t>to purchase the property</a:t>
            </a:r>
            <a:r>
              <a:rPr lang="en-US" sz="2000" b="1" dirty="0">
                <a:latin typeface="Goudy Old Style" pitchFamily="18" charset="0"/>
              </a:rPr>
              <a:t> after the close of </a:t>
            </a:r>
            <a:r>
              <a:rPr lang="en-US" sz="2000" b="1" dirty="0" smtClean="0">
                <a:latin typeface="Goudy Old Style" pitchFamily="18" charset="0"/>
              </a:rPr>
              <a:t>the compliance </a:t>
            </a:r>
            <a:r>
              <a:rPr lang="en-US" sz="2000" b="1" dirty="0">
                <a:latin typeface="Goudy Old Style" pitchFamily="18" charset="0"/>
              </a:rPr>
              <a:t>period for a price which is not less than the</a:t>
            </a:r>
          </a:p>
          <a:p>
            <a:pPr marL="0" indent="0">
              <a:buNone/>
            </a:pPr>
            <a:r>
              <a:rPr lang="en-US" sz="2000" b="1" dirty="0">
                <a:latin typeface="Goudy Old Style" pitchFamily="18" charset="0"/>
              </a:rPr>
              <a:t>minimum purchase price </a:t>
            </a:r>
            <a:r>
              <a:rPr lang="en-US" sz="2000" b="1" dirty="0" smtClean="0">
                <a:latin typeface="Goudy Old Style" pitchFamily="18" charset="0"/>
              </a:rPr>
              <a:t>…</a:t>
            </a:r>
          </a:p>
          <a:p>
            <a:pPr marL="0" indent="0">
              <a:buNone/>
            </a:pPr>
            <a:endParaRPr lang="en-US" sz="2000" b="1" dirty="0" smtClean="0">
              <a:latin typeface="Goudy Old Style" pitchFamily="18" charset="0"/>
            </a:endParaRPr>
          </a:p>
          <a:p>
            <a:pPr marL="0" indent="0">
              <a:buClr>
                <a:schemeClr val="tx1"/>
              </a:buClr>
              <a:buSzPct val="80000"/>
              <a:buNone/>
            </a:pPr>
            <a:r>
              <a:rPr lang="en-US" sz="2000" dirty="0" smtClean="0">
                <a:latin typeface="Goudy Old Style" pitchFamily="18" charset="0"/>
              </a:rPr>
              <a:t>		</a:t>
            </a:r>
            <a:r>
              <a:rPr lang="en-US" dirty="0" smtClean="0">
                <a:latin typeface="Goudy Old Style" pitchFamily="18" charset="0"/>
              </a:rPr>
              <a:t>What is </a:t>
            </a:r>
            <a:r>
              <a:rPr lang="en-US" i="1" dirty="0" smtClean="0">
                <a:latin typeface="Goudy Old Style" pitchFamily="18" charset="0"/>
              </a:rPr>
              <a:t>the</a:t>
            </a:r>
            <a:r>
              <a:rPr lang="en-US" dirty="0" smtClean="0">
                <a:latin typeface="Goudy Old Style" pitchFamily="18" charset="0"/>
              </a:rPr>
              <a:t> Property?</a:t>
            </a: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a:xfrm>
            <a:off x="76200" y="6400800"/>
            <a:ext cx="2133600" cy="365125"/>
          </a:xfrm>
        </p:spPr>
        <p:txBody>
          <a:bodyPr/>
          <a:lstStyle/>
          <a:p>
            <a:fld id="{A561EF5D-8A37-49A7-87D2-0939B70A9059}" type="slidenum">
              <a:rPr lang="en-US" smtClean="0"/>
              <a:t>8</a:t>
            </a:fld>
            <a:endParaRPr lang="en-US" dirty="0"/>
          </a:p>
        </p:txBody>
      </p:sp>
    </p:spTree>
    <p:extLst>
      <p:ext uri="{BB962C8B-B14F-4D97-AF65-F5344CB8AC3E}">
        <p14:creationId xmlns:p14="http://schemas.microsoft.com/office/powerpoint/2010/main" val="1225200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dirty="0" smtClean="0"/>
              <a:t>Including the Reserves</a:t>
            </a:r>
            <a:endParaRPr lang="en-US" dirty="0"/>
          </a:p>
        </p:txBody>
      </p:sp>
      <p:sp>
        <p:nvSpPr>
          <p:cNvPr id="3" name="Content Placeholder 2"/>
          <p:cNvSpPr>
            <a:spLocks noGrp="1"/>
          </p:cNvSpPr>
          <p:nvPr>
            <p:ph idx="1"/>
          </p:nvPr>
        </p:nvSpPr>
        <p:spPr>
          <a:xfrm>
            <a:off x="304800" y="990600"/>
            <a:ext cx="8534400" cy="5638800"/>
          </a:xfrm>
        </p:spPr>
        <p:txBody>
          <a:bodyPr>
            <a:normAutofit fontScale="92500" lnSpcReduction="10000"/>
          </a:bodyPr>
          <a:lstStyle/>
          <a:p>
            <a:pPr marL="0" lvl="0" indent="0">
              <a:buNone/>
            </a:pPr>
            <a:endParaRPr lang="en-US" sz="2400" b="1" dirty="0" smtClean="0">
              <a:solidFill>
                <a:prstClr val="black"/>
              </a:solidFill>
              <a:latin typeface="Goudy Old Style" pitchFamily="18" charset="0"/>
            </a:endParaRPr>
          </a:p>
          <a:p>
            <a:pPr marL="0" lvl="0" indent="0">
              <a:buNone/>
            </a:pPr>
            <a:r>
              <a:rPr lang="en-US" sz="2400" b="1" u="sng" dirty="0" smtClean="0">
                <a:solidFill>
                  <a:prstClr val="black"/>
                </a:solidFill>
                <a:latin typeface="Goudy Old Style" pitchFamily="18" charset="0"/>
              </a:rPr>
              <a:t>Worst</a:t>
            </a:r>
            <a:r>
              <a:rPr lang="en-US" sz="2400" b="1" dirty="0" smtClean="0">
                <a:solidFill>
                  <a:prstClr val="black"/>
                </a:solidFill>
                <a:latin typeface="Goudy Old Style" pitchFamily="18" charset="0"/>
              </a:rPr>
              <a:t>—“WHEREAS</a:t>
            </a:r>
            <a:r>
              <a:rPr lang="en-US" sz="2400" b="1" dirty="0">
                <a:solidFill>
                  <a:prstClr val="black"/>
                </a:solidFill>
                <a:latin typeface="Goudy Old Style" pitchFamily="18" charset="0"/>
              </a:rPr>
              <a:t>, the Partnership was formed for the purpose of acquiring, owning or leasing, developing, constructing and/or rehabilitating, leasing, managing, operating, and, if appropriate or desirable, selling or otherwise disposing </a:t>
            </a:r>
            <a:r>
              <a:rPr lang="en-US" sz="2400" b="1" i="1" u="sng" dirty="0">
                <a:solidFill>
                  <a:prstClr val="black"/>
                </a:solidFill>
                <a:latin typeface="Goudy Old Style" pitchFamily="18" charset="0"/>
              </a:rPr>
              <a:t>of a residential </a:t>
            </a:r>
            <a:r>
              <a:rPr lang="en-US" sz="2400" b="1" i="1" u="sng" dirty="0" smtClean="0">
                <a:solidFill>
                  <a:prstClr val="black"/>
                </a:solidFill>
                <a:latin typeface="Goudy Old Style" pitchFamily="18" charset="0"/>
              </a:rPr>
              <a:t>project</a:t>
            </a:r>
            <a:r>
              <a:rPr lang="en-US" sz="2400" b="1" dirty="0" smtClean="0">
                <a:solidFill>
                  <a:prstClr val="black"/>
                </a:solidFill>
                <a:latin typeface="Goudy Old Style" pitchFamily="18" charset="0"/>
              </a:rPr>
              <a:t> located </a:t>
            </a:r>
            <a:r>
              <a:rPr lang="en-US" sz="2400" b="1" dirty="0">
                <a:solidFill>
                  <a:prstClr val="black"/>
                </a:solidFill>
                <a:latin typeface="Goudy Old Style" pitchFamily="18" charset="0"/>
              </a:rPr>
              <a:t>in Alexandria, Virginia (the “Project”) on the land described on the attached Exhibit A; and”</a:t>
            </a:r>
          </a:p>
          <a:p>
            <a:pPr marL="0" lvl="0" indent="0">
              <a:buNone/>
            </a:pPr>
            <a:endParaRPr lang="en-US" sz="2400" b="1" dirty="0" smtClean="0">
              <a:solidFill>
                <a:prstClr val="black"/>
              </a:solidFill>
              <a:latin typeface="Goudy Old Style" pitchFamily="18" charset="0"/>
            </a:endParaRPr>
          </a:p>
          <a:p>
            <a:pPr marL="0" lvl="0" indent="0">
              <a:buNone/>
            </a:pPr>
            <a:r>
              <a:rPr lang="en-US" sz="2400" b="1" u="sng" dirty="0" smtClean="0">
                <a:solidFill>
                  <a:prstClr val="black"/>
                </a:solidFill>
                <a:latin typeface="Goudy Old Style" pitchFamily="18" charset="0"/>
              </a:rPr>
              <a:t>Better</a:t>
            </a:r>
            <a:r>
              <a:rPr lang="en-US" sz="2400" b="1" dirty="0" smtClean="0">
                <a:solidFill>
                  <a:prstClr val="black"/>
                </a:solidFill>
                <a:latin typeface="Goudy Old Style" pitchFamily="18" charset="0"/>
              </a:rPr>
              <a:t>—Include language in the LPA allowing release of reserves or the GP to use reserves to pay debt, improve property, pay ROFR price</a:t>
            </a:r>
          </a:p>
          <a:p>
            <a:pPr marL="0" lvl="0" indent="0">
              <a:buNone/>
            </a:pPr>
            <a:endParaRPr lang="en-US" sz="2400" b="1" dirty="0">
              <a:solidFill>
                <a:prstClr val="black"/>
              </a:solidFill>
              <a:latin typeface="Goudy Old Style" pitchFamily="18" charset="0"/>
            </a:endParaRPr>
          </a:p>
          <a:p>
            <a:pPr marL="0" lvl="0" indent="0">
              <a:buNone/>
            </a:pPr>
            <a:r>
              <a:rPr lang="en-US" sz="2400" b="1" u="sng" dirty="0">
                <a:solidFill>
                  <a:prstClr val="black"/>
                </a:solidFill>
                <a:latin typeface="Goudy Old Style" pitchFamily="18" charset="0"/>
              </a:rPr>
              <a:t>Best</a:t>
            </a:r>
            <a:r>
              <a:rPr lang="en-US" sz="2400" b="1" dirty="0" smtClean="0">
                <a:solidFill>
                  <a:prstClr val="black"/>
                </a:solidFill>
                <a:latin typeface="Goudy Old Style" pitchFamily="18" charset="0"/>
              </a:rPr>
              <a:t>—“WHEREAS</a:t>
            </a:r>
            <a:r>
              <a:rPr lang="en-US" sz="2400" b="1" dirty="0">
                <a:solidFill>
                  <a:prstClr val="black"/>
                </a:solidFill>
                <a:latin typeface="Goudy Old Style" pitchFamily="18" charset="0"/>
              </a:rPr>
              <a:t>, the Partnership was formed for the purpose of acquiring, owning or leasing, developing, constructing and/or rehabilitating, leasing, managing, operating, and, if appropriate or desirable, selling or otherwise disposing </a:t>
            </a:r>
            <a:r>
              <a:rPr lang="en-US" sz="2400" b="1" i="1" u="sng" dirty="0">
                <a:solidFill>
                  <a:prstClr val="black"/>
                </a:solidFill>
                <a:latin typeface="Goudy Old Style" pitchFamily="18" charset="0"/>
              </a:rPr>
              <a:t>of a residential project, including all reserves established therefor, </a:t>
            </a:r>
            <a:r>
              <a:rPr lang="en-US" sz="2400" b="1" dirty="0">
                <a:solidFill>
                  <a:prstClr val="black"/>
                </a:solidFill>
                <a:latin typeface="Goudy Old Style" pitchFamily="18" charset="0"/>
              </a:rPr>
              <a:t>located in Alexandria, Virginia (the “Project”) on the land described on the attached Exhibit A; </a:t>
            </a:r>
            <a:r>
              <a:rPr lang="en-US" sz="2400" b="1" dirty="0" smtClean="0">
                <a:solidFill>
                  <a:prstClr val="black"/>
                </a:solidFill>
                <a:latin typeface="Goudy Old Style" pitchFamily="18" charset="0"/>
              </a:rPr>
              <a:t>and”</a:t>
            </a:r>
          </a:p>
          <a:p>
            <a:pPr marL="0" indent="0">
              <a:buNone/>
            </a:pPr>
            <a:endParaRPr lang="en-US" dirty="0"/>
          </a:p>
        </p:txBody>
      </p:sp>
      <p:sp>
        <p:nvSpPr>
          <p:cNvPr id="4" name="Slide Number Placeholder 3"/>
          <p:cNvSpPr>
            <a:spLocks noGrp="1"/>
          </p:cNvSpPr>
          <p:nvPr>
            <p:ph type="sldNum" sz="quarter" idx="12"/>
          </p:nvPr>
        </p:nvSpPr>
        <p:spPr/>
        <p:txBody>
          <a:bodyPr/>
          <a:lstStyle/>
          <a:p>
            <a:fld id="{A561EF5D-8A37-49A7-87D2-0939B70A9059}" type="slidenum">
              <a:rPr lang="en-US" smtClean="0"/>
              <a:t>9</a:t>
            </a:fld>
            <a:endParaRPr lang="en-US"/>
          </a:p>
        </p:txBody>
      </p:sp>
    </p:spTree>
    <p:extLst>
      <p:ext uri="{BB962C8B-B14F-4D97-AF65-F5344CB8AC3E}">
        <p14:creationId xmlns:p14="http://schemas.microsoft.com/office/powerpoint/2010/main" val="784024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KH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KH Powerpoint Template</Template>
  <TotalTime>726</TotalTime>
  <Words>1045</Words>
  <Application>Microsoft Macintosh PowerPoint</Application>
  <PresentationFormat>On-screen Show (4:3)</PresentationFormat>
  <Paragraphs>158</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KH Powerpoint Template</vt:lpstr>
      <vt:lpstr>  Messages in Bottles:  Writing Now to Plan for Year 15 </vt:lpstr>
      <vt:lpstr>Legal Document Checklist</vt:lpstr>
      <vt:lpstr>Issues with Right of First Refusal</vt:lpstr>
      <vt:lpstr>ROFR versus an Option</vt:lpstr>
      <vt:lpstr>Trigger Language for the Right</vt:lpstr>
      <vt:lpstr>Terms of the ROFR— time to exercise and time to close</vt:lpstr>
      <vt:lpstr> Default and Removal </vt:lpstr>
      <vt:lpstr>Reserves must be part of the Property, right</vt:lpstr>
      <vt:lpstr>Including the Reserves</vt:lpstr>
      <vt:lpstr>Buying the LP Interests (same issue, what is the property?)</vt:lpstr>
      <vt:lpstr>ROFR Purchase Price</vt:lpstr>
      <vt:lpstr>Puts, Forced Sales, and Qualified Contracts</vt:lpstr>
      <vt:lpstr>Loan Document Provisions</vt:lpstr>
      <vt:lpstr>Extended Use &amp; Regulatory Agreements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Meaghan Caulfield</dc:creator>
  <cp:lastModifiedBy>Julie Kieffer</cp:lastModifiedBy>
  <cp:revision>37</cp:revision>
  <cp:lastPrinted>2014-06-02T23:49:53Z</cp:lastPrinted>
  <dcterms:created xsi:type="dcterms:W3CDTF">2013-11-04T18:39:36Z</dcterms:created>
  <dcterms:modified xsi:type="dcterms:W3CDTF">2014-06-02T23:55:00Z</dcterms:modified>
</cp:coreProperties>
</file>