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4"/>
  </p:sldMasterIdLst>
  <p:notesMasterIdLst>
    <p:notesMasterId r:id="rId18"/>
  </p:notesMasterIdLst>
  <p:sldIdLst>
    <p:sldId id="289" r:id="rId5"/>
    <p:sldId id="287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8" r:id="rId17"/>
  </p:sldIdLst>
  <p:sldSz cx="9144000" cy="6858000" type="screen4x3"/>
  <p:notesSz cx="7010400" cy="9296400"/>
  <p:embeddedFontLst>
    <p:embeddedFont>
      <p:font typeface="Century Gothic" pitchFamily="34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37424A"/>
    <a:srgbClr val="E05206"/>
    <a:srgbClr val="303A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600" autoAdjust="0"/>
    <p:restoredTop sz="94590" autoAdjust="0"/>
  </p:normalViewPr>
  <p:slideViewPr>
    <p:cSldViewPr showGuides="1">
      <p:cViewPr varScale="1">
        <p:scale>
          <a:sx n="93" d="100"/>
          <a:sy n="93" d="100"/>
        </p:scale>
        <p:origin x="-1194" y="-96"/>
      </p:cViewPr>
      <p:guideLst>
        <p:guide orient="horz" pos="1392"/>
        <p:guide orient="horz" pos="4176"/>
        <p:guide orient="horz" pos="2160"/>
        <p:guide orient="horz" pos="144"/>
        <p:guide orient="horz" pos="720"/>
        <p:guide pos="288"/>
        <p:guide pos="54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4D0A29E8-7A8D-49EE-B803-4145A43AA3EF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8" tIns="46580" rIns="93158" bIns="465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5AA62DA4-1EB9-496A-8EEC-64B5A7B4C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515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 userDrawn="1"/>
        </p:nvPicPr>
        <p:blipFill>
          <a:blip r:embed="rId2" cstate="print"/>
          <a:srcRect l="20032" b="38088"/>
          <a:stretch>
            <a:fillRect/>
          </a:stretch>
        </p:blipFill>
        <p:spPr bwMode="auto">
          <a:xfrm>
            <a:off x="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1"/>
            <a:ext cx="8229600" cy="762000"/>
          </a:xfrm>
        </p:spPr>
        <p:txBody>
          <a:bodyPr anchor="ctr" anchorCtr="0">
            <a:normAutofit/>
          </a:bodyPr>
          <a:lstStyle>
            <a:lvl1pPr algn="r">
              <a:defRPr sz="2800" baseline="0">
                <a:solidFill>
                  <a:srgbClr val="3742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4275" y="2444087"/>
            <a:ext cx="4114800" cy="381000"/>
          </a:xfrm>
        </p:spPr>
        <p:txBody>
          <a:bodyPr anchor="ctr" anchorCtr="0"/>
          <a:lstStyle>
            <a:lvl1pPr marL="0" indent="0" algn="r">
              <a:buNone/>
              <a:defRPr sz="1400" spc="7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5867400"/>
            <a:ext cx="2895600" cy="365125"/>
          </a:xfrm>
        </p:spPr>
        <p:txBody>
          <a:bodyPr/>
          <a:lstStyle>
            <a:lvl1pPr>
              <a:defRPr sz="1600" baseline="0"/>
            </a:lvl1pPr>
          </a:lstStyle>
          <a:p>
            <a:pPr>
              <a:defRPr/>
            </a:pPr>
            <a:fld id="{E475EEA4-B2AC-4C32-95C8-B0E5192A01CC}" type="datetime4">
              <a:rPr lang="en-US" smtClean="0"/>
              <a:pPr>
                <a:defRPr/>
              </a:pPr>
              <a:t>May 20, 2014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613477"/>
            <a:ext cx="9144000" cy="0"/>
          </a:xfrm>
          <a:prstGeom prst="line">
            <a:avLst/>
          </a:prstGeom>
          <a:ln w="28575">
            <a:solidFill>
              <a:srgbClr val="E05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exi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5976492"/>
            <a:ext cx="1905004" cy="256033"/>
          </a:xfrm>
          <a:prstGeom prst="rect">
            <a:avLst/>
          </a:prstGeom>
        </p:spPr>
      </p:pic>
      <p:pic>
        <p:nvPicPr>
          <p:cNvPr id="12" name="Picture 11" descr="CohnReznick+ATA_4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641848" y="3901803"/>
            <a:ext cx="3044952" cy="517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1"/>
            <a:ext cx="8229600" cy="1219199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400050" indent="-171450">
              <a:defRPr baseline="0"/>
            </a:lvl3pPr>
            <a:lvl4pPr marL="573088" indent="-173038">
              <a:defRPr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kern="1000" spc="70" baseline="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AE126D06-6B72-4F65-BAED-B9088F84E6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41360"/>
            <a:ext cx="2133600" cy="365125"/>
          </a:xfrm>
        </p:spPr>
        <p:txBody>
          <a:bodyPr/>
          <a:lstStyle>
            <a:lvl1pPr>
              <a:defRPr kern="1000" spc="70" baseline="0"/>
            </a:lvl1pPr>
          </a:lstStyle>
          <a:p>
            <a:pPr>
              <a:defRPr/>
            </a:pPr>
            <a:fld id="{7CBF5332-5D56-4AEA-B741-D3A4AFF917A0}" type="datetime4">
              <a:rPr lang="en-US" smtClean="0"/>
              <a:pPr>
                <a:defRPr/>
              </a:pPr>
              <a:t>May 20, 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2192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800" kern="1000" spc="600" baseline="0" dirty="0">
                <a:solidFill>
                  <a:srgbClr val="3742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1"/>
            <a:ext cx="4019266" cy="4525962"/>
          </a:xfrm>
        </p:spPr>
        <p:txBody>
          <a:bodyPr/>
          <a:lstStyle>
            <a:lvl1pPr>
              <a:defRPr sz="1800" kern="1000" spc="0" baseline="0"/>
            </a:lvl1pPr>
            <a:lvl2pPr>
              <a:defRPr sz="1600" kern="1000" spc="0" baseline="0"/>
            </a:lvl2pPr>
            <a:lvl3pPr>
              <a:defRPr sz="1400" kern="1000" spc="0" baseline="0"/>
            </a:lvl3pPr>
            <a:lvl4pPr>
              <a:defRPr sz="1400" kern="1000" spc="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046561" cy="4525963"/>
          </a:xfrm>
        </p:spPr>
        <p:txBody>
          <a:bodyPr/>
          <a:lstStyle>
            <a:lvl1pPr>
              <a:defRPr sz="1800" kern="1000" spc="0" baseline="0"/>
            </a:lvl1pPr>
            <a:lvl2pPr>
              <a:defRPr sz="1600" kern="1000" spc="0" baseline="0"/>
            </a:lvl2pPr>
            <a:lvl3pPr>
              <a:defRPr sz="1400" kern="1000" spc="0" baseline="0"/>
            </a:lvl3pPr>
            <a:lvl4pPr>
              <a:defRPr sz="1400" kern="1000" spc="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ern="1000" spc="70" baseline="0"/>
            </a:lvl1pPr>
          </a:lstStyle>
          <a:p>
            <a:pPr>
              <a:defRPr/>
            </a:pPr>
            <a:fld id="{7CBF5332-5D56-4AEA-B741-D3A4AFF917A0}" type="datetime4">
              <a:rPr lang="en-US" smtClean="0"/>
              <a:pPr>
                <a:defRPr/>
              </a:pPr>
              <a:t>May 20,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ern="1000" spc="70" baseline="0"/>
            </a:lvl1pPr>
          </a:lstStyle>
          <a:p>
            <a:pPr>
              <a:defRPr/>
            </a:pPr>
            <a:fld id="{CDCCAA4C-A8EB-452C-9308-7F3EAAE2B7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67700" cy="1219200"/>
          </a:xfrm>
        </p:spPr>
        <p:txBody>
          <a:bodyPr anchor="t" anchorCtr="0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800" kern="1000" spc="600" baseline="0" dirty="0">
                <a:solidFill>
                  <a:srgbClr val="3742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ern="1000" spc="70" baseline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D84B356-DEF1-481A-B48F-2E68561EB942}" type="datetime4">
              <a:rPr lang="en-US" smtClean="0"/>
              <a:pPr>
                <a:defRPr/>
              </a:pPr>
              <a:t>May 20, 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ern="1000" spc="7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046B196-35AC-4A3B-9C42-6E09677B80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8487" y="6435569"/>
            <a:ext cx="2133600" cy="365125"/>
          </a:xfrm>
        </p:spPr>
        <p:txBody>
          <a:bodyPr/>
          <a:lstStyle>
            <a:lvl1pPr>
              <a:defRPr kern="1000" spc="70" baseline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824C4DB-126D-4B61-8852-AD577FEAFC00}" type="datetime4">
              <a:rPr lang="en-US" smtClean="0"/>
              <a:pPr>
                <a:defRPr/>
              </a:pPr>
              <a:t>May 20, 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2087" y="6435569"/>
            <a:ext cx="457200" cy="365125"/>
          </a:xfr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en-US" sz="1200" kern="1000" spc="70" baseline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CA0F6622-9509-4DE0-9982-5882C5B6AD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2932113" cy="1219200"/>
          </a:xfrm>
        </p:spPr>
        <p:txBody>
          <a:bodyPr anchor="t" anchorCtr="0"/>
          <a:lstStyle>
            <a:lvl1pPr algn="l">
              <a:defRPr sz="2000" b="0" spc="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38600" y="228600"/>
            <a:ext cx="4648200" cy="5897563"/>
          </a:xfrm>
        </p:spPr>
        <p:txBody>
          <a:bodyPr/>
          <a:lstStyle>
            <a:lvl1pPr>
              <a:spcAft>
                <a:spcPts val="1200"/>
              </a:spcAft>
              <a:defRPr sz="2800" spc="6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spc="0" baseline="0">
                <a:solidFill>
                  <a:schemeClr val="accent2"/>
                </a:solidFill>
              </a:defRPr>
            </a:lvl2pPr>
            <a:lvl3pPr>
              <a:defRPr sz="1600" spc="0" baseline="0">
                <a:solidFill>
                  <a:schemeClr val="accent2"/>
                </a:solidFill>
              </a:defRPr>
            </a:lvl3pPr>
            <a:lvl4pPr>
              <a:defRPr sz="1400" spc="0" baseline="0">
                <a:solidFill>
                  <a:schemeClr val="accent2"/>
                </a:solidFill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0"/>
            <a:ext cx="2971800" cy="4084092"/>
          </a:xfrm>
        </p:spPr>
        <p:txBody>
          <a:bodyPr/>
          <a:lstStyle>
            <a:lvl1pPr marL="0" indent="0">
              <a:buNone/>
              <a:defRPr sz="1800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ern="1000" spc="7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E56D15F-9CA6-4A68-B7D1-80F7D58EA3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41360"/>
            <a:ext cx="2133600" cy="365125"/>
          </a:xfrm>
        </p:spPr>
        <p:txBody>
          <a:bodyPr/>
          <a:lstStyle>
            <a:lvl1pPr>
              <a:defRPr kern="1000" spc="70" baseline="0"/>
            </a:lvl1pPr>
          </a:lstStyle>
          <a:p>
            <a:pPr>
              <a:defRPr/>
            </a:pPr>
            <a:fld id="{7CBF5332-5D56-4AEA-B741-D3A4AFF917A0}" type="datetime4">
              <a:rPr lang="en-US" smtClean="0"/>
              <a:pPr>
                <a:defRPr/>
              </a:pPr>
              <a:t>May 20, 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08-NAF-12_PPT Covers_fina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2670" y="-238163"/>
            <a:ext cx="9332813" cy="7235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1635" y="163253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000" b="0" i="0">
                <a:solidFill>
                  <a:srgbClr val="FF8000"/>
                </a:solidFill>
                <a:latin typeface="+mj-lt"/>
                <a:cs typeface="Century Gothic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429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12192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441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kern="1000" spc="0" baseline="0" smtClean="0">
                <a:solidFill>
                  <a:srgbClr val="37424A"/>
                </a:solidFill>
                <a:latin typeface="+mn-lt"/>
              </a:defRPr>
            </a:lvl1pPr>
          </a:lstStyle>
          <a:p>
            <a:pPr>
              <a:defRPr/>
            </a:pPr>
            <a:fld id="{469C4A3A-E7F5-48A8-9A9B-6780514534B3}" type="datetime4">
              <a:rPr lang="en-US" smtClean="0"/>
              <a:pPr>
                <a:defRPr/>
              </a:pPr>
              <a:t>May 20,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4136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E05206"/>
                </a:solidFill>
                <a:latin typeface="+mn-lt"/>
              </a:defRPr>
            </a:lvl1pPr>
          </a:lstStyle>
          <a:p>
            <a:pPr>
              <a:defRPr/>
            </a:pPr>
            <a:fld id="{B61DAA44-1670-4483-9182-61052BAACE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38400" y="6623922"/>
            <a:ext cx="4572000" cy="0"/>
          </a:xfrm>
          <a:prstGeom prst="line">
            <a:avLst/>
          </a:prstGeom>
          <a:ln w="38100">
            <a:solidFill>
              <a:srgbClr val="E05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599" y="6500894"/>
            <a:ext cx="1802365" cy="24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7" r:id="rId5"/>
    <p:sldLayoutId id="2147483678" r:id="rId6"/>
    <p:sldLayoutId id="2147483679" r:id="rId7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800" kern="1000" spc="600" baseline="0">
          <a:solidFill>
            <a:srgbClr val="37424A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E05206"/>
        </a:buClr>
        <a:buFont typeface="Arial" charset="0"/>
        <a:defRPr sz="1800" kern="1000" spc="0" baseline="0">
          <a:solidFill>
            <a:srgbClr val="37424A"/>
          </a:solidFill>
          <a:latin typeface="+mj-lt"/>
          <a:ea typeface="+mn-ea"/>
          <a:cs typeface="+mn-cs"/>
        </a:defRPr>
      </a:lvl1pPr>
      <a:lvl2pPr marL="225425" indent="-225425" algn="l" rtl="0" fontAlgn="base">
        <a:spcBef>
          <a:spcPct val="20000"/>
        </a:spcBef>
        <a:spcAft>
          <a:spcPct val="0"/>
        </a:spcAft>
        <a:buClr>
          <a:srgbClr val="E05206"/>
        </a:buClr>
        <a:buFont typeface="Symbol" pitchFamily="18" charset="2"/>
        <a:buChar char="·"/>
        <a:defRPr sz="1600" kern="1000" spc="0" baseline="0">
          <a:solidFill>
            <a:srgbClr val="37424A"/>
          </a:solidFill>
          <a:latin typeface="+mj-lt"/>
          <a:ea typeface="+mn-ea"/>
          <a:cs typeface="+mn-cs"/>
        </a:defRPr>
      </a:lvl2pPr>
      <a:lvl3pPr marL="409575" indent="-184150" algn="l" rtl="0" fontAlgn="base">
        <a:spcBef>
          <a:spcPct val="20000"/>
        </a:spcBef>
        <a:spcAft>
          <a:spcPct val="0"/>
        </a:spcAft>
        <a:buClr>
          <a:srgbClr val="E05206"/>
        </a:buClr>
        <a:buFont typeface="Century Gothic" pitchFamily="34" charset="0"/>
        <a:buChar char="–"/>
        <a:defRPr sz="1400" kern="1000" spc="0" baseline="0">
          <a:solidFill>
            <a:srgbClr val="37424A"/>
          </a:solidFill>
          <a:latin typeface="+mj-lt"/>
          <a:ea typeface="+mn-ea"/>
          <a:cs typeface="+mn-cs"/>
        </a:defRPr>
      </a:lvl3pPr>
      <a:lvl4pPr marL="571500" indent="-152400" algn="l" rtl="0" fontAlgn="base">
        <a:spcBef>
          <a:spcPct val="20000"/>
        </a:spcBef>
        <a:spcAft>
          <a:spcPts val="1200"/>
        </a:spcAft>
        <a:buClr>
          <a:srgbClr val="E05206"/>
        </a:buClr>
        <a:buFont typeface="Symbol" pitchFamily="18" charset="2"/>
        <a:buChar char="·"/>
        <a:defRPr sz="1400" kern="1000" spc="0" baseline="0">
          <a:solidFill>
            <a:srgbClr val="37424A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05206"/>
        </a:buClr>
        <a:buFont typeface="Arial" charset="0"/>
        <a:buChar char="»"/>
        <a:defRPr sz="1100" kern="1200">
          <a:solidFill>
            <a:srgbClr val="37424A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267700" cy="762000"/>
          </a:xfrm>
        </p:spPr>
        <p:txBody>
          <a:bodyPr>
            <a:normAutofit fontScale="90000"/>
          </a:bodyPr>
          <a:lstStyle/>
          <a:p>
            <a:r>
              <a:rPr lang="en-US" sz="2800" spc="400" dirty="0" smtClean="0"/>
              <a:t>Who Gets What When the</a:t>
            </a:r>
            <a:br>
              <a:rPr lang="en-US" sz="2800" spc="400" dirty="0" smtClean="0"/>
            </a:br>
            <a:r>
              <a:rPr lang="en-US" sz="2800" spc="400" dirty="0" smtClean="0"/>
              <a:t>Partnership is Liquidated</a:t>
            </a:r>
            <a:endParaRPr lang="en-US" sz="2800" dirty="0">
              <a:latin typeface="+mj-lt"/>
            </a:endParaRPr>
          </a:p>
        </p:txBody>
      </p:sp>
      <p:sp>
        <p:nvSpPr>
          <p:cNvPr id="3" name="Date Placeholder 4"/>
          <p:cNvSpPr txBox="1">
            <a:spLocks/>
          </p:cNvSpPr>
          <p:nvPr/>
        </p:nvSpPr>
        <p:spPr>
          <a:xfrm>
            <a:off x="5791200" y="4495800"/>
            <a:ext cx="2895600" cy="19653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343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Presented By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l" defTabSz="91343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Terence Kimm</a:t>
            </a:r>
          </a:p>
          <a:p>
            <a:pPr marL="0" marR="0" lvl="0" indent="0" algn="l" defTabSz="91343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Terry.Kimm@CohnReznick.com</a:t>
            </a:r>
          </a:p>
          <a:p>
            <a:pPr marL="0" marR="0" lvl="0" indent="0" algn="l" defTabSz="91343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301-657-7766</a:t>
            </a:r>
          </a:p>
        </p:txBody>
      </p:sp>
    </p:spTree>
    <p:extLst>
      <p:ext uri="{BB962C8B-B14F-4D97-AF65-F5344CB8AC3E}">
        <p14:creationId xmlns:p14="http://schemas.microsoft.com/office/powerpoint/2010/main" xmlns="" val="27849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9% Deal Liquidation Calculation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6D06-6B72-4F65-BAED-B9088F84E6F1}" type="slidenum">
              <a:rPr lang="en-US" sz="1400"/>
              <a:pPr>
                <a:defRPr/>
              </a:pPr>
              <a:t>9</a:t>
            </a:fld>
            <a:endParaRPr lang="en-US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69932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6D06-6B72-4F65-BAED-B9088F84E6F1}" type="slidenum">
              <a:rPr lang="en-US" sz="1400"/>
              <a:pPr>
                <a:defRPr/>
              </a:pPr>
              <a:t>10</a:t>
            </a:fld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8300339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the Ultimate Allocations of Cash Aren’t What You Expected?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6D06-6B72-4F65-BAED-B9088F84E6F1}" type="slidenum">
              <a:rPr lang="en-US" sz="1400"/>
              <a:pPr>
                <a:defRPr/>
              </a:pPr>
              <a:t>11</a:t>
            </a:fld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828800"/>
            <a:ext cx="8229600" cy="445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</a:pPr>
            <a:r>
              <a:rPr lang="en-US" sz="2400" b="1" kern="1000" dirty="0" smtClean="0">
                <a:solidFill>
                  <a:srgbClr val="37424A"/>
                </a:solidFill>
                <a:latin typeface="Arial" pitchFamily="34" charset="0"/>
                <a:cs typeface="Arial" pitchFamily="34" charset="0"/>
              </a:rPr>
              <a:t>For Existing Deals Approaching Year 15:</a:t>
            </a:r>
          </a:p>
          <a:p>
            <a:pPr lvl="0">
              <a:lnSpc>
                <a:spcPct val="150000"/>
              </a:lnSpc>
            </a:pPr>
            <a:endParaRPr lang="en-US" sz="2000" b="1" kern="1000" dirty="0" smtClean="0">
              <a:solidFill>
                <a:srgbClr val="E05206"/>
              </a:solidFill>
              <a:latin typeface="Arial" pitchFamily="34" charset="0"/>
              <a:cs typeface="Arial" pitchFamily="34" charset="0"/>
            </a:endParaRPr>
          </a:p>
          <a:p>
            <a:pPr marL="233363" lvl="0">
              <a:lnSpc>
                <a:spcPct val="150000"/>
              </a:lnSpc>
            </a:pPr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Stay out of the Liquidation Section of the Partnership Agreement</a:t>
            </a:r>
          </a:p>
          <a:p>
            <a:pPr marL="687388" lvl="1" indent="-225425">
              <a:lnSpc>
                <a:spcPct val="150000"/>
              </a:lnSpc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Refinance instead of Selling (Note the LP must consent to refinancing)</a:t>
            </a:r>
          </a:p>
          <a:p>
            <a:pPr marL="687388" lvl="1" indent="-225425">
              <a:lnSpc>
                <a:spcPct val="150000"/>
              </a:lnSpc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Negotiate the purchase of the LP interest</a:t>
            </a:r>
          </a:p>
          <a:p>
            <a:pPr marL="687388" lvl="1" indent="-225425">
              <a:lnSpc>
                <a:spcPct val="150000"/>
              </a:lnSpc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Where applicable, use not-for-profit right of first refusal.</a:t>
            </a:r>
          </a:p>
          <a:p>
            <a:r>
              <a:rPr lang="en-US" dirty="0" smtClean="0"/>
              <a:t> </a:t>
            </a:r>
          </a:p>
          <a:p>
            <a:endParaRPr lang="en-US" sz="2000" b="1" kern="1000" dirty="0" smtClean="0">
              <a:solidFill>
                <a:srgbClr val="E05206"/>
              </a:solidFill>
              <a:latin typeface="Arial" pitchFamily="34" charset="0"/>
              <a:cs typeface="Arial" pitchFamily="34" charset="0"/>
            </a:endParaRPr>
          </a:p>
          <a:p>
            <a:pPr marL="233363"/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Manage the Tax Capital accounts – Generate more tax losses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Do for New Deals: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6D06-6B72-4F65-BAED-B9088F84E6F1}" type="slidenum">
              <a:rPr lang="en-US" sz="1400"/>
              <a:pPr>
                <a:defRPr/>
              </a:pPr>
              <a:t>12</a:t>
            </a:fld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524000"/>
            <a:ext cx="8229600" cy="475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Negotiate Special Gross Income Allocation Provisions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Negotiate Right to Purchase LP Interests </a:t>
            </a:r>
          </a:p>
          <a:p>
            <a:pPr lvl="0">
              <a:lnSpc>
                <a:spcPct val="150000"/>
              </a:lnSpc>
            </a:pPr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Forced Sale Rights</a:t>
            </a:r>
          </a:p>
          <a:p>
            <a:pPr marL="457200" lvl="0" indent="-223838">
              <a:lnSpc>
                <a:spcPct val="150000"/>
              </a:lnSpc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Do not allow them</a:t>
            </a:r>
          </a:p>
          <a:p>
            <a:pPr marL="457200" lvl="0" indent="-223838">
              <a:lnSpc>
                <a:spcPct val="150000"/>
              </a:lnSpc>
              <a:spcAft>
                <a:spcPts val="1200"/>
              </a:spcAft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If used, agree to how cash will be distributed up front</a:t>
            </a:r>
          </a:p>
          <a:p>
            <a:pPr lvl="0">
              <a:lnSpc>
                <a:spcPct val="150000"/>
              </a:lnSpc>
            </a:pPr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Factor in Year 15 Distributions in Credit Pricing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6D06-6B72-4F65-BAED-B9088F84E6F1}" type="slidenum">
              <a:rPr lang="en-US" sz="140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130300"/>
            <a:ext cx="8229600" cy="515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</a:pPr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Partnership Capital Accounts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 </a:t>
            </a:r>
          </a:p>
          <a:p>
            <a:pPr lvl="0">
              <a:lnSpc>
                <a:spcPct val="150000"/>
              </a:lnSpc>
            </a:pPr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Sample Partnership Agreement</a:t>
            </a:r>
          </a:p>
          <a:p>
            <a:pPr lvl="0">
              <a:lnSpc>
                <a:spcPct val="150000"/>
              </a:lnSpc>
            </a:pPr>
            <a:endParaRPr lang="en-US" sz="2000" b="1" kern="1000" dirty="0" smtClean="0">
              <a:solidFill>
                <a:srgbClr val="E05206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Sample Back End Calculations</a:t>
            </a:r>
          </a:p>
          <a:p>
            <a:pPr marL="460375" lvl="1" indent="-225425">
              <a:lnSpc>
                <a:spcPct val="150000"/>
              </a:lnSpc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4% deal</a:t>
            </a:r>
          </a:p>
          <a:p>
            <a:pPr marL="460375" lvl="1" indent="-225425">
              <a:lnSpc>
                <a:spcPct val="150000"/>
              </a:lnSpc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9% deal</a:t>
            </a:r>
          </a:p>
          <a:p>
            <a:pPr lvl="0">
              <a:lnSpc>
                <a:spcPct val="150000"/>
              </a:lnSpc>
            </a:pPr>
            <a:endParaRPr lang="en-US" sz="2000" b="1" kern="1000" dirty="0" smtClean="0">
              <a:solidFill>
                <a:srgbClr val="E05206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Concluding Comments</a:t>
            </a:r>
          </a:p>
          <a:p>
            <a:pPr lvl="0"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Capital Accounts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6D06-6B72-4F65-BAED-B9088F84E6F1}" type="slidenum">
              <a:rPr lang="en-US" sz="1400"/>
              <a:pPr>
                <a:defRPr/>
              </a:pPr>
              <a:t>2</a:t>
            </a:fld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130300"/>
            <a:ext cx="8229600" cy="515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</a:pPr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All Partners in a Partnership Have a Capital Account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 </a:t>
            </a:r>
          </a:p>
          <a:p>
            <a:pPr lvl="0">
              <a:lnSpc>
                <a:spcPct val="150000"/>
              </a:lnSpc>
            </a:pPr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Safe Harbor Capital Account Maintenance Rules under IRC 704(b)</a:t>
            </a:r>
          </a:p>
          <a:p>
            <a:pPr marL="460375" lvl="1" indent="-225425">
              <a:lnSpc>
                <a:spcPct val="150000"/>
              </a:lnSpc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All Capital Accounts Start at Zero</a:t>
            </a:r>
          </a:p>
          <a:p>
            <a:pPr marL="460375" lvl="1" indent="-225425">
              <a:lnSpc>
                <a:spcPct val="150000"/>
              </a:lnSpc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Increased by Capital Contributions</a:t>
            </a:r>
          </a:p>
          <a:p>
            <a:pPr marL="460375" lvl="1" indent="-225425">
              <a:lnSpc>
                <a:spcPct val="150000"/>
              </a:lnSpc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Increased by Income &amp; Gain Allocations</a:t>
            </a:r>
          </a:p>
          <a:p>
            <a:pPr marL="460375" lvl="1" indent="-225425">
              <a:lnSpc>
                <a:spcPct val="150000"/>
              </a:lnSpc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Decreased by Loss &amp; Deduction Allocations</a:t>
            </a:r>
          </a:p>
          <a:p>
            <a:pPr marL="460375" lvl="1" indent="-225425">
              <a:lnSpc>
                <a:spcPct val="150000"/>
              </a:lnSpc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Decreased by Distributions</a:t>
            </a:r>
          </a:p>
          <a:p>
            <a:pPr marL="460375" lvl="1" indent="-225425">
              <a:lnSpc>
                <a:spcPct val="150000"/>
              </a:lnSpc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Upon Liquidation, all Capital Accounts Return to Zero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Partnership Agreement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6D06-6B72-4F65-BAED-B9088F84E6F1}" type="slidenum">
              <a:rPr lang="en-US" sz="1400"/>
              <a:pPr>
                <a:defRPr/>
              </a:pPr>
              <a:t>3</a:t>
            </a:fld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130300"/>
            <a:ext cx="8229600" cy="515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 kern="1000" dirty="0" smtClean="0">
              <a:solidFill>
                <a:srgbClr val="E0520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Partnership Profit, Loss &amp; Cash allocations controlled by Partnership Agreement</a:t>
            </a:r>
          </a:p>
          <a:p>
            <a:endParaRPr lang="en-US" sz="2000" dirty="0" smtClean="0"/>
          </a:p>
          <a:p>
            <a:pPr marL="461963" lvl="0" indent="-231775"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Section 5 – Allocations of Profits from Capital Transactions</a:t>
            </a:r>
          </a:p>
          <a:p>
            <a:pPr marL="461963" indent="-231775"/>
            <a:r>
              <a:rPr lang="en-US" dirty="0" smtClean="0"/>
              <a:t> </a:t>
            </a:r>
          </a:p>
          <a:p>
            <a:pPr marL="461963" lvl="0" indent="-231775"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Section 6 – Distributions and Applications of Cash Flow from Capital Transactions</a:t>
            </a:r>
          </a:p>
          <a:p>
            <a:pPr marL="461963" indent="-231775">
              <a:buFont typeface="Arial" pitchFamily="34" charset="0"/>
              <a:buChar char="•"/>
            </a:pPr>
            <a:endParaRPr lang="en-US" dirty="0" smtClean="0"/>
          </a:p>
          <a:p>
            <a:pPr marL="461963" lvl="0" indent="-231775">
              <a:buClr>
                <a:srgbClr val="E05206"/>
              </a:buClr>
              <a:buFont typeface="Arial" pitchFamily="34" charset="0"/>
              <a:buChar char="•"/>
            </a:pPr>
            <a:r>
              <a:rPr lang="en-US" dirty="0" smtClean="0"/>
              <a:t>Section 10 – Dissolution and Termination of the Partnership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 – Allocations of Profits from Capital Transactions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6D06-6B72-4F65-BAED-B9088F84E6F1}" type="slidenum">
              <a:rPr lang="en-US" sz="1400"/>
              <a:pPr>
                <a:defRPr/>
              </a:pPr>
              <a:t>4</a:t>
            </a:fld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68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Profits from a Capital Transaction shall be allocated to the Partners in the following order of priority:</a:t>
            </a:r>
          </a:p>
          <a:p>
            <a:endParaRPr lang="en-US" sz="2000" b="1" kern="1000" dirty="0" smtClean="0">
              <a:solidFill>
                <a:srgbClr val="E05206"/>
              </a:solidFill>
              <a:latin typeface="Arial" pitchFamily="34" charset="0"/>
              <a:cs typeface="Arial" pitchFamily="34" charset="0"/>
            </a:endParaRPr>
          </a:p>
          <a:p>
            <a:pPr marL="798513" lvl="1" indent="-336550"/>
            <a:r>
              <a:rPr lang="en-US" dirty="0" smtClean="0"/>
              <a:t>A) To the LP to eliminate any negative capital account.</a:t>
            </a:r>
          </a:p>
          <a:p>
            <a:pPr marL="798513" lvl="1" indent="-336550"/>
            <a:endParaRPr lang="en-US" dirty="0" smtClean="0"/>
          </a:p>
          <a:p>
            <a:pPr marL="798513" lvl="1" indent="-336550"/>
            <a:r>
              <a:rPr lang="en-US" dirty="0" smtClean="0"/>
              <a:t>B) To the GP to eliminate any negative capital account.</a:t>
            </a:r>
          </a:p>
          <a:p>
            <a:pPr marL="798513" lvl="1" indent="-336550"/>
            <a:endParaRPr lang="en-US" dirty="0" smtClean="0"/>
          </a:p>
          <a:p>
            <a:pPr marL="798513" indent="-336550"/>
            <a:r>
              <a:rPr lang="en-US" dirty="0" smtClean="0"/>
              <a:t>C) The balance to the Partners in accordance with their sharing ratio of Section 6G.</a:t>
            </a:r>
          </a:p>
          <a:p>
            <a:pPr marL="461963" lvl="0" indent="-231775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6 – Distributions and Applications of Cash Flow from Capital Transactions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6D06-6B72-4F65-BAED-B9088F84E6F1}" type="slidenum">
              <a:rPr lang="en-US" sz="1400"/>
              <a:pPr>
                <a:defRPr/>
              </a:pPr>
              <a:t>5</a:t>
            </a:fld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68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Sale or Refinancing Proceeds shall be applied in the following order of priority:</a:t>
            </a:r>
          </a:p>
          <a:p>
            <a:pPr marL="798513" lvl="1" indent="-336550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A)	To the payment of all expenses of such sale or refinancing.</a:t>
            </a:r>
          </a:p>
          <a:p>
            <a:pPr marL="798513" lvl="1" indent="-336550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B)	To the payment of all debts and obligations of the partnership other than amounts owed to Partners.</a:t>
            </a:r>
          </a:p>
          <a:p>
            <a:pPr marL="798513" lvl="1" indent="-336550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C)	To establish any Reserves reasonably required by the GP.</a:t>
            </a:r>
          </a:p>
          <a:p>
            <a:pPr marL="798513" lvl="1" indent="-336550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D)	To repay any LP Loans.</a:t>
            </a:r>
          </a:p>
          <a:p>
            <a:pPr marL="798513" lvl="1" indent="-336550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E)	To repay any GP Loans.</a:t>
            </a:r>
          </a:p>
          <a:p>
            <a:pPr marL="798513" lvl="1" indent="-336550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F)	To repay any balance remaining on the Development Fee.</a:t>
            </a:r>
          </a:p>
          <a:p>
            <a:pPr marL="798513" lvl="1" indent="-336550">
              <a:lnSpc>
                <a:spcPct val="150000"/>
              </a:lnSpc>
            </a:pPr>
            <a:r>
              <a:rPr lang="en-US" dirty="0" smtClean="0"/>
              <a:t>G)	The balance shall be distributed 20% to the LP and 80% to the GP.</a:t>
            </a:r>
          </a:p>
          <a:p>
            <a:pPr marL="461963" lvl="0" indent="-231775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10 – Dissolution and Termination of the Partnership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6D06-6B72-4F65-BAED-B9088F84E6F1}" type="slidenum">
              <a:rPr lang="en-US" sz="1400"/>
              <a:pPr>
                <a:defRPr/>
              </a:pPr>
              <a:t>6</a:t>
            </a:fld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68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10.1  Events which cause a Dissolution of the Partnership shall include:</a:t>
            </a:r>
          </a:p>
          <a:p>
            <a:pPr marL="917575" lvl="1" indent="-455613">
              <a:lnSpc>
                <a:spcPct val="150000"/>
              </a:lnSpc>
            </a:pPr>
            <a:r>
              <a:rPr lang="en-US" dirty="0" smtClean="0"/>
              <a:t>A)	Election made by the GP with the consent of the LP</a:t>
            </a:r>
          </a:p>
          <a:p>
            <a:pPr marL="917575" lvl="1" indent="-455613">
              <a:lnSpc>
                <a:spcPct val="150000"/>
              </a:lnSpc>
            </a:pPr>
            <a:r>
              <a:rPr lang="en-US" dirty="0" smtClean="0"/>
              <a:t>B)	Withdrawal of GP </a:t>
            </a:r>
          </a:p>
          <a:p>
            <a:pPr marL="917575" lvl="1" indent="-455613">
              <a:lnSpc>
                <a:spcPct val="150000"/>
              </a:lnSpc>
            </a:pPr>
            <a:r>
              <a:rPr lang="en-US" dirty="0" smtClean="0"/>
              <a:t>C)	Sale or other disposition of all or substantially all of the assets of the Partnership.</a:t>
            </a:r>
          </a:p>
          <a:p>
            <a:r>
              <a:rPr lang="en-US" dirty="0" smtClean="0"/>
              <a:t> </a:t>
            </a:r>
          </a:p>
          <a:p>
            <a:r>
              <a:rPr lang="en-US" sz="2000" b="1" kern="1000" dirty="0" smtClean="0">
                <a:solidFill>
                  <a:srgbClr val="E05206"/>
                </a:solidFill>
                <a:latin typeface="Arial" pitchFamily="34" charset="0"/>
                <a:cs typeface="Arial" pitchFamily="34" charset="0"/>
              </a:rPr>
              <a:t>10.2  Priority on Liquidation – To extent proceeds are sufficient, they shall be applied in the following order:</a:t>
            </a:r>
          </a:p>
          <a:p>
            <a:pPr marL="917575" lvl="1" indent="-455613">
              <a:lnSpc>
                <a:spcPct val="150000"/>
              </a:lnSpc>
            </a:pPr>
            <a:r>
              <a:rPr lang="en-US" dirty="0" smtClean="0"/>
              <a:t>A)	In accordance with Section 6A through 6F</a:t>
            </a:r>
          </a:p>
          <a:p>
            <a:pPr marL="917575" lvl="1" indent="-455613">
              <a:lnSpc>
                <a:spcPct val="150000"/>
              </a:lnSpc>
            </a:pPr>
            <a:r>
              <a:rPr lang="en-US" dirty="0" smtClean="0"/>
              <a:t>B)	The balance shall be distributed in accordance with positive Capital Accounts.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4% Deal Liquidation Calculation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6D06-6B72-4F65-BAED-B9088F84E6F1}" type="slidenum">
              <a:rPr lang="en-US" sz="1400"/>
              <a:pPr>
                <a:defRPr/>
              </a:pPr>
              <a:t>7</a:t>
            </a:fld>
            <a:endParaRPr lang="en-US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3889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6D06-6B72-4F65-BAED-B9088F84E6F1}" type="slidenum">
              <a:rPr lang="en-US" sz="1400"/>
              <a:pPr>
                <a:defRPr/>
              </a:pPr>
              <a:t>8</a:t>
            </a:fld>
            <a:endParaRPr lang="en-US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219076"/>
            <a:ext cx="8391525" cy="629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R-Corporate Presentation Color Palette">
      <a:dk1>
        <a:srgbClr val="303A3F"/>
      </a:dk1>
      <a:lt1>
        <a:srgbClr val="FFFFFF"/>
      </a:lt1>
      <a:dk2>
        <a:srgbClr val="37424A"/>
      </a:dk2>
      <a:lt2>
        <a:srgbClr val="FFFFFF"/>
      </a:lt2>
      <a:accent1>
        <a:srgbClr val="E05206"/>
      </a:accent1>
      <a:accent2>
        <a:srgbClr val="37424A"/>
      </a:accent2>
      <a:accent3>
        <a:srgbClr val="820024"/>
      </a:accent3>
      <a:accent4>
        <a:srgbClr val="00583D"/>
      </a:accent4>
      <a:accent5>
        <a:srgbClr val="002F5F"/>
      </a:accent5>
      <a:accent6>
        <a:srgbClr val="FFE293"/>
      </a:accent6>
      <a:hlink>
        <a:srgbClr val="000000"/>
      </a:hlink>
      <a:folHlink>
        <a:srgbClr val="FFFFFF"/>
      </a:folHlink>
    </a:clrScheme>
    <a:fontScheme name="RC Corporate Presentation Font Themes">
      <a:majorFont>
        <a:latin typeface="Arial"/>
        <a:ea typeface=""/>
        <a:cs typeface=""/>
      </a:majorFont>
      <a:minorFont>
        <a:latin typeface="Century Gothic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AB5C0C7E00954EA385D8D453215A72" ma:contentTypeVersion="1" ma:contentTypeDescription="Create a new document." ma:contentTypeScope="" ma:versionID="9f2affbb6472aa876f60583e779ae12f">
  <xsd:schema xmlns:xsd="http://www.w3.org/2001/XMLSchema" xmlns:p="http://schemas.microsoft.com/office/2006/metadata/properties" xmlns:ns2="4d064f23-891d-4caa-aa5e-b733307a00d6" targetNamespace="http://schemas.microsoft.com/office/2006/metadata/properties" ma:root="true" ma:fieldsID="1096cbd9a71c76d095ad3f59b969d088" ns2:_="">
    <xsd:import namespace="4d064f23-891d-4caa-aa5e-b733307a00d6"/>
    <xsd:element name="properties">
      <xsd:complexType>
        <xsd:sequence>
          <xsd:element name="documentManagement">
            <xsd:complexType>
              <xsd:all>
                <xsd:element ref="ns2:Industry_x0020_Practic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d064f23-891d-4caa-aa5e-b733307a00d6" elementFormDefault="qualified">
    <xsd:import namespace="http://schemas.microsoft.com/office/2006/documentManagement/types"/>
    <xsd:element name="Industry_x0020_Practice" ma:index="8" nillable="true" ma:displayName="Industry Practice" ma:internalName="Industry_x0020_Practi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arel &amp; Fashion"/>
                    <xsd:enumeration value="Construction"/>
                    <xsd:enumeration value="Educational Institutions"/>
                    <xsd:enumeration value="Financial Services"/>
                    <xsd:enumeration value="Healthcare"/>
                    <xsd:enumeration value="Hospitality"/>
                    <xsd:enumeration value="Law Firms"/>
                    <xsd:enumeration value="Manufacturing and Distribution"/>
                    <xsd:enumeration value="Medical Services"/>
                    <xsd:enumeration value="Not-for-Profit"/>
                    <xsd:enumeration value="Private Equity"/>
                    <xsd:enumeration value="Real Estate"/>
                    <xsd:enumeration value="Retail and Consumer Products"/>
                    <xsd:enumeration value="Technology and Life Science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Industry_x0020_Practice xmlns="4d064f23-891d-4caa-aa5e-b733307a00d6"/>
  </documentManagement>
</p:properties>
</file>

<file path=customXml/itemProps1.xml><?xml version="1.0" encoding="utf-8"?>
<ds:datastoreItem xmlns:ds="http://schemas.openxmlformats.org/officeDocument/2006/customXml" ds:itemID="{98E83834-A383-4061-B6C5-92B50B1277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37C330-6195-4755-A8D6-3FAB63799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064f23-891d-4caa-aa5e-b733307a00d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BE68611-73B8-4022-A238-F998BCB336C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4d064f23-891d-4caa-aa5e-b733307a00d6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322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Symbol</vt:lpstr>
      <vt:lpstr>Calibri</vt:lpstr>
      <vt:lpstr>Office Theme</vt:lpstr>
      <vt:lpstr>Who Gets What When the Partnership is Liquidated</vt:lpstr>
      <vt:lpstr>Today’s Agenda</vt:lpstr>
      <vt:lpstr>Partnership Capital Accounts</vt:lpstr>
      <vt:lpstr>Sample Partnership Agreement</vt:lpstr>
      <vt:lpstr>Section 5 – Allocations of Profits from Capital Transactions</vt:lpstr>
      <vt:lpstr>Section 6 – Distributions and Applications of Cash Flow from Capital Transactions</vt:lpstr>
      <vt:lpstr>Section 10 – Dissolution and Termination of the Partnership</vt:lpstr>
      <vt:lpstr>Sample 4% Deal Liquidation Calculation</vt:lpstr>
      <vt:lpstr>Slide 8</vt:lpstr>
      <vt:lpstr>Sample 9% Deal Liquidation Calculation</vt:lpstr>
      <vt:lpstr>Slide 10</vt:lpstr>
      <vt:lpstr>What If the Ultimate Allocations of Cash Aren’t What You Expected?</vt:lpstr>
      <vt:lpstr>What To Do for New Deals:</vt:lpstr>
    </vt:vector>
  </TitlesOfParts>
  <Company>J.H. Cohn LLP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for presentations only - NOT Capabilities Brochures.</dc:title>
  <dc:creator>rloloan08</dc:creator>
  <cp:lastModifiedBy>Reznick User</cp:lastModifiedBy>
  <cp:revision>162</cp:revision>
  <dcterms:created xsi:type="dcterms:W3CDTF">2012-09-28T16:29:43Z</dcterms:created>
  <dcterms:modified xsi:type="dcterms:W3CDTF">2014-05-20T18:05:25Z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0x0101007EAB5C0C7E00954EA385D8D453215A72</vt:lpwstr>
  </property>
</Properties>
</file>