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notesMasterIdLst>
    <p:notesMasterId r:id="rId30"/>
  </p:notesMasterIdLst>
  <p:handoutMasterIdLst>
    <p:handoutMasterId r:id="rId31"/>
  </p:handoutMasterIdLst>
  <p:sldIdLst>
    <p:sldId id="262" r:id="rId6"/>
    <p:sldId id="263" r:id="rId7"/>
    <p:sldId id="268" r:id="rId8"/>
    <p:sldId id="265" r:id="rId9"/>
    <p:sldId id="264" r:id="rId10"/>
    <p:sldId id="270" r:id="rId11"/>
    <p:sldId id="271" r:id="rId12"/>
    <p:sldId id="272" r:id="rId13"/>
    <p:sldId id="273" r:id="rId14"/>
    <p:sldId id="296" r:id="rId15"/>
    <p:sldId id="274" r:id="rId16"/>
    <p:sldId id="276" r:id="rId17"/>
    <p:sldId id="281" r:id="rId18"/>
    <p:sldId id="283" r:id="rId19"/>
    <p:sldId id="284" r:id="rId20"/>
    <p:sldId id="293" r:id="rId21"/>
    <p:sldId id="294" r:id="rId22"/>
    <p:sldId id="299" r:id="rId23"/>
    <p:sldId id="300" r:id="rId24"/>
    <p:sldId id="301" r:id="rId25"/>
    <p:sldId id="302" r:id="rId26"/>
    <p:sldId id="303" r:id="rId27"/>
    <p:sldId id="304" r:id="rId28"/>
    <p:sldId id="305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A5BDBD"/>
    <a:srgbClr val="889238"/>
    <a:srgbClr val="002A63"/>
    <a:srgbClr val="A7BFCB"/>
    <a:srgbClr val="BFCBD8"/>
    <a:srgbClr val="E55A05"/>
    <a:srgbClr val="A4240B"/>
    <a:srgbClr val="D28A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60" d="100"/>
          <a:sy n="60" d="100"/>
        </p:scale>
        <p:origin x="-1616" y="-4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574EB5-D5B7-5749-87A6-07B131352FE2}" type="datetimeFigureOut">
              <a:rPr lang="en-US" smtClean="0"/>
              <a:t>6/2/14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77A15-BA82-2249-B5B1-DF3FC323A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3890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5A72C7D-A355-4587-8ABE-9C841DFC4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9230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A3A6FB9C-17AD-4C9A-A837-8737BB872576}" type="slidenum">
              <a:rPr lang="en-US" sz="1200" smtClean="0"/>
              <a:pPr/>
              <a:t>1</a:t>
            </a:fld>
            <a:endParaRPr lang="en-US" sz="1200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8BBBC268-67F9-464D-BC02-A826D727F956}" type="datetime1">
              <a:rPr lang="en-US" sz="1200" smtClean="0"/>
              <a:pPr/>
              <a:t>6/2/14</a:t>
            </a:fld>
            <a:endParaRPr lang="en-US" sz="1200" smtClean="0"/>
          </a:p>
        </p:txBody>
      </p:sp>
      <p:sp>
        <p:nvSpPr>
          <p:cNvPr id="481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r>
              <a:rPr lang="en-US" sz="1200" smtClean="0"/>
              <a:t>Prepared by Enterprise </a:t>
            </a:r>
          </a:p>
        </p:txBody>
      </p:sp>
      <p:sp>
        <p:nvSpPr>
          <p:cNvPr id="481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603CD061-447D-4B9E-8985-491E123ADBC1}" type="slidenum">
              <a:rPr lang="en-US" sz="1200" smtClean="0"/>
              <a:pPr/>
              <a:t>6</a:t>
            </a:fld>
            <a:endParaRPr lang="en-US" sz="1200" smtClean="0"/>
          </a:p>
        </p:txBody>
      </p:sp>
      <p:sp>
        <p:nvSpPr>
          <p:cNvPr id="481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A0298-DEC9-4228-AAF7-4EFC0C0F9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590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ED4CC-3186-43CA-B693-D5615EB9A4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50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96674-8756-483D-ABB5-FDF6E789E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805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4AA27-C76D-4E39-85AA-B90C023668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959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3AEAA-71FA-47C2-A58B-76616D79DC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88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6DA6B-BED2-4213-9B7F-C8E09374C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070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5902C-523C-4308-A524-B393B029CE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448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602BF-922D-4389-A8C3-3893C075B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092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E9915-31B8-4F76-9DEF-5D230F4F4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32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EB2BA-15B3-4F8E-B880-C41C996DE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892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622EE-B394-4C56-88FC-2DC926FBD2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24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BD0CC97-7238-4468-BB58-AB8B1D354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dmendelson@ccadev.com" TargetMode="External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81000" y="533400"/>
            <a:ext cx="8305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US" sz="3600" kern="0" dirty="0">
                <a:solidFill>
                  <a:schemeClr val="tx2"/>
                </a:solidFill>
                <a:latin typeface="Franklin Gothic Book" pitchFamily="34" charset="0"/>
                <a:ea typeface="+mj-ea"/>
                <a:cs typeface="+mj-cs"/>
              </a:rPr>
              <a:t>Every Battle is Won Before it </a:t>
            </a:r>
            <a:r>
              <a:rPr lang="en-US" sz="3600" kern="0" dirty="0" smtClean="0">
                <a:solidFill>
                  <a:schemeClr val="tx2"/>
                </a:solidFill>
                <a:latin typeface="Franklin Gothic Book" pitchFamily="34" charset="0"/>
                <a:ea typeface="+mj-ea"/>
                <a:cs typeface="+mj-cs"/>
              </a:rPr>
              <a:t>is Fought.</a:t>
            </a:r>
          </a:p>
          <a:p>
            <a:pPr algn="ctr" eaLnBrk="1" hangingPunct="1">
              <a:defRPr/>
            </a:pPr>
            <a:endParaRPr lang="en-US" sz="3600" kern="0" dirty="0">
              <a:solidFill>
                <a:schemeClr val="tx2"/>
              </a:solidFill>
              <a:latin typeface="Franklin Gothic Book" pitchFamily="34" charset="0"/>
              <a:ea typeface="+mj-ea"/>
              <a:cs typeface="+mj-cs"/>
            </a:endParaRPr>
          </a:p>
          <a:p>
            <a:pPr algn="ctr" eaLnBrk="1" hangingPunct="1">
              <a:defRPr/>
            </a:pPr>
            <a:r>
              <a:rPr lang="en-US" sz="3600" kern="0" dirty="0" smtClean="0">
                <a:solidFill>
                  <a:schemeClr val="tx2"/>
                </a:solidFill>
                <a:latin typeface="Franklin Gothic Book" pitchFamily="34" charset="0"/>
                <a:ea typeface="+mj-ea"/>
                <a:cs typeface="+mj-cs"/>
              </a:rPr>
              <a:t>Planning </a:t>
            </a:r>
            <a:r>
              <a:rPr lang="en-US" sz="3600" kern="0" dirty="0">
                <a:solidFill>
                  <a:schemeClr val="tx2"/>
                </a:solidFill>
                <a:latin typeface="Franklin Gothic Book" pitchFamily="34" charset="0"/>
                <a:ea typeface="+mj-ea"/>
                <a:cs typeface="+mj-cs"/>
              </a:rPr>
              <a:t>for Year 15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343400" y="4495800"/>
            <a:ext cx="4589463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600" kern="0" dirty="0">
                <a:latin typeface="Goudy Old Style" pitchFamily="18" charset="0"/>
                <a:ea typeface="+mn-ea"/>
              </a:rPr>
              <a:t>Presenter:</a:t>
            </a:r>
          </a:p>
          <a:p>
            <a:pPr marL="342900" indent="-342900" algn="r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600" kern="0" dirty="0">
                <a:latin typeface="Goudy Old Style" pitchFamily="18" charset="0"/>
                <a:ea typeface="+mn-ea"/>
              </a:rPr>
              <a:t>Dan Mendelson, President, DTM and Assoc. Inc</a:t>
            </a:r>
            <a:r>
              <a:rPr lang="en-US" sz="1600" kern="0" dirty="0" smtClean="0">
                <a:latin typeface="Goudy Old Style" pitchFamily="18" charset="0"/>
                <a:ea typeface="+mn-ea"/>
              </a:rPr>
              <a:t>.</a:t>
            </a:r>
          </a:p>
          <a:p>
            <a:pPr marL="342900" indent="-342900" algn="r"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sz="1600" kern="0" dirty="0">
              <a:latin typeface="Goudy Old Style" pitchFamily="18" charset="0"/>
              <a:ea typeface="+mn-ea"/>
            </a:endParaRPr>
          </a:p>
          <a:p>
            <a:pPr marL="342900" indent="-342900" algn="r"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sz="1600" kern="0" dirty="0">
              <a:latin typeface="Goudy Old Style" pitchFamily="18" charset="0"/>
              <a:ea typeface="+mn-ea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3200" kern="0" dirty="0">
              <a:latin typeface="+mn-lt"/>
              <a:ea typeface="+mn-ea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227786"/>
            <a:ext cx="19050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http://www.handhousing.org/wp-content/uploads/HAND-logo-horizontal-190px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525" y="762000"/>
            <a:ext cx="1809750" cy="61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44AA27-C76D-4E39-85AA-B90C0236684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gradFill rotWithShape="1">
            <a:gsLst>
              <a:gs pos="0">
                <a:srgbClr val="C6DADA"/>
              </a:gs>
              <a:gs pos="50000">
                <a:srgbClr val="DBE7E7"/>
              </a:gs>
              <a:gs pos="100000">
                <a:srgbClr val="EDF3F3"/>
              </a:gs>
            </a:gsLst>
            <a:lin ang="13500000" scaled="1"/>
          </a:gradFill>
        </p:spPr>
        <p:txBody>
          <a:bodyPr/>
          <a:lstStyle/>
          <a:p>
            <a:pPr algn="r"/>
            <a:r>
              <a:rPr lang="en-US" sz="2400" b="1" smtClean="0">
                <a:latin typeface="Franklin Gothic Book" pitchFamily="34" charset="0"/>
              </a:rPr>
              <a:t>THE “OTHER”STAKEHOLDERS</a:t>
            </a:r>
            <a:endParaRPr lang="en-US" sz="2400" smtClean="0">
              <a:latin typeface="Franklin Gothic Book" pitchFamily="34" charset="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6019800" cy="3352800"/>
          </a:xfrm>
        </p:spPr>
        <p:txBody>
          <a:bodyPr/>
          <a:lstStyle/>
          <a:p>
            <a:pPr marL="495300" indent="-495300" eaLnBrk="1" hangingPunct="1">
              <a:buClr>
                <a:schemeClr val="tx1"/>
              </a:buClr>
              <a:buSzPct val="80000"/>
              <a:defRPr/>
            </a:pPr>
            <a:r>
              <a:rPr lang="en-US" sz="2400" dirty="0" smtClean="0">
                <a:latin typeface="Goudy Old Style" pitchFamily="18" charset="0"/>
              </a:rPr>
              <a:t>Residents</a:t>
            </a:r>
          </a:p>
          <a:p>
            <a:pPr marL="495300" indent="-495300" eaLnBrk="1" hangingPunct="1">
              <a:buClr>
                <a:schemeClr val="tx1"/>
              </a:buClr>
              <a:buSzPct val="80000"/>
              <a:defRPr/>
            </a:pPr>
            <a:r>
              <a:rPr lang="en-US" sz="2400" dirty="0" smtClean="0">
                <a:latin typeface="Goudy Old Style" pitchFamily="18" charset="0"/>
              </a:rPr>
              <a:t>General Partners/Sponsors/Developers</a:t>
            </a:r>
          </a:p>
          <a:p>
            <a:pPr marL="495300" indent="-495300" eaLnBrk="1" hangingPunct="1">
              <a:buClr>
                <a:schemeClr val="tx1"/>
              </a:buClr>
              <a:buSzPct val="80000"/>
              <a:defRPr/>
            </a:pPr>
            <a:r>
              <a:rPr lang="en-US" sz="2400" dirty="0" smtClean="0">
                <a:latin typeface="Goudy Old Style" pitchFamily="18" charset="0"/>
              </a:rPr>
              <a:t>Private Lenders</a:t>
            </a:r>
          </a:p>
          <a:p>
            <a:pPr marL="495300" indent="-495300" eaLnBrk="1" hangingPunct="1">
              <a:buClr>
                <a:schemeClr val="tx1"/>
              </a:buClr>
              <a:buSzPct val="80000"/>
              <a:defRPr/>
            </a:pPr>
            <a:r>
              <a:rPr lang="en-US" sz="2400" dirty="0" smtClean="0">
                <a:latin typeface="Goudy Old Style" pitchFamily="18" charset="0"/>
              </a:rPr>
              <a:t>Public Lenders</a:t>
            </a:r>
          </a:p>
          <a:p>
            <a:pPr marL="495300" indent="-495300" eaLnBrk="1" hangingPunct="1">
              <a:buClr>
                <a:schemeClr val="tx1"/>
              </a:buClr>
              <a:buSzPct val="80000"/>
              <a:defRPr/>
            </a:pPr>
            <a:r>
              <a:rPr lang="en-US" sz="2400" dirty="0" smtClean="0">
                <a:latin typeface="Goudy Old Style" pitchFamily="18" charset="0"/>
              </a:rPr>
              <a:t>Allocating Agencies</a:t>
            </a:r>
          </a:p>
          <a:p>
            <a:pPr marL="495300" indent="-495300" eaLnBrk="1" hangingPunct="1">
              <a:buClr>
                <a:schemeClr val="tx1"/>
              </a:buClr>
              <a:buSzPct val="80000"/>
              <a:defRPr/>
            </a:pPr>
            <a:r>
              <a:rPr lang="en-US" sz="2400" dirty="0" smtClean="0">
                <a:latin typeface="Goudy Old Style" pitchFamily="18" charset="0"/>
              </a:rPr>
              <a:t>The IRS</a:t>
            </a:r>
          </a:p>
          <a:p>
            <a:pPr marL="495300" indent="-495300" eaLnBrk="1" hangingPunct="1">
              <a:buClr>
                <a:schemeClr val="tx1"/>
              </a:buClr>
              <a:buSzPct val="80000"/>
              <a:defRPr/>
            </a:pPr>
            <a:r>
              <a:rPr lang="en-US" sz="2400" dirty="0" smtClean="0">
                <a:latin typeface="Goudy Old Style" pitchFamily="18" charset="0"/>
              </a:rPr>
              <a:t>HUD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</p:txBody>
      </p:sp>
      <p:pic>
        <p:nvPicPr>
          <p:cNvPr id="13314" name="Picture 2" descr="http://www.handhousing.org/wp-content/uploads/HAND-logo-horizontal-190p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715000"/>
            <a:ext cx="1809750" cy="61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313993"/>
            <a:ext cx="1901825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44AA27-C76D-4E39-85AA-B90C0236684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gradFill rotWithShape="1">
            <a:gsLst>
              <a:gs pos="0">
                <a:srgbClr val="C6DADA"/>
              </a:gs>
              <a:gs pos="50000">
                <a:srgbClr val="DBE7E7"/>
              </a:gs>
              <a:gs pos="100000">
                <a:srgbClr val="EDF3F3"/>
              </a:gs>
            </a:gsLst>
            <a:lin ang="13500000" scaled="1"/>
          </a:gradFill>
        </p:spPr>
        <p:txBody>
          <a:bodyPr/>
          <a:lstStyle/>
          <a:p>
            <a:pPr algn="r"/>
            <a:r>
              <a:rPr lang="en-US" sz="2400" b="1" smtClean="0">
                <a:latin typeface="Franklin Gothic Book" pitchFamily="34" charset="0"/>
              </a:rPr>
              <a:t>KNOW THE PROGRAM-SIGNIFICANCE OF YEAR 15</a:t>
            </a:r>
            <a:endParaRPr lang="en-US" sz="2400" smtClean="0">
              <a:latin typeface="Franklin Gothic Book" pitchFamily="34" charset="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772400" cy="31242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tabLst>
                <a:tab pos="862013" algn="l"/>
              </a:tabLst>
              <a:defRPr/>
            </a:pPr>
            <a:r>
              <a:rPr lang="en-US" sz="2400" b="1" dirty="0" smtClean="0">
                <a:latin typeface="Goudy Old Style" pitchFamily="18" charset="0"/>
              </a:rPr>
              <a:t>Initial compliance period expires at the end of Year 15</a:t>
            </a:r>
          </a:p>
          <a:p>
            <a:pPr marL="968375" lvl="1" indent="-457200" eaLnBrk="1" hangingPunct="1">
              <a:spcBef>
                <a:spcPct val="30000"/>
              </a:spcBef>
              <a:tabLst>
                <a:tab pos="862013" algn="l"/>
              </a:tabLst>
              <a:defRPr/>
            </a:pPr>
            <a:r>
              <a:rPr lang="en-US" sz="2400" dirty="0" smtClean="0">
                <a:latin typeface="Goudy Old Style" pitchFamily="18" charset="0"/>
              </a:rPr>
              <a:t>Can transfer ownership in year 16 without recapture</a:t>
            </a:r>
          </a:p>
          <a:p>
            <a:pPr marL="968375" lvl="1" indent="-457200" eaLnBrk="1" hangingPunct="1">
              <a:tabLst>
                <a:tab pos="862013" algn="l"/>
              </a:tabLst>
              <a:defRPr/>
            </a:pPr>
            <a:r>
              <a:rPr lang="en-US" sz="2400" dirty="0" smtClean="0">
                <a:latin typeface="Goudy Old Style" pitchFamily="18" charset="0"/>
              </a:rPr>
              <a:t>Tax credit transactions are envisioned by investors as 15-year investments</a:t>
            </a:r>
          </a:p>
          <a:p>
            <a:pPr marL="968375" lvl="1" indent="-457200" eaLnBrk="1" hangingPunct="1">
              <a:tabLst>
                <a:tab pos="862013" algn="l"/>
              </a:tabLst>
              <a:defRPr/>
            </a:pPr>
            <a:r>
              <a:rPr lang="en-US" sz="2400" dirty="0" smtClean="0">
                <a:latin typeface="Goudy Old Style" pitchFamily="18" charset="0"/>
              </a:rPr>
              <a:t>Most investors are ready to dispose of their interest in year 16</a:t>
            </a:r>
          </a:p>
          <a:p>
            <a:pPr marL="968375" lvl="1" indent="-457200" eaLnBrk="1" hangingPunct="1">
              <a:tabLst>
                <a:tab pos="862013" algn="l"/>
              </a:tabLst>
              <a:defRPr/>
            </a:pPr>
            <a:r>
              <a:rPr lang="en-US" sz="2400" dirty="0" smtClean="0">
                <a:latin typeface="Goudy Old Style" pitchFamily="18" charset="0"/>
              </a:rPr>
              <a:t>Greater willingness to dispose between years 11-15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</p:txBody>
      </p:sp>
      <p:pic>
        <p:nvPicPr>
          <p:cNvPr id="14338" name="Picture 2" descr="http://www.handhousing.org/wp-content/uploads/HAND-logo-horizontal-190p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638800"/>
            <a:ext cx="1809750" cy="61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214939"/>
            <a:ext cx="1901825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44AA27-C76D-4E39-85AA-B90C0236684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685800"/>
          </a:xfrm>
          <a:gradFill rotWithShape="1">
            <a:gsLst>
              <a:gs pos="0">
                <a:srgbClr val="C6DADA"/>
              </a:gs>
              <a:gs pos="50000">
                <a:srgbClr val="DBE7E7"/>
              </a:gs>
              <a:gs pos="100000">
                <a:srgbClr val="EDF3F3"/>
              </a:gs>
            </a:gsLst>
            <a:lin ang="13500000" scaled="1"/>
          </a:gradFill>
        </p:spPr>
        <p:txBody>
          <a:bodyPr/>
          <a:lstStyle/>
          <a:p>
            <a:pPr algn="r"/>
            <a:r>
              <a:rPr lang="en-US" sz="2400" b="1" smtClean="0">
                <a:latin typeface="Franklin Gothic Book" pitchFamily="34" charset="0"/>
              </a:rPr>
              <a:t>PURCHASE AND REUSE OPTIONS</a:t>
            </a:r>
            <a:endParaRPr lang="en-US" sz="2400" smtClean="0">
              <a:latin typeface="Franklin Gothic Book" pitchFamily="34" charset="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524000"/>
            <a:ext cx="7772400" cy="35814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400" b="1" dirty="0" smtClean="0">
                <a:latin typeface="Goudy Old Style" pitchFamily="18" charset="0"/>
              </a:rPr>
              <a:t>Purchase of Real Estate or Investor’s Interest: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Goudy Old Style" pitchFamily="18" charset="0"/>
              </a:rPr>
              <a:t>Sponsor Acquires</a:t>
            </a:r>
          </a:p>
          <a:p>
            <a:pPr lvl="2" eaLnBrk="1" hangingPunct="1">
              <a:defRPr/>
            </a:pPr>
            <a:r>
              <a:rPr lang="en-US" dirty="0" smtClean="0">
                <a:latin typeface="Goudy Old Style" pitchFamily="18" charset="0"/>
              </a:rPr>
              <a:t>Continue Operations As Is</a:t>
            </a:r>
          </a:p>
          <a:p>
            <a:pPr lvl="2" eaLnBrk="1" hangingPunct="1">
              <a:defRPr/>
            </a:pPr>
            <a:r>
              <a:rPr lang="en-US" dirty="0" smtClean="0">
                <a:latin typeface="Goudy Old Style" pitchFamily="18" charset="0"/>
              </a:rPr>
              <a:t>Rehabs through </a:t>
            </a:r>
            <a:r>
              <a:rPr lang="en-US" dirty="0" err="1" smtClean="0">
                <a:latin typeface="Goudy Old Style" pitchFamily="18" charset="0"/>
              </a:rPr>
              <a:t>Resyndication</a:t>
            </a:r>
            <a:r>
              <a:rPr lang="en-US" dirty="0" smtClean="0">
                <a:latin typeface="Goudy Old Style" pitchFamily="18" charset="0"/>
              </a:rPr>
              <a:t> and/or Refinancing</a:t>
            </a:r>
          </a:p>
          <a:p>
            <a:pPr lvl="2" eaLnBrk="1" hangingPunct="1">
              <a:defRPr/>
            </a:pPr>
            <a:r>
              <a:rPr lang="en-US" dirty="0" smtClean="0">
                <a:latin typeface="Goudy Old Style" pitchFamily="18" charset="0"/>
              </a:rPr>
              <a:t>Sells to Third Party (may convey fee title or GP interest) 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Goudy Old Style" pitchFamily="18" charset="0"/>
              </a:rPr>
              <a:t>Partnership Sells to Third Party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Goudy Old Style" pitchFamily="18" charset="0"/>
              </a:rPr>
              <a:t>Homeownership (Lease-Purchase)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</p:txBody>
      </p:sp>
      <p:pic>
        <p:nvPicPr>
          <p:cNvPr id="16386" name="Picture 2" descr="http://www.handhousing.org/wp-content/uploads/HAND-logo-horizontal-190p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638800"/>
            <a:ext cx="1809750" cy="61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214939"/>
            <a:ext cx="1901825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44AA27-C76D-4E39-85AA-B90C0236684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685800"/>
          </a:xfrm>
          <a:gradFill rotWithShape="1">
            <a:gsLst>
              <a:gs pos="0">
                <a:srgbClr val="C6DADA"/>
              </a:gs>
              <a:gs pos="50000">
                <a:srgbClr val="DBE7E7"/>
              </a:gs>
              <a:gs pos="100000">
                <a:srgbClr val="EDF3F3"/>
              </a:gs>
            </a:gsLst>
            <a:lin ang="13500000" scaled="1"/>
          </a:gradFill>
        </p:spPr>
        <p:txBody>
          <a:bodyPr/>
          <a:lstStyle/>
          <a:p>
            <a:pPr algn="r"/>
            <a:r>
              <a:rPr lang="en-US" sz="2400" b="1" smtClean="0">
                <a:latin typeface="Franklin Gothic Book" pitchFamily="34" charset="0"/>
              </a:rPr>
              <a:t>SALE TO THIRD PARTY</a:t>
            </a:r>
            <a:endParaRPr lang="en-US" sz="2400" smtClean="0">
              <a:latin typeface="Franklin Gothic Book" pitchFamily="34" charset="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828800"/>
            <a:ext cx="7772400" cy="2743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 smtClean="0">
                <a:latin typeface="Goudy Old Style" pitchFamily="18" charset="0"/>
              </a:rPr>
              <a:t>May occur when:</a:t>
            </a:r>
          </a:p>
          <a:p>
            <a:pPr eaLnBrk="1" hangingPunct="1">
              <a:buClr>
                <a:schemeClr val="tx1"/>
              </a:buClr>
              <a:buSzPct val="80000"/>
              <a:defRPr/>
            </a:pPr>
            <a:r>
              <a:rPr lang="en-US" sz="2400" dirty="0" smtClean="0">
                <a:latin typeface="Goudy Old Style" pitchFamily="18" charset="0"/>
              </a:rPr>
              <a:t>Investor and General Partner cannot come to terms</a:t>
            </a:r>
          </a:p>
          <a:p>
            <a:pPr eaLnBrk="1" hangingPunct="1">
              <a:buClr>
                <a:schemeClr val="tx1"/>
              </a:buClr>
              <a:buSzPct val="80000"/>
              <a:defRPr/>
            </a:pPr>
            <a:r>
              <a:rPr lang="en-US" sz="2400" dirty="0" smtClean="0">
                <a:latin typeface="Goudy Old Style" pitchFamily="18" charset="0"/>
              </a:rPr>
              <a:t>General Partner does not exercise the Right of First Refusal or Buyout Option</a:t>
            </a:r>
          </a:p>
          <a:p>
            <a:pPr eaLnBrk="1" hangingPunct="1">
              <a:buClr>
                <a:schemeClr val="tx1"/>
              </a:buClr>
              <a:buSzPct val="80000"/>
              <a:defRPr/>
            </a:pPr>
            <a:r>
              <a:rPr lang="en-US" sz="2400" dirty="0" smtClean="0">
                <a:latin typeface="Goudy Old Style" pitchFamily="18" charset="0"/>
              </a:rPr>
              <a:t>General Partner wants out of the project</a:t>
            </a:r>
          </a:p>
          <a:p>
            <a:pPr eaLnBrk="1" hangingPunct="1">
              <a:buClr>
                <a:schemeClr val="tx1"/>
              </a:buClr>
              <a:buSzPct val="80000"/>
              <a:defRPr/>
            </a:pPr>
            <a:r>
              <a:rPr lang="en-US" sz="2400" dirty="0" smtClean="0">
                <a:latin typeface="Goudy Old Style" pitchFamily="18" charset="0"/>
              </a:rPr>
              <a:t>Market exists for GP stake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</p:txBody>
      </p:sp>
      <p:pic>
        <p:nvPicPr>
          <p:cNvPr id="17410" name="Picture 2" descr="http://www.handhousing.org/wp-content/uploads/HAND-logo-horizontal-190p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486400"/>
            <a:ext cx="1809750" cy="61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062539"/>
            <a:ext cx="1901825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44AA27-C76D-4E39-85AA-B90C0236684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685800"/>
          </a:xfrm>
          <a:gradFill rotWithShape="1">
            <a:gsLst>
              <a:gs pos="0">
                <a:srgbClr val="C6DADA"/>
              </a:gs>
              <a:gs pos="50000">
                <a:srgbClr val="DBE7E7"/>
              </a:gs>
              <a:gs pos="100000">
                <a:srgbClr val="EDF3F3"/>
              </a:gs>
            </a:gsLst>
            <a:lin ang="13500000" scaled="1"/>
          </a:gradFill>
        </p:spPr>
        <p:txBody>
          <a:bodyPr/>
          <a:lstStyle/>
          <a:p>
            <a:pPr algn="r"/>
            <a:r>
              <a:rPr lang="en-US" sz="2400" b="1" smtClean="0">
                <a:latin typeface="Franklin Gothic Book" pitchFamily="34" charset="0"/>
              </a:rPr>
              <a:t>EARLY EXIT</a:t>
            </a:r>
            <a:endParaRPr lang="en-US" sz="2400" smtClean="0">
              <a:latin typeface="Franklin Gothic Book" pitchFamily="34" charset="0"/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685800" y="1592263"/>
            <a:ext cx="7696200" cy="275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30000"/>
              </a:spcBef>
              <a:buClr>
                <a:schemeClr val="tx1"/>
              </a:buClr>
            </a:pPr>
            <a:r>
              <a:rPr lang="en-US">
                <a:latin typeface="Goudy Old Style" pitchFamily="18" charset="0"/>
              </a:rPr>
              <a:t>Investor can dispose of its interest prior to Year 16, provided:</a:t>
            </a:r>
          </a:p>
          <a:p>
            <a:pPr eaLnBrk="1" hangingPunct="1">
              <a:spcBef>
                <a:spcPct val="30000"/>
              </a:spcBef>
              <a:buClr>
                <a:schemeClr val="tx1"/>
              </a:buClr>
            </a:pPr>
            <a:endParaRPr lang="en-US">
              <a:latin typeface="Goudy Old Style" pitchFamily="18" charset="0"/>
            </a:endParaRPr>
          </a:p>
          <a:p>
            <a:pPr marL="974725" lvl="1" indent="-517525" eaLnBrk="1" hangingPunct="1">
              <a:spcBef>
                <a:spcPct val="3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>
                <a:latin typeface="Goudy Old Style" pitchFamily="18" charset="0"/>
              </a:rPr>
              <a:t>LIHTC compliance is maintained </a:t>
            </a:r>
          </a:p>
          <a:p>
            <a:pPr marL="974725" lvl="1" indent="-517525" eaLnBrk="1" hangingPunct="1">
              <a:spcBef>
                <a:spcPct val="30000"/>
              </a:spcBef>
              <a:buClr>
                <a:schemeClr val="tx1"/>
              </a:buClr>
            </a:pPr>
            <a:endParaRPr lang="en-US">
              <a:latin typeface="Goudy Old Style" pitchFamily="18" charset="0"/>
            </a:endParaRPr>
          </a:p>
          <a:p>
            <a:pPr eaLnBrk="1" hangingPunct="1">
              <a:spcBef>
                <a:spcPct val="30000"/>
              </a:spcBef>
              <a:buClr>
                <a:schemeClr val="tx1"/>
              </a:buClr>
            </a:pPr>
            <a:r>
              <a:rPr lang="en-US">
                <a:latin typeface="Goudy Old Style" pitchFamily="18" charset="0"/>
              </a:rPr>
              <a:t>Early outs are generally not feasible for multiple investor funds, but ask your syndicator</a:t>
            </a:r>
          </a:p>
        </p:txBody>
      </p:sp>
      <p:pic>
        <p:nvPicPr>
          <p:cNvPr id="18434" name="Picture 2" descr="http://www.handhousing.org/wp-content/uploads/HAND-logo-horizontal-190p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193" y="5638800"/>
            <a:ext cx="1809750" cy="61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214939"/>
            <a:ext cx="1901825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44AA27-C76D-4E39-85AA-B90C0236684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685800"/>
          </a:xfrm>
          <a:gradFill rotWithShape="1">
            <a:gsLst>
              <a:gs pos="0">
                <a:srgbClr val="C6DADA"/>
              </a:gs>
              <a:gs pos="50000">
                <a:srgbClr val="DBE7E7"/>
              </a:gs>
              <a:gs pos="100000">
                <a:srgbClr val="EDF3F3"/>
              </a:gs>
            </a:gsLst>
            <a:lin ang="13500000" scaled="1"/>
          </a:gradFill>
        </p:spPr>
        <p:txBody>
          <a:bodyPr/>
          <a:lstStyle/>
          <a:p>
            <a:pPr algn="r"/>
            <a:r>
              <a:rPr lang="en-US" sz="2400" b="1" dirty="0" smtClean="0">
                <a:latin typeface="Franklin Gothic Book" pitchFamily="34" charset="0"/>
              </a:rPr>
              <a:t>RESYNDICATION OPPORTUNITY IN YOUR MARKETS? </a:t>
            </a:r>
            <a:endParaRPr lang="en-US" sz="2400" dirty="0" smtClean="0">
              <a:latin typeface="Franklin Gothic Book" pitchFamily="34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267200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sz="2000" dirty="0" smtClean="0">
                <a:latin typeface="Goudy Old Style" pitchFamily="18" charset="0"/>
              </a:rPr>
              <a:t>Makes sense where rehab is needed</a:t>
            </a:r>
          </a:p>
          <a:p>
            <a:pPr eaLnBrk="1" hangingPunct="1">
              <a:buClr>
                <a:schemeClr val="tx1"/>
              </a:buClr>
            </a:pPr>
            <a:r>
              <a:rPr lang="en-US" sz="2000" dirty="0" smtClean="0">
                <a:latin typeface="Goudy Old Style" pitchFamily="18" charset="0"/>
              </a:rPr>
              <a:t>Minimum rehab:</a:t>
            </a:r>
          </a:p>
          <a:p>
            <a:pPr marL="854075" lvl="1" indent="-396875" eaLnBrk="1" hangingPunct="1">
              <a:buClr>
                <a:schemeClr val="tx1"/>
              </a:buClr>
            </a:pPr>
            <a:r>
              <a:rPr lang="en-US" sz="2000" dirty="0" smtClean="0">
                <a:latin typeface="Goudy Old Style" pitchFamily="18" charset="0"/>
              </a:rPr>
              <a:t>20% of acquisition cost or</a:t>
            </a:r>
          </a:p>
          <a:p>
            <a:pPr marL="854075" lvl="1" indent="-396875" eaLnBrk="1" hangingPunct="1">
              <a:buClr>
                <a:schemeClr val="tx1"/>
              </a:buClr>
            </a:pPr>
            <a:r>
              <a:rPr lang="en-US" sz="2000" dirty="0" smtClean="0">
                <a:latin typeface="Goudy Old Style" pitchFamily="18" charset="0"/>
              </a:rPr>
              <a:t>$6,000 investment per low-income unit</a:t>
            </a:r>
          </a:p>
          <a:p>
            <a:pPr eaLnBrk="1" hangingPunct="1">
              <a:buClr>
                <a:schemeClr val="tx1"/>
              </a:buClr>
            </a:pPr>
            <a:r>
              <a:rPr lang="en-US" sz="2000" dirty="0" smtClean="0">
                <a:latin typeface="Goudy Old Style" pitchFamily="18" charset="0"/>
              </a:rPr>
              <a:t>Need to Structure to preserve Acquisition Credit</a:t>
            </a:r>
          </a:p>
          <a:p>
            <a:pPr marL="854075" lvl="1" indent="-396875" eaLnBrk="1" hangingPunct="1">
              <a:buClr>
                <a:schemeClr val="tx1"/>
              </a:buClr>
            </a:pPr>
            <a:r>
              <a:rPr lang="en-US" sz="2000" dirty="0" smtClean="0">
                <a:latin typeface="Goudy Old Style" pitchFamily="18" charset="0"/>
              </a:rPr>
              <a:t>Problems if buyers and sellers are related parties- need to work with lawyers at exit to protect acquisition credit </a:t>
            </a:r>
          </a:p>
          <a:p>
            <a:pPr marL="854075" lvl="1" indent="-396875" eaLnBrk="1" hangingPunct="1">
              <a:buClr>
                <a:schemeClr val="tx1"/>
              </a:buClr>
            </a:pPr>
            <a:r>
              <a:rPr lang="en-US" sz="2000" dirty="0" smtClean="0">
                <a:latin typeface="Goudy Old Style" pitchFamily="18" charset="0"/>
              </a:rPr>
              <a:t>9% credits unlikely in many states- DC, Maryland, Virginia?</a:t>
            </a:r>
          </a:p>
          <a:p>
            <a:pPr marL="854075" lvl="1" indent="-396875" eaLnBrk="1" hangingPunct="1">
              <a:buClr>
                <a:schemeClr val="tx1"/>
              </a:buClr>
            </a:pPr>
            <a:r>
              <a:rPr lang="en-US" sz="2000" dirty="0" smtClean="0">
                <a:latin typeface="Goudy Old Style" pitchFamily="18" charset="0"/>
              </a:rPr>
              <a:t>4% Credits (3.18%)Work in some projects but might need a portfolio- combining small properties  generally bond costs are too expensive</a:t>
            </a:r>
            <a:r>
              <a:rPr lang="en-US" sz="2400" dirty="0" smtClean="0">
                <a:latin typeface="Goudy Old Style" pitchFamily="18" charset="0"/>
              </a:rPr>
              <a:t>  </a:t>
            </a:r>
          </a:p>
          <a:p>
            <a:pPr marL="854075" lvl="1" indent="-396875" eaLnBrk="1" hangingPunct="1">
              <a:buClr>
                <a:schemeClr val="tx1"/>
              </a:buClr>
            </a:pPr>
            <a:r>
              <a:rPr lang="en-US" sz="2000" dirty="0" smtClean="0">
                <a:latin typeface="Goudy Old Style" pitchFamily="18" charset="0"/>
              </a:rPr>
              <a:t>OID rules and existing below market loans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</p:txBody>
      </p:sp>
      <p:pic>
        <p:nvPicPr>
          <p:cNvPr id="19458" name="Picture 2" descr="http://www.handhousing.org/wp-content/uploads/HAND-logo-horizontal-190p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486400"/>
            <a:ext cx="1809750" cy="61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062539"/>
            <a:ext cx="1901825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44AA27-C76D-4E39-85AA-B90C0236684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772400" cy="685800"/>
          </a:xfrm>
          <a:gradFill rotWithShape="1">
            <a:gsLst>
              <a:gs pos="0">
                <a:srgbClr val="C6DADA"/>
              </a:gs>
              <a:gs pos="50000">
                <a:srgbClr val="DBE7E7"/>
              </a:gs>
              <a:gs pos="100000">
                <a:srgbClr val="EDF3F3"/>
              </a:gs>
            </a:gsLst>
            <a:lin ang="13500000" scaled="1"/>
          </a:gradFill>
        </p:spPr>
        <p:txBody>
          <a:bodyPr/>
          <a:lstStyle/>
          <a:p>
            <a:pPr algn="r"/>
            <a:r>
              <a:rPr lang="en-US" sz="2400" b="1" smtClean="0">
                <a:latin typeface="Franklin Gothic Book" pitchFamily="34" charset="0"/>
              </a:rPr>
              <a:t>PUTTING IT ALL BACK TOGETHER- THE PLAN</a:t>
            </a:r>
            <a:endParaRPr lang="en-US" sz="2400" smtClean="0">
              <a:latin typeface="Franklin Gothic Book" pitchFamily="34" charset="0"/>
            </a:endParaRPr>
          </a:p>
        </p:txBody>
      </p:sp>
      <p:sp>
        <p:nvSpPr>
          <p:cNvPr id="36868" name="Rectangle 8"/>
          <p:cNvSpPr>
            <a:spLocks noChangeArrowheads="1"/>
          </p:cNvSpPr>
          <p:nvPr/>
        </p:nvSpPr>
        <p:spPr bwMode="auto">
          <a:xfrm>
            <a:off x="1143000" y="1499038"/>
            <a:ext cx="7772400" cy="430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tabLst>
                <a:tab pos="7259638" algn="dec"/>
              </a:tabLst>
            </a:pPr>
            <a:r>
              <a:rPr lang="en-US" b="1" dirty="0">
                <a:latin typeface="Goudy Old Style" pitchFamily="18" charset="0"/>
              </a:rPr>
              <a:t>The GP Perspective </a:t>
            </a:r>
          </a:p>
          <a:p>
            <a:pPr marL="795338" lvl="1" indent="-338138" eaLnBrk="1" hangingPunct="1">
              <a:lnSpc>
                <a:spcPct val="90000"/>
              </a:lnSpc>
              <a:buClr>
                <a:schemeClr val="tx1"/>
              </a:buClr>
              <a:buFont typeface="Arial" charset="0"/>
              <a:buChar char="•"/>
              <a:tabLst>
                <a:tab pos="7259638" algn="dec"/>
              </a:tabLst>
            </a:pPr>
            <a:r>
              <a:rPr lang="en-US" dirty="0">
                <a:latin typeface="Goudy Old Style" pitchFamily="18" charset="0"/>
              </a:rPr>
              <a:t>Does the GP have the desire and capacity to purchase the project?</a:t>
            </a:r>
          </a:p>
          <a:p>
            <a:pPr marL="795338" lvl="1" indent="-338138" eaLnBrk="1" hangingPunct="1">
              <a:lnSpc>
                <a:spcPct val="90000"/>
              </a:lnSpc>
              <a:buClr>
                <a:schemeClr val="tx1"/>
              </a:buClr>
              <a:tabLst>
                <a:tab pos="7259638" algn="dec"/>
              </a:tabLst>
            </a:pPr>
            <a:endParaRPr lang="en-US" b="1" dirty="0">
              <a:latin typeface="Goudy Old Style" pitchFamily="18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tabLst>
                <a:tab pos="7259638" algn="dec"/>
              </a:tabLst>
            </a:pPr>
            <a:r>
              <a:rPr lang="en-US" b="1" dirty="0">
                <a:latin typeface="Goudy Old Style" pitchFamily="18" charset="0"/>
              </a:rPr>
              <a:t>Investor Perspective</a:t>
            </a:r>
          </a:p>
          <a:p>
            <a:pPr marL="795338" lvl="1" indent="-338138" eaLnBrk="1" hangingPunct="1">
              <a:lnSpc>
                <a:spcPct val="90000"/>
              </a:lnSpc>
              <a:buClr>
                <a:schemeClr val="tx1"/>
              </a:buClr>
              <a:buFont typeface="Arial" charset="0"/>
              <a:buChar char="•"/>
              <a:tabLst>
                <a:tab pos="7259638" algn="dec"/>
              </a:tabLst>
            </a:pPr>
            <a:r>
              <a:rPr lang="en-US" dirty="0">
                <a:latin typeface="Goudy Old Style" pitchFamily="18" charset="0"/>
              </a:rPr>
              <a:t>Is the Investor flexible with sale or transfer?</a:t>
            </a:r>
          </a:p>
          <a:p>
            <a:pPr marL="795338" lvl="1" indent="-338138" eaLnBrk="1" hangingPunct="1">
              <a:lnSpc>
                <a:spcPct val="90000"/>
              </a:lnSpc>
              <a:buClr>
                <a:schemeClr val="tx1"/>
              </a:buClr>
              <a:buFont typeface="Arial" charset="0"/>
              <a:buChar char="•"/>
              <a:tabLst>
                <a:tab pos="7259638" algn="dec"/>
              </a:tabLst>
            </a:pPr>
            <a:r>
              <a:rPr lang="en-US" dirty="0">
                <a:latin typeface="Goudy Old Style" pitchFamily="18" charset="0"/>
              </a:rPr>
              <a:t>Were Investor benefits realized?</a:t>
            </a:r>
          </a:p>
          <a:p>
            <a:pPr marL="795338" lvl="1" indent="-338138" eaLnBrk="1" hangingPunct="1">
              <a:lnSpc>
                <a:spcPct val="90000"/>
              </a:lnSpc>
              <a:buClr>
                <a:schemeClr val="tx1"/>
              </a:buClr>
              <a:tabLst>
                <a:tab pos="7259638" algn="dec"/>
              </a:tabLst>
            </a:pPr>
            <a:endParaRPr lang="en-US" dirty="0">
              <a:latin typeface="Goudy Old Style" pitchFamily="18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tabLst>
                <a:tab pos="7259638" algn="dec"/>
              </a:tabLst>
            </a:pPr>
            <a:r>
              <a:rPr lang="en-US" b="1" dirty="0">
                <a:latin typeface="Goudy Old Style" pitchFamily="18" charset="0"/>
              </a:rPr>
              <a:t>Capital Account Balance</a:t>
            </a:r>
          </a:p>
          <a:p>
            <a:pPr marL="795338" lvl="1" indent="-338138" eaLnBrk="1" hangingPunct="1">
              <a:lnSpc>
                <a:spcPct val="90000"/>
              </a:lnSpc>
              <a:buClr>
                <a:schemeClr val="tx1"/>
              </a:buClr>
              <a:buFont typeface="Arial" charset="0"/>
              <a:buChar char="•"/>
              <a:tabLst>
                <a:tab pos="7259638" algn="dec"/>
              </a:tabLst>
            </a:pPr>
            <a:r>
              <a:rPr lang="en-US" dirty="0">
                <a:latin typeface="Goudy Old Style" pitchFamily="18" charset="0"/>
              </a:rPr>
              <a:t>Are there exit taxes?</a:t>
            </a:r>
          </a:p>
          <a:p>
            <a:pPr marL="795338" lvl="1" indent="-338138" eaLnBrk="1" hangingPunct="1">
              <a:lnSpc>
                <a:spcPct val="90000"/>
              </a:lnSpc>
              <a:buClr>
                <a:schemeClr val="tx1"/>
              </a:buClr>
              <a:buFont typeface="Arial" charset="0"/>
              <a:buChar char="•"/>
              <a:tabLst>
                <a:tab pos="7259638" algn="dec"/>
              </a:tabLst>
            </a:pPr>
            <a:r>
              <a:rPr lang="en-US" dirty="0">
                <a:latin typeface="Goudy Old Style" pitchFamily="18" charset="0"/>
              </a:rPr>
              <a:t>If so, are there sufficient funds to pay exit taxes?</a:t>
            </a:r>
          </a:p>
          <a:p>
            <a:pPr>
              <a:spcBef>
                <a:spcPct val="50000"/>
              </a:spcBef>
              <a:tabLst>
                <a:tab pos="7259638" algn="dec"/>
              </a:tabLst>
            </a:pPr>
            <a:endParaRPr lang="en-US" dirty="0">
              <a:latin typeface="Goudy Old Style" pitchFamily="18" charset="0"/>
            </a:endParaRPr>
          </a:p>
        </p:txBody>
      </p:sp>
      <p:pic>
        <p:nvPicPr>
          <p:cNvPr id="20482" name="Picture 2" descr="http://www.handhousing.org/wp-content/uploads/HAND-logo-horizontal-190p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50801"/>
            <a:ext cx="1809750" cy="61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326940"/>
            <a:ext cx="1901825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44AA27-C76D-4E39-85AA-B90C0236684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772400" cy="685800"/>
          </a:xfrm>
          <a:gradFill rotWithShape="1">
            <a:gsLst>
              <a:gs pos="0">
                <a:srgbClr val="C6DADA"/>
              </a:gs>
              <a:gs pos="50000">
                <a:srgbClr val="DBE7E7"/>
              </a:gs>
              <a:gs pos="100000">
                <a:srgbClr val="EDF3F3"/>
              </a:gs>
            </a:gsLst>
            <a:lin ang="13500000" scaled="1"/>
          </a:gradFill>
        </p:spPr>
        <p:txBody>
          <a:bodyPr/>
          <a:lstStyle/>
          <a:p>
            <a:pPr algn="r"/>
            <a:r>
              <a:rPr lang="en-US" sz="2400" b="1" smtClean="0">
                <a:latin typeface="Franklin Gothic Book" pitchFamily="34" charset="0"/>
              </a:rPr>
              <a:t>PUTTING IT ALL BACK TOGETHER- THE PLAN</a:t>
            </a:r>
            <a:endParaRPr lang="en-US" sz="2400" smtClean="0">
              <a:latin typeface="Franklin Gothic Book" pitchFamily="34" charset="0"/>
            </a:endParaRPr>
          </a:p>
        </p:txBody>
      </p:sp>
      <p:sp>
        <p:nvSpPr>
          <p:cNvPr id="37892" name="Rectangle 8"/>
          <p:cNvSpPr>
            <a:spLocks noChangeArrowheads="1"/>
          </p:cNvSpPr>
          <p:nvPr/>
        </p:nvSpPr>
        <p:spPr bwMode="auto">
          <a:xfrm>
            <a:off x="1143000" y="1752600"/>
            <a:ext cx="7772400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buClr>
                <a:schemeClr val="tx1"/>
              </a:buClr>
            </a:pPr>
            <a:r>
              <a:rPr lang="en-US" b="1" dirty="0">
                <a:latin typeface="Goudy Old Style" pitchFamily="18" charset="0"/>
              </a:rPr>
              <a:t>Physical Condition</a:t>
            </a:r>
          </a:p>
          <a:p>
            <a:pPr lvl="1" eaLnBrk="1" hangingPunct="1">
              <a:buClr>
                <a:schemeClr val="tx1"/>
              </a:buClr>
              <a:buFont typeface="Arial" charset="0"/>
              <a:buChar char="•"/>
            </a:pPr>
            <a:r>
              <a:rPr lang="en-US" dirty="0">
                <a:latin typeface="Goudy Old Style" pitchFamily="18" charset="0"/>
              </a:rPr>
              <a:t>Are significant capital improvements needed?</a:t>
            </a:r>
          </a:p>
          <a:p>
            <a:pPr lvl="1" eaLnBrk="1" hangingPunct="1">
              <a:buClr>
                <a:schemeClr val="tx1"/>
              </a:buClr>
              <a:buFont typeface="Arial" charset="0"/>
              <a:buChar char="•"/>
            </a:pPr>
            <a:r>
              <a:rPr lang="en-US" dirty="0">
                <a:latin typeface="Goudy Old Style" pitchFamily="18" charset="0"/>
              </a:rPr>
              <a:t>Is there a current Capital Needs Assessment (CNA)?</a:t>
            </a:r>
          </a:p>
          <a:p>
            <a:pPr lvl="1" eaLnBrk="1" hangingPunct="1">
              <a:buClr>
                <a:schemeClr val="tx1"/>
              </a:buClr>
            </a:pPr>
            <a:endParaRPr lang="en-US" dirty="0">
              <a:latin typeface="Goudy Old Style" pitchFamily="18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en-US" b="1" dirty="0">
                <a:latin typeface="Goudy Old Style" pitchFamily="18" charset="0"/>
              </a:rPr>
              <a:t>Market Conditions</a:t>
            </a:r>
          </a:p>
          <a:p>
            <a:pPr lvl="1" eaLnBrk="1" hangingPunct="1">
              <a:buClr>
                <a:schemeClr val="tx1"/>
              </a:buClr>
              <a:buFont typeface="Arial" charset="0"/>
              <a:buChar char="•"/>
            </a:pPr>
            <a:r>
              <a:rPr lang="en-US" dirty="0">
                <a:latin typeface="Goudy Old Style" pitchFamily="18" charset="0"/>
              </a:rPr>
              <a:t>Is the project marketable?</a:t>
            </a:r>
          </a:p>
          <a:p>
            <a:pPr lvl="1" eaLnBrk="1" hangingPunct="1">
              <a:buClr>
                <a:schemeClr val="tx1"/>
              </a:buClr>
              <a:buFont typeface="Arial" charset="0"/>
              <a:buChar char="•"/>
            </a:pPr>
            <a:r>
              <a:rPr lang="en-US" dirty="0">
                <a:latin typeface="Goudy Old Style" pitchFamily="18" charset="0"/>
              </a:rPr>
              <a:t>Is there competition from other projects?</a:t>
            </a:r>
          </a:p>
          <a:p>
            <a:pPr>
              <a:spcBef>
                <a:spcPct val="50000"/>
              </a:spcBef>
            </a:pPr>
            <a:endParaRPr lang="en-US" dirty="0">
              <a:latin typeface="Goudy Old Style" pitchFamily="18" charset="0"/>
            </a:endParaRPr>
          </a:p>
        </p:txBody>
      </p:sp>
      <p:pic>
        <p:nvPicPr>
          <p:cNvPr id="21506" name="Picture 2" descr="http://www.handhousing.org/wp-content/uploads/HAND-logo-horizontal-190p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638800"/>
            <a:ext cx="1809750" cy="61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3575" y="5214939"/>
            <a:ext cx="1901825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44AA27-C76D-4E39-85AA-B90C0236684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772400" cy="685800"/>
          </a:xfrm>
          <a:gradFill rotWithShape="1">
            <a:gsLst>
              <a:gs pos="0">
                <a:srgbClr val="C6DADA"/>
              </a:gs>
              <a:gs pos="50000">
                <a:srgbClr val="DBE7E7"/>
              </a:gs>
              <a:gs pos="100000">
                <a:srgbClr val="EDF3F3"/>
              </a:gs>
            </a:gsLst>
            <a:lin ang="13500000" scaled="1"/>
          </a:gradFill>
        </p:spPr>
        <p:txBody>
          <a:bodyPr/>
          <a:lstStyle/>
          <a:p>
            <a:pPr algn="r"/>
            <a:r>
              <a:rPr lang="en-US" sz="2400" b="1" smtClean="0">
                <a:latin typeface="Franklin Gothic Book" pitchFamily="34" charset="0"/>
              </a:rPr>
              <a:t>PUTTING IT ALL BACK TOGETHER- THE PLAN</a:t>
            </a:r>
            <a:endParaRPr lang="en-US" sz="2400" smtClean="0">
              <a:latin typeface="Franklin Gothic Book" pitchFamily="34" charset="0"/>
            </a:endParaRPr>
          </a:p>
        </p:txBody>
      </p:sp>
      <p:sp>
        <p:nvSpPr>
          <p:cNvPr id="33796" name="Rectangle 8"/>
          <p:cNvSpPr>
            <a:spLocks noChangeArrowheads="1"/>
          </p:cNvSpPr>
          <p:nvPr/>
        </p:nvSpPr>
        <p:spPr bwMode="auto">
          <a:xfrm>
            <a:off x="685800" y="1447800"/>
            <a:ext cx="777240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41313" eaLnBrk="1" hangingPunct="1">
              <a:buClr>
                <a:schemeClr val="tx1"/>
              </a:buClr>
              <a:buFont typeface="Wingdings" pitchFamily="2" charset="2"/>
              <a:buNone/>
              <a:tabLst>
                <a:tab pos="7259638" algn="dec"/>
              </a:tabLst>
              <a:defRPr/>
            </a:pPr>
            <a:r>
              <a:rPr lang="en-US" b="1" dirty="0" smtClean="0">
                <a:latin typeface="Goudy Old Style" pitchFamily="18" charset="0"/>
              </a:rPr>
              <a:t>Mortgages</a:t>
            </a:r>
          </a:p>
          <a:p>
            <a:pPr marL="1023938" lvl="1" indent="-396875" eaLnBrk="1" hangingPunct="1">
              <a:lnSpc>
                <a:spcPct val="150000"/>
              </a:lnSpc>
              <a:buClr>
                <a:schemeClr val="tx1"/>
              </a:buClr>
              <a:buFont typeface="Arial" pitchFamily="34" charset="0"/>
              <a:buChar char="•"/>
              <a:tabLst>
                <a:tab pos="7259638" algn="dec"/>
              </a:tabLst>
              <a:defRPr/>
            </a:pPr>
            <a:r>
              <a:rPr lang="en-US" dirty="0" smtClean="0">
                <a:latin typeface="Goudy Old Style" pitchFamily="18" charset="0"/>
              </a:rPr>
              <a:t>Are </a:t>
            </a:r>
            <a:r>
              <a:rPr lang="en-US" dirty="0">
                <a:latin typeface="Goudy Old Style" pitchFamily="18" charset="0"/>
              </a:rPr>
              <a:t>balloon loans or deferred interest payments due at or immediately after Year 15?</a:t>
            </a:r>
          </a:p>
          <a:p>
            <a:pPr marL="1023938" lvl="1" indent="-396875" eaLnBrk="1" hangingPunct="1">
              <a:lnSpc>
                <a:spcPct val="150000"/>
              </a:lnSpc>
              <a:buClr>
                <a:schemeClr val="tx1"/>
              </a:buClr>
              <a:buFont typeface="Arial" pitchFamily="34" charset="0"/>
              <a:buChar char="•"/>
              <a:tabLst>
                <a:tab pos="7259638" algn="dec"/>
              </a:tabLst>
              <a:defRPr/>
            </a:pPr>
            <a:r>
              <a:rPr lang="en-US" dirty="0" smtClean="0">
                <a:latin typeface="Goudy Old Style" pitchFamily="18" charset="0"/>
              </a:rPr>
              <a:t>Does </a:t>
            </a:r>
            <a:r>
              <a:rPr lang="en-US" dirty="0">
                <a:latin typeface="Goudy Old Style" pitchFamily="18" charset="0"/>
              </a:rPr>
              <a:t>existing debt exceed fair market value?</a:t>
            </a:r>
          </a:p>
          <a:p>
            <a:pPr marL="1023938" lvl="1" indent="-396875" eaLnBrk="1" hangingPunct="1">
              <a:lnSpc>
                <a:spcPct val="150000"/>
              </a:lnSpc>
              <a:buClr>
                <a:schemeClr val="tx1"/>
              </a:buClr>
              <a:buFont typeface="Arial" pitchFamily="34" charset="0"/>
              <a:buChar char="•"/>
              <a:tabLst>
                <a:tab pos="7259638" algn="dec"/>
              </a:tabLst>
              <a:defRPr/>
            </a:pPr>
            <a:r>
              <a:rPr lang="en-US" dirty="0" smtClean="0">
                <a:latin typeface="Goudy Old Style" pitchFamily="18" charset="0"/>
              </a:rPr>
              <a:t>Are </a:t>
            </a:r>
            <a:r>
              <a:rPr lang="en-US" dirty="0">
                <a:latin typeface="Goudy Old Style" pitchFamily="18" charset="0"/>
              </a:rPr>
              <a:t>lenders flexible with transfer of debt?</a:t>
            </a:r>
          </a:p>
          <a:p>
            <a:pPr marL="1023938" lvl="1" indent="-396875" eaLnBrk="1" hangingPunct="1">
              <a:lnSpc>
                <a:spcPct val="150000"/>
              </a:lnSpc>
              <a:buClr>
                <a:schemeClr val="tx1"/>
              </a:buClr>
              <a:buFont typeface="Arial" pitchFamily="34" charset="0"/>
              <a:buChar char="•"/>
              <a:tabLst>
                <a:tab pos="7259638" algn="dec"/>
              </a:tabLst>
              <a:defRPr/>
            </a:pPr>
            <a:r>
              <a:rPr lang="en-US" dirty="0" smtClean="0">
                <a:latin typeface="Goudy Old Style" pitchFamily="18" charset="0"/>
              </a:rPr>
              <a:t>Can </a:t>
            </a:r>
            <a:r>
              <a:rPr lang="en-US" dirty="0">
                <a:latin typeface="Goudy Old Style" pitchFamily="18" charset="0"/>
              </a:rPr>
              <a:t>debt be refinanced or forgiven?</a:t>
            </a:r>
          </a:p>
          <a:p>
            <a:pPr marL="1023938" lvl="1" indent="-396875" eaLnBrk="1" hangingPunct="1">
              <a:lnSpc>
                <a:spcPct val="150000"/>
              </a:lnSpc>
              <a:buClr>
                <a:schemeClr val="tx1"/>
              </a:buClr>
              <a:buFont typeface="Arial" pitchFamily="34" charset="0"/>
              <a:buChar char="•"/>
              <a:tabLst>
                <a:tab pos="7259638" algn="dec"/>
              </a:tabLst>
              <a:defRPr/>
            </a:pPr>
            <a:r>
              <a:rPr lang="en-US" dirty="0" smtClean="0">
                <a:latin typeface="Goudy Old Style" pitchFamily="18" charset="0"/>
              </a:rPr>
              <a:t>Are </a:t>
            </a:r>
            <a:r>
              <a:rPr lang="en-US" dirty="0">
                <a:latin typeface="Goudy Old Style" pitchFamily="18" charset="0"/>
              </a:rPr>
              <a:t>there sources for soft debt?</a:t>
            </a:r>
          </a:p>
          <a:p>
            <a:pPr>
              <a:spcBef>
                <a:spcPct val="50000"/>
              </a:spcBef>
              <a:defRPr/>
            </a:pPr>
            <a:endParaRPr lang="en-US" dirty="0">
              <a:latin typeface="Goudy Old Style" pitchFamily="18" charset="0"/>
            </a:endParaRPr>
          </a:p>
        </p:txBody>
      </p:sp>
      <p:pic>
        <p:nvPicPr>
          <p:cNvPr id="22530" name="Picture 2" descr="http://www.handhousing.org/wp-content/uploads/HAND-logo-horizontal-190p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02" y="5705557"/>
            <a:ext cx="1809750" cy="61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5278" y="5281696"/>
            <a:ext cx="1901825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44AA27-C76D-4E39-85AA-B90C0236684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772400" cy="685800"/>
          </a:xfrm>
          <a:gradFill rotWithShape="1">
            <a:gsLst>
              <a:gs pos="0">
                <a:srgbClr val="C6DADA"/>
              </a:gs>
              <a:gs pos="50000">
                <a:srgbClr val="DBE7E7"/>
              </a:gs>
              <a:gs pos="100000">
                <a:srgbClr val="EDF3F3"/>
              </a:gs>
            </a:gsLst>
            <a:lin ang="13500000" scaled="1"/>
          </a:gradFill>
        </p:spPr>
        <p:txBody>
          <a:bodyPr/>
          <a:lstStyle/>
          <a:p>
            <a:pPr algn="r"/>
            <a:r>
              <a:rPr lang="en-US" sz="2400" b="1" smtClean="0">
                <a:latin typeface="Franklin Gothic Book" pitchFamily="34" charset="0"/>
              </a:rPr>
              <a:t>ACTION PLAN FOR PURCHASERS</a:t>
            </a:r>
            <a:endParaRPr lang="en-US" sz="2400" smtClean="0">
              <a:latin typeface="Franklin Gothic Book" pitchFamily="34" charset="0"/>
            </a:endParaRPr>
          </a:p>
        </p:txBody>
      </p:sp>
      <p:sp>
        <p:nvSpPr>
          <p:cNvPr id="33796" name="Rectangle 8"/>
          <p:cNvSpPr>
            <a:spLocks noChangeArrowheads="1"/>
          </p:cNvSpPr>
          <p:nvPr/>
        </p:nvSpPr>
        <p:spPr bwMode="auto">
          <a:xfrm>
            <a:off x="533400" y="1371599"/>
            <a:ext cx="8077200" cy="4648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7800" indent="-177800" eaLnBrk="1" hangingPunct="1">
              <a:lnSpc>
                <a:spcPct val="90000"/>
              </a:lnSpc>
              <a:buFont typeface="Wingdings" pitchFamily="2" charset="2"/>
              <a:buNone/>
              <a:tabLst>
                <a:tab pos="7259638" algn="dec"/>
              </a:tabLst>
              <a:defRPr/>
            </a:pPr>
            <a:r>
              <a:rPr lang="en-US" b="1" dirty="0">
                <a:latin typeface="Goudy Old Style" pitchFamily="18" charset="0"/>
              </a:rPr>
              <a:t>YEARS 1-13:</a:t>
            </a:r>
          </a:p>
          <a:p>
            <a:pPr marL="571500" lvl="1" indent="-279400" eaLnBrk="1" hangingPunct="1">
              <a:lnSpc>
                <a:spcPct val="90000"/>
              </a:lnSpc>
              <a:tabLst>
                <a:tab pos="7259638" algn="dec"/>
              </a:tabLst>
              <a:defRPr/>
            </a:pPr>
            <a:endParaRPr lang="en-US" sz="100" dirty="0">
              <a:latin typeface="Goudy Old Style" pitchFamily="18" charset="0"/>
            </a:endParaRPr>
          </a:p>
          <a:p>
            <a:pPr marL="571500" lvl="1" indent="-279400" eaLnBrk="1" hangingPunct="1">
              <a:lnSpc>
                <a:spcPct val="120000"/>
              </a:lnSpc>
              <a:buFont typeface="Arial" pitchFamily="34" charset="0"/>
              <a:buChar char="•"/>
              <a:tabLst>
                <a:tab pos="7259638" algn="dec"/>
              </a:tabLst>
              <a:defRPr/>
            </a:pPr>
            <a:r>
              <a:rPr lang="en-US" sz="2200" dirty="0">
                <a:latin typeface="Goudy Old Style" pitchFamily="18" charset="0"/>
              </a:rPr>
              <a:t>Create a closing binder with all critical documents-loans, extended use, partnership agreement etc. </a:t>
            </a:r>
          </a:p>
          <a:p>
            <a:pPr marL="571500" lvl="1" indent="-279400" eaLnBrk="1" hangingPunct="1">
              <a:lnSpc>
                <a:spcPct val="120000"/>
              </a:lnSpc>
              <a:buFont typeface="Arial" pitchFamily="34" charset="0"/>
              <a:buChar char="•"/>
              <a:tabLst>
                <a:tab pos="7259638" algn="dec"/>
              </a:tabLst>
              <a:defRPr/>
            </a:pPr>
            <a:r>
              <a:rPr lang="en-US" sz="2200" dirty="0">
                <a:latin typeface="Goudy Old Style" pitchFamily="18" charset="0"/>
              </a:rPr>
              <a:t>Annual Review of operating performance and update projections- including capital account. Portfolio Approach (see template) </a:t>
            </a:r>
          </a:p>
          <a:p>
            <a:pPr marL="571500" lvl="1" indent="-279400" eaLnBrk="1" hangingPunct="1">
              <a:lnSpc>
                <a:spcPct val="120000"/>
              </a:lnSpc>
              <a:buFont typeface="Arial" pitchFamily="34" charset="0"/>
              <a:buChar char="•"/>
              <a:tabLst>
                <a:tab pos="7259638" algn="dec"/>
              </a:tabLst>
              <a:defRPr/>
            </a:pPr>
            <a:r>
              <a:rPr lang="en-US" sz="2200" dirty="0">
                <a:latin typeface="Goudy Old Style" pitchFamily="18" charset="0"/>
              </a:rPr>
              <a:t>Update capital needs- who gets the reserves?</a:t>
            </a:r>
          </a:p>
          <a:p>
            <a:pPr marL="571500" lvl="1" indent="-279400" eaLnBrk="1" hangingPunct="1">
              <a:lnSpc>
                <a:spcPct val="120000"/>
              </a:lnSpc>
              <a:buFont typeface="Arial" pitchFamily="34" charset="0"/>
              <a:buChar char="•"/>
              <a:tabLst>
                <a:tab pos="7259638" algn="dec"/>
              </a:tabLst>
              <a:defRPr/>
            </a:pPr>
            <a:r>
              <a:rPr lang="en-US" sz="2200" dirty="0">
                <a:latin typeface="Goudy Old Style" pitchFamily="18" charset="0"/>
              </a:rPr>
              <a:t>Review and project capital account, exit taxes and LP valuation</a:t>
            </a:r>
          </a:p>
          <a:p>
            <a:pPr marL="571500" lvl="1" indent="-279400" eaLnBrk="1" hangingPunct="1">
              <a:lnSpc>
                <a:spcPct val="120000"/>
              </a:lnSpc>
              <a:buFont typeface="Arial" pitchFamily="34" charset="0"/>
              <a:buChar char="•"/>
              <a:tabLst>
                <a:tab pos="7259638" algn="dec"/>
              </a:tabLst>
              <a:defRPr/>
            </a:pPr>
            <a:r>
              <a:rPr lang="en-US" sz="2200" dirty="0">
                <a:latin typeface="Goudy Old Style" pitchFamily="18" charset="0"/>
              </a:rPr>
              <a:t>Develop strategic plan:</a:t>
            </a:r>
          </a:p>
          <a:p>
            <a:pPr marL="1258888" lvl="2" indent="-344488" eaLnBrk="1" hangingPunct="1">
              <a:lnSpc>
                <a:spcPct val="120000"/>
              </a:lnSpc>
              <a:buFont typeface="Arial" pitchFamily="34" charset="0"/>
              <a:buChar char="•"/>
              <a:tabLst>
                <a:tab pos="7259638" algn="dec"/>
              </a:tabLst>
              <a:defRPr/>
            </a:pPr>
            <a:r>
              <a:rPr lang="en-US" sz="2200" dirty="0">
                <a:latin typeface="Goudy Old Style" pitchFamily="18" charset="0"/>
              </a:rPr>
              <a:t>Through Year 15</a:t>
            </a:r>
          </a:p>
          <a:p>
            <a:pPr marL="1258888" lvl="2" indent="-344488" eaLnBrk="1" hangingPunct="1">
              <a:lnSpc>
                <a:spcPct val="120000"/>
              </a:lnSpc>
              <a:buFont typeface="Arial" pitchFamily="34" charset="0"/>
              <a:buChar char="•"/>
              <a:tabLst>
                <a:tab pos="7259638" algn="dec"/>
              </a:tabLst>
              <a:defRPr/>
            </a:pPr>
            <a:r>
              <a:rPr lang="en-US" sz="2200" dirty="0">
                <a:latin typeface="Goudy Old Style" pitchFamily="18" charset="0"/>
              </a:rPr>
              <a:t>After Year 15</a:t>
            </a:r>
          </a:p>
          <a:p>
            <a:pPr>
              <a:spcBef>
                <a:spcPct val="50000"/>
              </a:spcBef>
              <a:defRPr/>
            </a:pPr>
            <a:endParaRPr lang="en-US" dirty="0">
              <a:latin typeface="Goudy Old Style" pitchFamily="18" charset="0"/>
            </a:endParaRPr>
          </a:p>
        </p:txBody>
      </p:sp>
      <p:pic>
        <p:nvPicPr>
          <p:cNvPr id="23554" name="Picture 2" descr="http://www.handhousing.org/wp-content/uploads/HAND-logo-horizontal-190p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655" y="5711001"/>
            <a:ext cx="1809750" cy="61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287140"/>
            <a:ext cx="1901825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44AA27-C76D-4E39-85AA-B90C0236684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  <a:gradFill rotWithShape="1">
            <a:gsLst>
              <a:gs pos="0">
                <a:srgbClr val="C6DADA"/>
              </a:gs>
              <a:gs pos="50000">
                <a:srgbClr val="DBE7E7"/>
              </a:gs>
              <a:gs pos="100000">
                <a:srgbClr val="EDF3F3"/>
              </a:gs>
            </a:gsLst>
            <a:lin ang="13500000" scaled="1"/>
          </a:gradFill>
        </p:spPr>
        <p:txBody>
          <a:bodyPr/>
          <a:lstStyle/>
          <a:p>
            <a:pPr algn="r"/>
            <a:r>
              <a:rPr lang="en-US" sz="2400" b="1" dirty="0" smtClean="0">
                <a:latin typeface="Franklin Gothic Book" pitchFamily="34" charset="0"/>
              </a:rPr>
              <a:t>OBJECTIVES OF HAND YEAR 15 SESSION </a:t>
            </a:r>
            <a:endParaRPr lang="en-US" sz="2400" dirty="0" smtClean="0">
              <a:latin typeface="Franklin Gothic Book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3657600"/>
          </a:xfrm>
        </p:spPr>
        <p:txBody>
          <a:bodyPr/>
          <a:lstStyle/>
          <a:p>
            <a:pPr marL="854075" lvl="1" indent="-396875" eaLnBrk="1" hangingPunct="1"/>
            <a:r>
              <a:rPr lang="en-US" sz="2400" dirty="0" smtClean="0">
                <a:latin typeface="Goudy Old Style" pitchFamily="18" charset="0"/>
              </a:rPr>
              <a:t>Understand background on Year 15/Exits and current Market Conditions-early exits, debt, etc. </a:t>
            </a:r>
          </a:p>
          <a:p>
            <a:pPr marL="854075" lvl="1" indent="-396875" eaLnBrk="1" hangingPunct="1"/>
            <a:r>
              <a:rPr lang="en-US" sz="2400" dirty="0" smtClean="0">
                <a:latin typeface="Goudy Old Style" pitchFamily="18" charset="0"/>
              </a:rPr>
              <a:t>Discuss key issues/factors to help you think about exits, assets and how to approach portfolios or single properties. </a:t>
            </a:r>
          </a:p>
          <a:p>
            <a:pPr marL="854075" lvl="1" indent="-396875" eaLnBrk="1" hangingPunct="1"/>
            <a:r>
              <a:rPr lang="en-US" sz="2400" dirty="0" smtClean="0">
                <a:latin typeface="Goudy Old Style" pitchFamily="18" charset="0"/>
              </a:rPr>
              <a:t>Touch on Role of Public Sector Lenders in the “deal” and the process.</a:t>
            </a:r>
          </a:p>
          <a:p>
            <a:pPr marL="854075" lvl="1" indent="-396875" eaLnBrk="1" hangingPunct="1"/>
            <a:r>
              <a:rPr lang="en-US" sz="2400" dirty="0" smtClean="0">
                <a:latin typeface="Goudy Old Style" pitchFamily="18" charset="0"/>
              </a:rPr>
              <a:t>Learn how to develop an action plan.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</p:txBody>
      </p:sp>
      <p:pic>
        <p:nvPicPr>
          <p:cNvPr id="5122" name="Picture 2" descr="http://www.handhousing.org/wp-content/uploads/HAND-logo-horizontal-190p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867400"/>
            <a:ext cx="1809750" cy="61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443539"/>
            <a:ext cx="1901825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44AA27-C76D-4E39-85AA-B90C0236684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772400" cy="685800"/>
          </a:xfrm>
          <a:gradFill rotWithShape="1">
            <a:gsLst>
              <a:gs pos="0">
                <a:srgbClr val="C6DADA"/>
              </a:gs>
              <a:gs pos="50000">
                <a:srgbClr val="DBE7E7"/>
              </a:gs>
              <a:gs pos="100000">
                <a:srgbClr val="EDF3F3"/>
              </a:gs>
            </a:gsLst>
            <a:lin ang="13500000" scaled="1"/>
          </a:gradFill>
        </p:spPr>
        <p:txBody>
          <a:bodyPr/>
          <a:lstStyle/>
          <a:p>
            <a:pPr algn="r"/>
            <a:r>
              <a:rPr lang="en-US" sz="2400" b="1" smtClean="0">
                <a:latin typeface="Franklin Gothic Book" pitchFamily="34" charset="0"/>
              </a:rPr>
              <a:t>ACTION PLAN FOR PURCHASERS</a:t>
            </a:r>
            <a:endParaRPr lang="en-US" sz="2400" smtClean="0">
              <a:latin typeface="Franklin Gothic Book" pitchFamily="34" charset="0"/>
            </a:endParaRPr>
          </a:p>
        </p:txBody>
      </p:sp>
      <p:sp>
        <p:nvSpPr>
          <p:cNvPr id="33796" name="Rectangle 8"/>
          <p:cNvSpPr>
            <a:spLocks noChangeArrowheads="1"/>
          </p:cNvSpPr>
          <p:nvPr/>
        </p:nvSpPr>
        <p:spPr bwMode="auto">
          <a:xfrm>
            <a:off x="809296" y="1176832"/>
            <a:ext cx="7772400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eaLnBrk="1" hangingPunct="1">
              <a:buFont typeface="Wingdings" pitchFamily="2" charset="2"/>
              <a:buNone/>
              <a:tabLst>
                <a:tab pos="7259638" algn="dec"/>
              </a:tabLst>
              <a:defRPr/>
            </a:pPr>
            <a:r>
              <a:rPr lang="en-US" b="1" dirty="0">
                <a:latin typeface="Goudy Old Style" pitchFamily="18" charset="0"/>
              </a:rPr>
              <a:t>YEAR 10-14:</a:t>
            </a:r>
          </a:p>
          <a:p>
            <a:pPr marL="228600" indent="-228600" eaLnBrk="1" hangingPunct="1">
              <a:buFont typeface="Wingdings" pitchFamily="2" charset="2"/>
              <a:buNone/>
              <a:tabLst>
                <a:tab pos="7259638" algn="dec"/>
              </a:tabLst>
              <a:defRPr/>
            </a:pPr>
            <a:endParaRPr lang="en-US" sz="1050" b="1" dirty="0">
              <a:latin typeface="Goudy Old Style" pitchFamily="18" charset="0"/>
            </a:endParaRPr>
          </a:p>
          <a:p>
            <a:pPr marL="571500" lvl="1" indent="-228600" eaLnBrk="1" hangingPunct="1">
              <a:tabLst>
                <a:tab pos="7259638" algn="dec"/>
              </a:tabLst>
              <a:defRPr/>
            </a:pPr>
            <a:r>
              <a:rPr lang="en-US" sz="2200" b="1" dirty="0">
                <a:latin typeface="Goudy Old Style" pitchFamily="18" charset="0"/>
              </a:rPr>
              <a:t>Determine Likely Purchase Price</a:t>
            </a:r>
          </a:p>
          <a:p>
            <a:pPr lvl="2" indent="-279400" eaLnBrk="1" hangingPunct="1">
              <a:buFont typeface="Arial" pitchFamily="34" charset="0"/>
              <a:buChar char="•"/>
              <a:tabLst>
                <a:tab pos="7259638" algn="dec"/>
              </a:tabLst>
              <a:defRPr/>
            </a:pPr>
            <a:r>
              <a:rPr lang="en-US" sz="2200" dirty="0">
                <a:latin typeface="Goudy Old Style" pitchFamily="18" charset="0"/>
              </a:rPr>
              <a:t>Per Option or Right of First Refusal</a:t>
            </a:r>
          </a:p>
          <a:p>
            <a:pPr lvl="2" indent="-279400" eaLnBrk="1" hangingPunct="1">
              <a:buFont typeface="Arial" pitchFamily="34" charset="0"/>
              <a:buChar char="•"/>
              <a:tabLst>
                <a:tab pos="7259638" algn="dec"/>
              </a:tabLst>
              <a:defRPr/>
            </a:pPr>
            <a:r>
              <a:rPr lang="en-US" sz="2200" dirty="0">
                <a:latin typeface="Goudy Old Style" pitchFamily="18" charset="0"/>
              </a:rPr>
              <a:t>Does the price make sense?</a:t>
            </a:r>
          </a:p>
          <a:p>
            <a:pPr lvl="2" indent="-279400" eaLnBrk="1" hangingPunct="1">
              <a:buFont typeface="Arial" pitchFamily="34" charset="0"/>
              <a:buChar char="•"/>
              <a:tabLst>
                <a:tab pos="7259638" algn="dec"/>
              </a:tabLst>
              <a:defRPr/>
            </a:pPr>
            <a:r>
              <a:rPr lang="en-US" sz="2200" dirty="0">
                <a:latin typeface="Goudy Old Style" pitchFamily="18" charset="0"/>
              </a:rPr>
              <a:t>Early exit possible</a:t>
            </a:r>
            <a:r>
              <a:rPr lang="en-US" sz="2200" dirty="0" smtClean="0">
                <a:latin typeface="Goudy Old Style" pitchFamily="18" charset="0"/>
              </a:rPr>
              <a:t>?</a:t>
            </a:r>
          </a:p>
          <a:p>
            <a:pPr marL="635000" lvl="2" eaLnBrk="1" hangingPunct="1">
              <a:tabLst>
                <a:tab pos="7259638" algn="dec"/>
              </a:tabLst>
              <a:defRPr/>
            </a:pPr>
            <a:endParaRPr lang="en-US" sz="2200" dirty="0">
              <a:latin typeface="Goudy Old Style" pitchFamily="18" charset="0"/>
            </a:endParaRPr>
          </a:p>
          <a:p>
            <a:pPr marL="571500" lvl="1" indent="-228600" eaLnBrk="1" hangingPunct="1">
              <a:tabLst>
                <a:tab pos="7259638" algn="dec"/>
              </a:tabLst>
              <a:defRPr/>
            </a:pPr>
            <a:r>
              <a:rPr lang="en-US" sz="2200" b="1" dirty="0">
                <a:latin typeface="Goudy Old Style" pitchFamily="18" charset="0"/>
              </a:rPr>
              <a:t>Explore Sources of Funds to Meet Purchase Price and Capital Needs:</a:t>
            </a:r>
          </a:p>
          <a:p>
            <a:pPr lvl="2" indent="-279400" eaLnBrk="1" hangingPunct="1">
              <a:buFont typeface="Arial" pitchFamily="34" charset="0"/>
              <a:buChar char="•"/>
              <a:tabLst>
                <a:tab pos="7259638" algn="dec"/>
              </a:tabLst>
              <a:defRPr/>
            </a:pPr>
            <a:r>
              <a:rPr lang="en-US" sz="2200" dirty="0" err="1">
                <a:latin typeface="Goudy Old Style" pitchFamily="18" charset="0"/>
              </a:rPr>
              <a:t>Resyndication</a:t>
            </a:r>
            <a:r>
              <a:rPr lang="en-US" sz="2200" dirty="0">
                <a:latin typeface="Goudy Old Style" pitchFamily="18" charset="0"/>
              </a:rPr>
              <a:t> </a:t>
            </a:r>
          </a:p>
          <a:p>
            <a:pPr lvl="2" indent="-279400" eaLnBrk="1" hangingPunct="1">
              <a:buFont typeface="Arial" pitchFamily="34" charset="0"/>
              <a:buChar char="•"/>
              <a:tabLst>
                <a:tab pos="7259638" algn="dec"/>
              </a:tabLst>
              <a:defRPr/>
            </a:pPr>
            <a:r>
              <a:rPr lang="en-US" sz="2200" dirty="0">
                <a:latin typeface="Goudy Old Style" pitchFamily="18" charset="0"/>
              </a:rPr>
              <a:t>Refinance: Conventional debt or soft loans </a:t>
            </a:r>
          </a:p>
          <a:p>
            <a:pPr lvl="2" indent="-279400" eaLnBrk="1" hangingPunct="1">
              <a:buFont typeface="Arial" pitchFamily="34" charset="0"/>
              <a:buChar char="•"/>
              <a:tabLst>
                <a:tab pos="7259638" algn="dec"/>
              </a:tabLst>
              <a:defRPr/>
            </a:pPr>
            <a:r>
              <a:rPr lang="en-US" sz="2200" dirty="0">
                <a:latin typeface="Goudy Old Style" pitchFamily="18" charset="0"/>
              </a:rPr>
              <a:t>Reserves</a:t>
            </a:r>
          </a:p>
          <a:p>
            <a:pPr lvl="2" indent="-279400" eaLnBrk="1" hangingPunct="1">
              <a:buFont typeface="Arial" pitchFamily="34" charset="0"/>
              <a:buChar char="•"/>
              <a:tabLst>
                <a:tab pos="7259638" algn="dec"/>
              </a:tabLst>
              <a:defRPr/>
            </a:pPr>
            <a:r>
              <a:rPr lang="en-US" sz="2200" dirty="0">
                <a:latin typeface="Goudy Old Style" pitchFamily="18" charset="0"/>
              </a:rPr>
              <a:t>Combinations</a:t>
            </a:r>
          </a:p>
          <a:p>
            <a:pPr>
              <a:spcBef>
                <a:spcPct val="50000"/>
              </a:spcBef>
              <a:defRPr/>
            </a:pPr>
            <a:endParaRPr lang="en-US" dirty="0">
              <a:latin typeface="Goudy Old Style" pitchFamily="18" charset="0"/>
            </a:endParaRPr>
          </a:p>
        </p:txBody>
      </p:sp>
      <p:pic>
        <p:nvPicPr>
          <p:cNvPr id="24578" name="Picture 2" descr="http://www.handhousing.org/wp-content/uploads/HAND-logo-horizontal-190p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605242"/>
            <a:ext cx="1809750" cy="61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9871" y="5181381"/>
            <a:ext cx="1901825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44AA27-C76D-4E39-85AA-B90C0236684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772400" cy="685800"/>
          </a:xfrm>
          <a:gradFill rotWithShape="1">
            <a:gsLst>
              <a:gs pos="0">
                <a:srgbClr val="C6DADA"/>
              </a:gs>
              <a:gs pos="50000">
                <a:srgbClr val="DBE7E7"/>
              </a:gs>
              <a:gs pos="100000">
                <a:srgbClr val="EDF3F3"/>
              </a:gs>
            </a:gsLst>
            <a:lin ang="13500000" scaled="1"/>
          </a:gradFill>
        </p:spPr>
        <p:txBody>
          <a:bodyPr/>
          <a:lstStyle/>
          <a:p>
            <a:pPr algn="r"/>
            <a:r>
              <a:rPr lang="en-US" sz="2400" b="1" smtClean="0">
                <a:latin typeface="Franklin Gothic Book" pitchFamily="34" charset="0"/>
              </a:rPr>
              <a:t>Even After You Negotiate Still Work to Do…</a:t>
            </a:r>
          </a:p>
        </p:txBody>
      </p:sp>
      <p:sp>
        <p:nvSpPr>
          <p:cNvPr id="33796" name="Rectangle 8"/>
          <p:cNvSpPr>
            <a:spLocks noChangeArrowheads="1"/>
          </p:cNvSpPr>
          <p:nvPr/>
        </p:nvSpPr>
        <p:spPr bwMode="auto">
          <a:xfrm>
            <a:off x="762000" y="1466850"/>
            <a:ext cx="7772400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eaLnBrk="1" hangingPunct="1">
              <a:lnSpc>
                <a:spcPct val="90000"/>
              </a:lnSpc>
              <a:buFont typeface="Wingdings" pitchFamily="2" charset="2"/>
              <a:buNone/>
              <a:tabLst>
                <a:tab pos="7259638" algn="dec"/>
              </a:tabLst>
              <a:defRPr/>
            </a:pPr>
            <a:r>
              <a:rPr lang="en-US" b="1" dirty="0">
                <a:latin typeface="Goudy Old Style" pitchFamily="18" charset="0"/>
              </a:rPr>
              <a:t>YEARS 14-15:</a:t>
            </a:r>
          </a:p>
          <a:p>
            <a:pPr marL="228600" indent="-228600" eaLnBrk="1" hangingPunct="1">
              <a:lnSpc>
                <a:spcPct val="90000"/>
              </a:lnSpc>
              <a:buFont typeface="Wingdings" pitchFamily="2" charset="2"/>
              <a:buNone/>
              <a:tabLst>
                <a:tab pos="7259638" algn="dec"/>
              </a:tabLst>
              <a:defRPr/>
            </a:pPr>
            <a:endParaRPr lang="en-US" b="1" dirty="0">
              <a:latin typeface="Goudy Old Style" pitchFamily="18" charset="0"/>
            </a:endParaRPr>
          </a:p>
          <a:p>
            <a:pPr lvl="2" indent="-400050" eaLnBrk="1" hangingPunct="1">
              <a:lnSpc>
                <a:spcPct val="90000"/>
              </a:lnSpc>
              <a:buFont typeface="Arial" pitchFamily="34" charset="0"/>
              <a:buChar char="•"/>
              <a:tabLst>
                <a:tab pos="7259638" algn="dec"/>
              </a:tabLst>
              <a:defRPr/>
            </a:pPr>
            <a:r>
              <a:rPr lang="en-US" dirty="0">
                <a:latin typeface="Goudy Old Style" pitchFamily="18" charset="0"/>
              </a:rPr>
              <a:t>Consult with Accountant and Attorney</a:t>
            </a:r>
          </a:p>
          <a:p>
            <a:pPr lvl="2" indent="-400050" eaLnBrk="1" hangingPunct="1">
              <a:lnSpc>
                <a:spcPct val="90000"/>
              </a:lnSpc>
              <a:buFont typeface="Arial" pitchFamily="34" charset="0"/>
              <a:buChar char="•"/>
              <a:tabLst>
                <a:tab pos="7259638" algn="dec"/>
              </a:tabLst>
              <a:defRPr/>
            </a:pPr>
            <a:r>
              <a:rPr lang="en-US" dirty="0">
                <a:latin typeface="Goudy Old Style" pitchFamily="18" charset="0"/>
              </a:rPr>
              <a:t>Meet with Syndicator</a:t>
            </a:r>
          </a:p>
          <a:p>
            <a:pPr lvl="2" indent="-400050" eaLnBrk="1" hangingPunct="1">
              <a:lnSpc>
                <a:spcPct val="90000"/>
              </a:lnSpc>
              <a:buFont typeface="Arial" pitchFamily="34" charset="0"/>
              <a:buChar char="•"/>
              <a:tabLst>
                <a:tab pos="7259638" algn="dec"/>
              </a:tabLst>
              <a:defRPr/>
            </a:pPr>
            <a:r>
              <a:rPr lang="en-US" dirty="0">
                <a:latin typeface="Goudy Old Style" pitchFamily="18" charset="0"/>
              </a:rPr>
              <a:t>Negotiate Purchase Price</a:t>
            </a:r>
          </a:p>
          <a:p>
            <a:pPr lvl="2" indent="-400050" eaLnBrk="1" hangingPunct="1">
              <a:lnSpc>
                <a:spcPct val="90000"/>
              </a:lnSpc>
              <a:buFont typeface="Arial" pitchFamily="34" charset="0"/>
              <a:buChar char="•"/>
              <a:tabLst>
                <a:tab pos="7259638" algn="dec"/>
              </a:tabLst>
              <a:defRPr/>
            </a:pPr>
            <a:r>
              <a:rPr lang="en-US" dirty="0">
                <a:latin typeface="Goudy Old Style" pitchFamily="18" charset="0"/>
              </a:rPr>
              <a:t>Sign Letter of Intent </a:t>
            </a:r>
          </a:p>
          <a:p>
            <a:pPr lvl="2" indent="-400050" eaLnBrk="1" hangingPunct="1">
              <a:lnSpc>
                <a:spcPct val="90000"/>
              </a:lnSpc>
              <a:buFont typeface="Arial" pitchFamily="34" charset="0"/>
              <a:buChar char="•"/>
              <a:tabLst>
                <a:tab pos="7259638" algn="dec"/>
              </a:tabLst>
              <a:defRPr/>
            </a:pPr>
            <a:r>
              <a:rPr lang="en-US" dirty="0">
                <a:latin typeface="Goudy Old Style" pitchFamily="18" charset="0"/>
              </a:rPr>
              <a:t>Obtain Lender Approvals </a:t>
            </a:r>
          </a:p>
          <a:p>
            <a:pPr lvl="2" indent="-400050" eaLnBrk="1" hangingPunct="1">
              <a:lnSpc>
                <a:spcPct val="90000"/>
              </a:lnSpc>
              <a:buFont typeface="Arial" pitchFamily="34" charset="0"/>
              <a:buChar char="•"/>
              <a:tabLst>
                <a:tab pos="7259638" algn="dec"/>
              </a:tabLst>
              <a:defRPr/>
            </a:pPr>
            <a:r>
              <a:rPr lang="en-US" dirty="0">
                <a:latin typeface="Goudy Old Style" pitchFamily="18" charset="0"/>
              </a:rPr>
              <a:t>Obtain Regulator Approvals (State, HUD if applicable)</a:t>
            </a:r>
          </a:p>
          <a:p>
            <a:pPr lvl="2" indent="-400050" eaLnBrk="1" hangingPunct="1">
              <a:lnSpc>
                <a:spcPct val="90000"/>
              </a:lnSpc>
              <a:buFont typeface="Arial" pitchFamily="34" charset="0"/>
              <a:buChar char="•"/>
              <a:tabLst>
                <a:tab pos="7259638" algn="dec"/>
              </a:tabLst>
              <a:defRPr/>
            </a:pPr>
            <a:r>
              <a:rPr lang="en-US" dirty="0">
                <a:latin typeface="Goudy Old Style" pitchFamily="18" charset="0"/>
              </a:rPr>
              <a:t>Draft Legal Agreements</a:t>
            </a:r>
          </a:p>
          <a:p>
            <a:pPr lvl="1">
              <a:spcBef>
                <a:spcPct val="50000"/>
              </a:spcBef>
              <a:defRPr/>
            </a:pPr>
            <a:endParaRPr lang="en-US" dirty="0">
              <a:latin typeface="Goudy Old Style" pitchFamily="18" charset="0"/>
            </a:endParaRPr>
          </a:p>
        </p:txBody>
      </p:sp>
      <p:pic>
        <p:nvPicPr>
          <p:cNvPr id="25602" name="Picture 2" descr="http://www.handhousing.org/wp-content/uploads/HAND-logo-horizontal-190p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715000"/>
            <a:ext cx="1809750" cy="61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2575" y="5293767"/>
            <a:ext cx="1901825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44AA27-C76D-4E39-85AA-B90C0236684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772400" cy="685800"/>
          </a:xfrm>
          <a:gradFill rotWithShape="1">
            <a:gsLst>
              <a:gs pos="0">
                <a:srgbClr val="C6DADA"/>
              </a:gs>
              <a:gs pos="50000">
                <a:srgbClr val="DBE7E7"/>
              </a:gs>
              <a:gs pos="100000">
                <a:srgbClr val="EDF3F3"/>
              </a:gs>
            </a:gsLst>
            <a:lin ang="13500000" scaled="1"/>
          </a:gradFill>
        </p:spPr>
        <p:txBody>
          <a:bodyPr/>
          <a:lstStyle/>
          <a:p>
            <a:pPr algn="r"/>
            <a:r>
              <a:rPr lang="en-US" sz="2400" b="1" smtClean="0">
                <a:latin typeface="Franklin Gothic Book" pitchFamily="34" charset="0"/>
              </a:rPr>
              <a:t>ACTION PLAN FOR PURCHASERS</a:t>
            </a:r>
            <a:endParaRPr lang="en-US" sz="2400" smtClean="0">
              <a:latin typeface="Franklin Gothic Book" pitchFamily="34" charset="0"/>
            </a:endParaRPr>
          </a:p>
        </p:txBody>
      </p:sp>
      <p:sp>
        <p:nvSpPr>
          <p:cNvPr id="33796" name="Rectangle 8"/>
          <p:cNvSpPr>
            <a:spLocks noChangeArrowheads="1"/>
          </p:cNvSpPr>
          <p:nvPr/>
        </p:nvSpPr>
        <p:spPr bwMode="auto">
          <a:xfrm>
            <a:off x="762000" y="1362075"/>
            <a:ext cx="7772400" cy="3896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 eaLnBrk="1" hangingPunct="1">
              <a:lnSpc>
                <a:spcPct val="80000"/>
              </a:lnSpc>
              <a:buFont typeface="Wingdings" pitchFamily="2" charset="2"/>
              <a:buNone/>
              <a:tabLst>
                <a:tab pos="7259638" algn="dec"/>
              </a:tabLst>
              <a:defRPr/>
            </a:pPr>
            <a:r>
              <a:rPr lang="en-US" b="1" dirty="0">
                <a:latin typeface="Goudy Old Style" pitchFamily="18" charset="0"/>
              </a:rPr>
              <a:t>YEAR 16:</a:t>
            </a:r>
          </a:p>
          <a:p>
            <a:pPr marL="177800" indent="-177800" eaLnBrk="1" hangingPunct="1">
              <a:lnSpc>
                <a:spcPct val="80000"/>
              </a:lnSpc>
              <a:buFont typeface="Wingdings" pitchFamily="2" charset="2"/>
              <a:buNone/>
              <a:tabLst>
                <a:tab pos="7259638" algn="dec"/>
              </a:tabLst>
              <a:defRPr/>
            </a:pPr>
            <a:endParaRPr lang="en-US" b="1" dirty="0">
              <a:latin typeface="Goudy Old Style" pitchFamily="18" charset="0"/>
            </a:endParaRPr>
          </a:p>
          <a:p>
            <a:pPr marL="571500" lvl="1" indent="-279400" eaLnBrk="1" hangingPunct="1">
              <a:lnSpc>
                <a:spcPct val="120000"/>
              </a:lnSpc>
              <a:buFont typeface="Arial" pitchFamily="34" charset="0"/>
              <a:buChar char="•"/>
              <a:tabLst>
                <a:tab pos="7259638" algn="dec"/>
              </a:tabLst>
              <a:defRPr/>
            </a:pPr>
            <a:r>
              <a:rPr lang="en-US" dirty="0">
                <a:latin typeface="Goudy Old Style" pitchFamily="18" charset="0"/>
              </a:rPr>
              <a:t>Close on purchase in 1st quarter of year 16</a:t>
            </a:r>
          </a:p>
          <a:p>
            <a:pPr marL="571500" lvl="1" indent="-279400" eaLnBrk="1" hangingPunct="1">
              <a:lnSpc>
                <a:spcPct val="120000"/>
              </a:lnSpc>
              <a:buFont typeface="Arial" pitchFamily="34" charset="0"/>
              <a:buChar char="•"/>
              <a:tabLst>
                <a:tab pos="7259638" algn="dec"/>
              </a:tabLst>
              <a:defRPr/>
            </a:pPr>
            <a:r>
              <a:rPr lang="en-US" dirty="0" smtClean="0">
                <a:latin typeface="Goudy Old Style" pitchFamily="18" charset="0"/>
              </a:rPr>
              <a:t>File </a:t>
            </a:r>
            <a:r>
              <a:rPr lang="en-US" dirty="0">
                <a:latin typeface="Goudy Old Style" pitchFamily="18" charset="0"/>
              </a:rPr>
              <a:t>amended Certificate of Limited </a:t>
            </a:r>
            <a:r>
              <a:rPr lang="en-US" dirty="0" smtClean="0">
                <a:latin typeface="Goudy Old Style" pitchFamily="18" charset="0"/>
              </a:rPr>
              <a:t>Partnership</a:t>
            </a:r>
          </a:p>
          <a:p>
            <a:pPr marL="749300" lvl="2" eaLnBrk="1" hangingPunct="1">
              <a:lnSpc>
                <a:spcPct val="120000"/>
              </a:lnSpc>
              <a:tabLst>
                <a:tab pos="7259638" algn="dec"/>
              </a:tabLst>
              <a:defRPr/>
            </a:pPr>
            <a:r>
              <a:rPr lang="en-US" dirty="0" smtClean="0">
                <a:latin typeface="Goudy Old Style" pitchFamily="18" charset="0"/>
              </a:rPr>
              <a:t>(</a:t>
            </a:r>
            <a:r>
              <a:rPr lang="en-US" dirty="0">
                <a:latin typeface="Goudy Old Style" pitchFamily="18" charset="0"/>
              </a:rPr>
              <a:t>if a</a:t>
            </a:r>
            <a:r>
              <a:rPr lang="en-US" dirty="0" smtClean="0">
                <a:latin typeface="Goudy Old Style" pitchFamily="18" charset="0"/>
              </a:rPr>
              <a:t>pplicable</a:t>
            </a:r>
            <a:r>
              <a:rPr lang="en-US" dirty="0">
                <a:latin typeface="Goudy Old Style" pitchFamily="18" charset="0"/>
              </a:rPr>
              <a:t>)</a:t>
            </a:r>
          </a:p>
          <a:p>
            <a:pPr marL="571500" lvl="1" indent="-279400" eaLnBrk="1" hangingPunct="1">
              <a:lnSpc>
                <a:spcPct val="120000"/>
              </a:lnSpc>
              <a:buFont typeface="Arial" pitchFamily="34" charset="0"/>
              <a:buChar char="•"/>
              <a:tabLst>
                <a:tab pos="7259638" algn="dec"/>
              </a:tabLst>
              <a:defRPr/>
            </a:pPr>
            <a:r>
              <a:rPr lang="en-US" dirty="0" smtClean="0">
                <a:latin typeface="Goudy Old Style" pitchFamily="18" charset="0"/>
              </a:rPr>
              <a:t>File </a:t>
            </a:r>
            <a:r>
              <a:rPr lang="en-US" dirty="0">
                <a:latin typeface="Goudy Old Style" pitchFamily="18" charset="0"/>
              </a:rPr>
              <a:t>tax return and provide final K-1 to Limited Partner(s)</a:t>
            </a:r>
          </a:p>
          <a:p>
            <a:pPr marL="571500" lvl="1" indent="-279400" eaLnBrk="1" hangingPunct="1">
              <a:lnSpc>
                <a:spcPct val="120000"/>
              </a:lnSpc>
              <a:buFont typeface="Arial" pitchFamily="34" charset="0"/>
              <a:buChar char="•"/>
              <a:tabLst>
                <a:tab pos="7259638" algn="dec"/>
              </a:tabLst>
              <a:defRPr/>
            </a:pPr>
            <a:r>
              <a:rPr lang="en-US" dirty="0" smtClean="0">
                <a:latin typeface="Goudy Old Style" pitchFamily="18" charset="0"/>
              </a:rPr>
              <a:t>Execute </a:t>
            </a:r>
            <a:r>
              <a:rPr lang="en-US" dirty="0">
                <a:latin typeface="Goudy Old Style" pitchFamily="18" charset="0"/>
              </a:rPr>
              <a:t>an amendment to the Partnership Agreement, signed by withdrawing and new partners</a:t>
            </a:r>
          </a:p>
          <a:p>
            <a:pPr>
              <a:spcBef>
                <a:spcPct val="50000"/>
              </a:spcBef>
              <a:defRPr/>
            </a:pPr>
            <a:endParaRPr lang="en-US" dirty="0">
              <a:latin typeface="Goudy Old Style" pitchFamily="18" charset="0"/>
            </a:endParaRPr>
          </a:p>
        </p:txBody>
      </p:sp>
      <p:pic>
        <p:nvPicPr>
          <p:cNvPr id="27650" name="Picture 2" descr="http://www.handhousing.org/wp-content/uploads/HAND-logo-horizontal-190p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638800"/>
            <a:ext cx="1809750" cy="61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4106" y="5261154"/>
            <a:ext cx="1901825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44AA27-C76D-4E39-85AA-B90C0236684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772400" cy="685800"/>
          </a:xfrm>
          <a:gradFill rotWithShape="1">
            <a:gsLst>
              <a:gs pos="0">
                <a:srgbClr val="C6DADA"/>
              </a:gs>
              <a:gs pos="50000">
                <a:srgbClr val="DBE7E7"/>
              </a:gs>
              <a:gs pos="100000">
                <a:srgbClr val="EDF3F3"/>
              </a:gs>
            </a:gsLst>
            <a:lin ang="13500000" scaled="1"/>
          </a:gradFill>
        </p:spPr>
        <p:txBody>
          <a:bodyPr/>
          <a:lstStyle/>
          <a:p>
            <a:pPr algn="r"/>
            <a:r>
              <a:rPr lang="en-US" sz="2400" b="1" smtClean="0">
                <a:latin typeface="Franklin Gothic Book" pitchFamily="34" charset="0"/>
              </a:rPr>
              <a:t>YEAR 1 – BACK TO THE FUTURE</a:t>
            </a:r>
            <a:endParaRPr lang="en-US" sz="2400" smtClean="0">
              <a:latin typeface="Franklin Gothic Book" pitchFamily="34" charset="0"/>
            </a:endParaRPr>
          </a:p>
        </p:txBody>
      </p:sp>
      <p:sp>
        <p:nvSpPr>
          <p:cNvPr id="44036" name="Rectangle 8"/>
          <p:cNvSpPr>
            <a:spLocks noChangeArrowheads="1"/>
          </p:cNvSpPr>
          <p:nvPr/>
        </p:nvSpPr>
        <p:spPr bwMode="auto">
          <a:xfrm>
            <a:off x="762000" y="1219200"/>
            <a:ext cx="7772400" cy="4992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30000"/>
              </a:spcBef>
              <a:buClr>
                <a:schemeClr val="tx1"/>
              </a:buClr>
            </a:pPr>
            <a:r>
              <a:rPr lang="en-US" sz="2200" dirty="0">
                <a:latin typeface="Goudy Old Style" pitchFamily="18" charset="0"/>
              </a:rPr>
              <a:t>Do Financial and Business Analysis as part of the syndication investor/syndicator selection process…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Clr>
                <a:schemeClr val="tx1"/>
              </a:buClr>
            </a:pPr>
            <a:endParaRPr lang="en-US" sz="900" dirty="0">
              <a:latin typeface="Goudy Old Style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Clr>
                <a:schemeClr val="tx1"/>
              </a:buClr>
            </a:pPr>
            <a:r>
              <a:rPr lang="en-US" sz="2200" dirty="0">
                <a:latin typeface="Goudy Old Style" pitchFamily="18" charset="0"/>
              </a:rPr>
              <a:t>Things for you to consider: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Clr>
                <a:schemeClr val="tx1"/>
              </a:buClr>
            </a:pPr>
            <a:endParaRPr lang="en-US" sz="1050" dirty="0">
              <a:latin typeface="Goudy Old Style" pitchFamily="18" charset="0"/>
            </a:endParaRPr>
          </a:p>
          <a:p>
            <a:pPr marL="1714500" lvl="3" indent="-342900" eaLnBrk="1" hangingPunct="1">
              <a:lnSpc>
                <a:spcPct val="80000"/>
              </a:lnSpc>
              <a:spcBef>
                <a:spcPct val="3000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2200" dirty="0">
                <a:latin typeface="Goudy Old Style" pitchFamily="18" charset="0"/>
              </a:rPr>
              <a:t>General Partner Structure </a:t>
            </a:r>
          </a:p>
          <a:p>
            <a:pPr marL="1714500" lvl="3" indent="-342900" eaLnBrk="1" hangingPunct="1">
              <a:lnSpc>
                <a:spcPct val="80000"/>
              </a:lnSpc>
              <a:spcBef>
                <a:spcPct val="3000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2200" dirty="0">
                <a:latin typeface="Goudy Old Style" pitchFamily="18" charset="0"/>
              </a:rPr>
              <a:t>Cash Flow and Residual Splits-90/10</a:t>
            </a:r>
          </a:p>
          <a:p>
            <a:pPr marL="1714500" lvl="3" indent="-342900" eaLnBrk="1" hangingPunct="1">
              <a:lnSpc>
                <a:spcPct val="80000"/>
              </a:lnSpc>
              <a:spcBef>
                <a:spcPct val="3000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2200" dirty="0">
                <a:latin typeface="Goudy Old Style" pitchFamily="18" charset="0"/>
              </a:rPr>
              <a:t>Puts and Calls, </a:t>
            </a:r>
            <a:r>
              <a:rPr lang="en-US" sz="2200" dirty="0" smtClean="0">
                <a:latin typeface="Goudy Old Style" pitchFamily="18" charset="0"/>
              </a:rPr>
              <a:t>Triggers- Liquidation Avoidance </a:t>
            </a:r>
            <a:endParaRPr lang="en-US" sz="2200" dirty="0">
              <a:latin typeface="Goudy Old Style" pitchFamily="18" charset="0"/>
            </a:endParaRPr>
          </a:p>
          <a:p>
            <a:pPr marL="1714500" lvl="3" indent="-342900" eaLnBrk="1" hangingPunct="1">
              <a:lnSpc>
                <a:spcPct val="80000"/>
              </a:lnSpc>
              <a:spcBef>
                <a:spcPct val="3000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2200" dirty="0">
                <a:latin typeface="Goudy Old Style" pitchFamily="18" charset="0"/>
              </a:rPr>
              <a:t>Reserve Releases or Tie Ups</a:t>
            </a:r>
          </a:p>
          <a:p>
            <a:pPr marL="1714500" lvl="3" indent="-342900" eaLnBrk="1" hangingPunct="1">
              <a:lnSpc>
                <a:spcPct val="80000"/>
              </a:lnSpc>
              <a:spcBef>
                <a:spcPct val="3000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2200" dirty="0">
                <a:latin typeface="Goudy Old Style" pitchFamily="18" charset="0"/>
              </a:rPr>
              <a:t>Prepayment Abilities on </a:t>
            </a:r>
            <a:r>
              <a:rPr lang="en-US" sz="2200" dirty="0" smtClean="0">
                <a:latin typeface="Goudy Old Style" pitchFamily="18" charset="0"/>
              </a:rPr>
              <a:t>Mortgages, Refinancing approvals post Compliance Period  </a:t>
            </a:r>
            <a:endParaRPr lang="en-US" sz="2200" dirty="0">
              <a:latin typeface="Goudy Old Style" pitchFamily="18" charset="0"/>
            </a:endParaRPr>
          </a:p>
          <a:p>
            <a:pPr marL="1714500" lvl="3" indent="-342900" eaLnBrk="1" hangingPunct="1">
              <a:lnSpc>
                <a:spcPct val="80000"/>
              </a:lnSpc>
              <a:spcBef>
                <a:spcPct val="3000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2200" dirty="0">
                <a:latin typeface="Goudy Old Style" pitchFamily="18" charset="0"/>
              </a:rPr>
              <a:t>Lender or third Party approvals of changes in Ownership </a:t>
            </a:r>
          </a:p>
          <a:p>
            <a:pPr marL="1714500" lvl="3" indent="-342900" eaLnBrk="1" hangingPunct="1">
              <a:lnSpc>
                <a:spcPct val="80000"/>
              </a:lnSpc>
              <a:spcBef>
                <a:spcPct val="3000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2200" dirty="0">
                <a:latin typeface="Goudy Old Style" pitchFamily="18" charset="0"/>
              </a:rPr>
              <a:t>Exit Taxes, depreciation and pricing?</a:t>
            </a:r>
          </a:p>
          <a:p>
            <a:pPr>
              <a:spcBef>
                <a:spcPct val="50000"/>
              </a:spcBef>
            </a:pPr>
            <a:endParaRPr lang="en-US" sz="2200" dirty="0">
              <a:latin typeface="Goudy Old Style" pitchFamily="18" charset="0"/>
            </a:endParaRPr>
          </a:p>
        </p:txBody>
      </p:sp>
      <p:pic>
        <p:nvPicPr>
          <p:cNvPr id="26626" name="Picture 2" descr="http://www.handhousing.org/wp-content/uploads/HAND-logo-horizontal-190p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724" y="5640163"/>
            <a:ext cx="1809750" cy="61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216302"/>
            <a:ext cx="1901825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44AA27-C76D-4E39-85AA-B90C0236684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848002" y="3847306"/>
            <a:ext cx="1324198" cy="1029494"/>
            <a:chOff x="7515002" y="1561306"/>
            <a:chExt cx="1324198" cy="1029494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7705"/>
            <a:stretch/>
          </p:blipFill>
          <p:spPr>
            <a:xfrm>
              <a:off x="8440233" y="1561306"/>
              <a:ext cx="398967" cy="1029494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7515002" y="1762780"/>
              <a:ext cx="11874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cap="small" dirty="0" smtClean="0">
                  <a:solidFill>
                    <a:srgbClr val="006699"/>
                  </a:solidFill>
                  <a:latin typeface="David" pitchFamily="34" charset="-79"/>
                  <a:cs typeface="David" pitchFamily="34" charset="-79"/>
                </a:rPr>
                <a:t>      CCA Mortgage</a:t>
              </a:r>
              <a:endParaRPr lang="en-US" b="1" cap="small" dirty="0">
                <a:solidFill>
                  <a:srgbClr val="006699"/>
                </a:solidFill>
                <a:latin typeface="David" pitchFamily="34" charset="-79"/>
                <a:cs typeface="David" pitchFamily="34" charset="-79"/>
              </a:endParaRPr>
            </a:p>
          </p:txBody>
        </p:sp>
      </p:grp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4800598" y="1516307"/>
            <a:ext cx="3507613" cy="4373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 u="sng" dirty="0">
                <a:latin typeface="Goudy Old Style" pitchFamily="18" charset="0"/>
              </a:rPr>
              <a:t>Dan </a:t>
            </a:r>
            <a:r>
              <a:rPr lang="en-US" b="1" u="sng" dirty="0" err="1">
                <a:latin typeface="Goudy Old Style" pitchFamily="18" charset="0"/>
              </a:rPr>
              <a:t>Mendelson</a:t>
            </a:r>
            <a:endParaRPr lang="en-US" b="1" u="sng" dirty="0">
              <a:latin typeface="Goudy Old Style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latin typeface="Goudy Old Style" pitchFamily="18" charset="0"/>
              </a:rPr>
              <a:t>Chief Broker</a:t>
            </a:r>
            <a:endParaRPr lang="en-US" b="1" dirty="0">
              <a:latin typeface="Goudy Old Style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b="1" dirty="0">
              <a:latin typeface="Goudy Old Style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b="1" dirty="0" smtClean="0">
                <a:latin typeface="Goudy Old Style" pitchFamily="18" charset="0"/>
              </a:rPr>
              <a:t>CCA Mortgage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b="1" dirty="0" smtClean="0">
                <a:latin typeface="Goudy Old Style" pitchFamily="18" charset="0"/>
              </a:rPr>
              <a:t>33 S. Gay Street, Suite 200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b="1" dirty="0" smtClean="0">
                <a:latin typeface="Goudy Old Style" pitchFamily="18" charset="0"/>
              </a:rPr>
              <a:t>Baltimore, MD 21202</a:t>
            </a:r>
          </a:p>
          <a:p>
            <a:pPr>
              <a:buFont typeface="Wingdings" pitchFamily="2" charset="2"/>
              <a:buNone/>
            </a:pPr>
            <a:r>
              <a:rPr lang="en-US" sz="2200" b="1" dirty="0" smtClean="0">
                <a:latin typeface="Goudy Old Style" pitchFamily="18" charset="0"/>
              </a:rPr>
              <a:t>410-685-6005</a:t>
            </a:r>
          </a:p>
          <a:p>
            <a:pPr>
              <a:buFont typeface="Wingdings" pitchFamily="2" charset="2"/>
              <a:buNone/>
            </a:pPr>
            <a:endParaRPr lang="en-US" b="1" dirty="0" smtClean="0">
              <a:latin typeface="Goudy Old Style" pitchFamily="18" charset="0"/>
            </a:endParaRPr>
          </a:p>
          <a:p>
            <a:pPr>
              <a:buFont typeface="Wingdings" pitchFamily="2" charset="2"/>
              <a:buNone/>
            </a:pPr>
            <a:endParaRPr lang="en-US" b="1" dirty="0" smtClean="0">
              <a:latin typeface="Goudy Old Style" pitchFamily="18" charset="0"/>
              <a:hlinkClick r:id="rId3" tooltip="mailto:dano.mendelson@gmail.com"/>
            </a:endParaRPr>
          </a:p>
          <a:p>
            <a:pPr>
              <a:buFont typeface="Wingdings" pitchFamily="2" charset="2"/>
              <a:buNone/>
            </a:pPr>
            <a:endParaRPr lang="en-US" b="1" dirty="0">
              <a:latin typeface="Goudy Old Style" pitchFamily="18" charset="0"/>
              <a:hlinkClick r:id="rId3" tooltip="mailto:dano.mendelson@gmail.com"/>
            </a:endParaRPr>
          </a:p>
          <a:p>
            <a:pPr>
              <a:buFont typeface="Wingdings" pitchFamily="2" charset="2"/>
              <a:buNone/>
            </a:pPr>
            <a:r>
              <a:rPr lang="en-US" b="1" dirty="0" smtClean="0">
                <a:latin typeface="Goudy Old Style" pitchFamily="18" charset="0"/>
                <a:hlinkClick r:id="rId3" tooltip="mailto:dano.mendelson@gmail.com"/>
              </a:rPr>
              <a:t>dmendelson@ccadev.com</a:t>
            </a:r>
            <a:r>
              <a:rPr lang="en-US" b="1" dirty="0" smtClean="0">
                <a:latin typeface="Goudy Old Style" pitchFamily="18" charset="0"/>
              </a:rPr>
              <a:t> </a:t>
            </a:r>
            <a:endParaRPr lang="en-US" b="1" dirty="0">
              <a:latin typeface="Goudy Old Style" pitchFamily="18" charset="0"/>
            </a:endParaRPr>
          </a:p>
          <a:p>
            <a:pPr>
              <a:spcBef>
                <a:spcPct val="50000"/>
              </a:spcBef>
            </a:pPr>
            <a:endParaRPr lang="en-US" dirty="0">
              <a:latin typeface="Goudy Old Style" pitchFamily="18" charset="0"/>
            </a:endParaRPr>
          </a:p>
        </p:txBody>
      </p:sp>
      <p:pic>
        <p:nvPicPr>
          <p:cNvPr id="9" name="Picture 8" descr="Chesapeake Community Advisors, Inc.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86000"/>
            <a:ext cx="3048000" cy="221439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44AA27-C76D-4E39-85AA-B90C0236684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  <a:gradFill rotWithShape="1">
            <a:gsLst>
              <a:gs pos="0">
                <a:srgbClr val="C6DADA"/>
              </a:gs>
              <a:gs pos="50000">
                <a:srgbClr val="DBE7E7"/>
              </a:gs>
              <a:gs pos="100000">
                <a:srgbClr val="EDF3F3"/>
              </a:gs>
            </a:gsLst>
            <a:lin ang="13500000" scaled="1"/>
          </a:gradFill>
        </p:spPr>
        <p:txBody>
          <a:bodyPr/>
          <a:lstStyle/>
          <a:p>
            <a:pPr algn="r"/>
            <a:r>
              <a:rPr lang="en-US" sz="2400" b="1" dirty="0" smtClean="0">
                <a:latin typeface="Franklin Gothic Book" pitchFamily="34" charset="0"/>
              </a:rPr>
              <a:t>THE YEAR 15/EXIT PROCESS</a:t>
            </a:r>
            <a:endParaRPr lang="en-US" sz="2400" dirty="0" smtClean="0">
              <a:latin typeface="Franklin Gothic Book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524000"/>
            <a:ext cx="6858000" cy="3429000"/>
          </a:xfrm>
        </p:spPr>
        <p:txBody>
          <a:bodyPr/>
          <a:lstStyle/>
          <a:p>
            <a:pPr lvl="1" eaLnBrk="1" hangingPunct="1"/>
            <a:r>
              <a:rPr lang="en-US" sz="2400" dirty="0" smtClean="0">
                <a:latin typeface="Goudy Old Style" pitchFamily="18" charset="0"/>
              </a:rPr>
              <a:t>Step 1: Know the Properties and Portfolio</a:t>
            </a:r>
          </a:p>
          <a:p>
            <a:pPr lvl="1" eaLnBrk="1" hangingPunct="1"/>
            <a:endParaRPr lang="en-US" sz="2400" dirty="0" smtClean="0">
              <a:latin typeface="Goudy Old Style" pitchFamily="18" charset="0"/>
            </a:endParaRPr>
          </a:p>
          <a:p>
            <a:pPr lvl="1" eaLnBrk="1" hangingPunct="1"/>
            <a:r>
              <a:rPr lang="en-US" sz="2400" dirty="0" smtClean="0">
                <a:latin typeface="Goudy Old Style" pitchFamily="18" charset="0"/>
              </a:rPr>
              <a:t>Step 2: Know your partners and stakeholders</a:t>
            </a:r>
          </a:p>
          <a:p>
            <a:pPr lvl="3" eaLnBrk="1" hangingPunct="1"/>
            <a:endParaRPr lang="en-US" sz="2400" dirty="0" smtClean="0">
              <a:latin typeface="Goudy Old Style" pitchFamily="18" charset="0"/>
            </a:endParaRPr>
          </a:p>
          <a:p>
            <a:pPr lvl="1" eaLnBrk="1" hangingPunct="1"/>
            <a:r>
              <a:rPr lang="en-US" sz="2400" dirty="0" smtClean="0">
                <a:latin typeface="Goudy Old Style" pitchFamily="18" charset="0"/>
              </a:rPr>
              <a:t>Step 3: Know your documents and Section 42</a:t>
            </a:r>
          </a:p>
          <a:p>
            <a:pPr lvl="1" eaLnBrk="1" hangingPunct="1"/>
            <a:endParaRPr lang="en-US" sz="2400" dirty="0" smtClean="0">
              <a:latin typeface="Goudy Old Style" pitchFamily="18" charset="0"/>
            </a:endParaRPr>
          </a:p>
          <a:p>
            <a:pPr lvl="1" eaLnBrk="1" hangingPunct="1"/>
            <a:r>
              <a:rPr lang="en-US" sz="2400" dirty="0" smtClean="0">
                <a:latin typeface="Goudy Old Style" pitchFamily="18" charset="0"/>
              </a:rPr>
              <a:t>Step 4: Develop your plan(s)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</p:txBody>
      </p:sp>
      <p:pic>
        <p:nvPicPr>
          <p:cNvPr id="6146" name="Picture 2" descr="http://www.handhousing.org/wp-content/uploads/HAND-logo-horizontal-190p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867400"/>
            <a:ext cx="1809750" cy="61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419097"/>
            <a:ext cx="1901825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44AA27-C76D-4E39-85AA-B90C0236684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838200" y="317938"/>
            <a:ext cx="7772400" cy="609600"/>
          </a:xfrm>
          <a:gradFill rotWithShape="1">
            <a:gsLst>
              <a:gs pos="0">
                <a:srgbClr val="C6DADA"/>
              </a:gs>
              <a:gs pos="50000">
                <a:srgbClr val="DBE7E7"/>
              </a:gs>
              <a:gs pos="100000">
                <a:srgbClr val="EDF3F3"/>
              </a:gs>
            </a:gsLst>
            <a:lin ang="13500000" scaled="1"/>
          </a:gradFill>
        </p:spPr>
        <p:txBody>
          <a:bodyPr/>
          <a:lstStyle/>
          <a:p>
            <a:pPr algn="r"/>
            <a:r>
              <a:rPr lang="en-US" sz="2400" b="1" dirty="0" smtClean="0">
                <a:latin typeface="Franklin Gothic Book" pitchFamily="34" charset="0"/>
              </a:rPr>
              <a:t>THE PROPERTY- WORKBOOKS AND/OR SUMMARY </a:t>
            </a:r>
            <a:endParaRPr lang="en-US" sz="2400" dirty="0" smtClean="0">
              <a:latin typeface="Franklin Gothic Book" pitchFamily="34" charset="0"/>
            </a:endParaRPr>
          </a:p>
        </p:txBody>
      </p:sp>
      <p:pic>
        <p:nvPicPr>
          <p:cNvPr id="819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066798"/>
            <a:ext cx="3038475" cy="543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 descr="http://www.handhousing.org/wp-content/uploads/HAND-logo-horizontal-190px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902213"/>
            <a:ext cx="1809750" cy="61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478352"/>
            <a:ext cx="1901825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44AA27-C76D-4E39-85AA-B90C0236684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772400" cy="685800"/>
          </a:xfrm>
          <a:gradFill rotWithShape="1">
            <a:gsLst>
              <a:gs pos="0">
                <a:srgbClr val="C6DADA"/>
              </a:gs>
              <a:gs pos="50000">
                <a:srgbClr val="DBE7E7"/>
              </a:gs>
              <a:gs pos="100000">
                <a:srgbClr val="EDF3F3"/>
              </a:gs>
            </a:gsLst>
            <a:lin ang="13500000" scaled="1"/>
          </a:gradFill>
        </p:spPr>
        <p:txBody>
          <a:bodyPr/>
          <a:lstStyle/>
          <a:p>
            <a:pPr algn="r"/>
            <a:r>
              <a:rPr lang="en-US" sz="2400" b="1" dirty="0" smtClean="0">
                <a:latin typeface="Franklin Gothic Book" pitchFamily="34" charset="0"/>
              </a:rPr>
              <a:t>PARTNERS AND STRUCTURE OF LIHTC INVESTMENTS</a:t>
            </a:r>
            <a:endParaRPr lang="en-US" sz="2400" dirty="0" smtClean="0">
              <a:latin typeface="Franklin Gothic Book" pitchFamily="34" charset="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7848600" cy="3276600"/>
          </a:xfrm>
        </p:spPr>
        <p:txBody>
          <a:bodyPr/>
          <a:lstStyle/>
          <a:p>
            <a:pPr marL="609600" indent="-609600" eaLnBrk="1" hangingPunct="1">
              <a:tabLst>
                <a:tab pos="857250" algn="l"/>
              </a:tabLst>
              <a:defRPr/>
            </a:pPr>
            <a:r>
              <a:rPr lang="en-US" sz="2400" dirty="0" smtClean="0">
                <a:latin typeface="Goudy Old Style" pitchFamily="18" charset="0"/>
              </a:rPr>
              <a:t>Investments are sold through Limited Partnerships and LLC’s</a:t>
            </a:r>
          </a:p>
          <a:p>
            <a:pPr marL="609600" indent="-609600" eaLnBrk="1" hangingPunct="1">
              <a:tabLst>
                <a:tab pos="857250" algn="l"/>
              </a:tabLst>
              <a:defRPr/>
            </a:pPr>
            <a:r>
              <a:rPr lang="en-US" sz="2400" dirty="0" smtClean="0">
                <a:latin typeface="Goudy Old Style" pitchFamily="18" charset="0"/>
              </a:rPr>
              <a:t>Partnership Agreements control dispositions, providing:</a:t>
            </a:r>
          </a:p>
          <a:p>
            <a:pPr marL="1390650" lvl="2" indent="-533400" eaLnBrk="1" hangingPunct="1">
              <a:tabLst>
                <a:tab pos="857250" algn="l"/>
              </a:tabLst>
              <a:defRPr/>
            </a:pPr>
            <a:r>
              <a:rPr lang="en-US" sz="2000" dirty="0" smtClean="0">
                <a:latin typeface="Goudy Old Style" pitchFamily="18" charset="0"/>
              </a:rPr>
              <a:t>Transfer restrictions and price</a:t>
            </a:r>
          </a:p>
          <a:p>
            <a:pPr marL="1390650" lvl="2" indent="-533400" eaLnBrk="1" hangingPunct="1">
              <a:tabLst>
                <a:tab pos="857250" algn="l"/>
              </a:tabLst>
              <a:defRPr/>
            </a:pPr>
            <a:r>
              <a:rPr lang="en-US" sz="2000" dirty="0" smtClean="0">
                <a:latin typeface="Goudy Old Style" pitchFamily="18" charset="0"/>
              </a:rPr>
              <a:t>Consent requirements</a:t>
            </a:r>
          </a:p>
          <a:p>
            <a:pPr marL="1390650" lvl="2" indent="-533400" eaLnBrk="1" hangingPunct="1">
              <a:tabLst>
                <a:tab pos="857250" algn="l"/>
              </a:tabLst>
              <a:defRPr/>
            </a:pPr>
            <a:r>
              <a:rPr lang="en-US" sz="2000" dirty="0" smtClean="0">
                <a:latin typeface="Goudy Old Style" pitchFamily="18" charset="0"/>
              </a:rPr>
              <a:t>Financial hurdle: Benefits or Return</a:t>
            </a:r>
          </a:p>
          <a:p>
            <a:pPr marL="1390650" lvl="2" indent="-533400" eaLnBrk="1" hangingPunct="1">
              <a:tabLst>
                <a:tab pos="857250" algn="l"/>
              </a:tabLst>
              <a:defRPr/>
            </a:pPr>
            <a:r>
              <a:rPr lang="en-US" sz="2000" dirty="0" smtClean="0">
                <a:latin typeface="Goudy Old Style" pitchFamily="18" charset="0"/>
              </a:rPr>
              <a:t>Distribution of Proceeds</a:t>
            </a:r>
          </a:p>
          <a:p>
            <a:pPr marL="1390650" lvl="2" indent="-533400" eaLnBrk="1" hangingPunct="1">
              <a:tabLst>
                <a:tab pos="857250" algn="l"/>
              </a:tabLst>
              <a:defRPr/>
            </a:pPr>
            <a:r>
              <a:rPr lang="en-US" sz="2000" dirty="0" smtClean="0">
                <a:latin typeface="Goudy Old Style" pitchFamily="18" charset="0"/>
              </a:rPr>
              <a:t>Liquidation and Dissolution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</p:txBody>
      </p:sp>
      <p:pic>
        <p:nvPicPr>
          <p:cNvPr id="8194" name="Picture 2" descr="http://www.handhousing.org/wp-content/uploads/HAND-logo-horizontal-190p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867400"/>
            <a:ext cx="1809750" cy="61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443539"/>
            <a:ext cx="1901825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44AA27-C76D-4E39-85AA-B90C0236684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886200"/>
            <a:ext cx="137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280263"/>
            <a:ext cx="5943600" cy="257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0"/>
            <a:ext cx="1524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581400" y="228600"/>
            <a:ext cx="2057400" cy="4699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/>
              <a:t>Investor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133600" y="1981200"/>
            <a:ext cx="5105400" cy="1384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u="sng"/>
              <a:t>Equity Fund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/>
              <a:t>LP = Investor(s) 99.99%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/>
              <a:t>GP = .01%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2362200" y="4953000"/>
            <a:ext cx="4495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u="sng" dirty="0"/>
              <a:t>Project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1800" dirty="0"/>
              <a:t>LP =Syndicator NNEHIF 99.99%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dirty="0"/>
              <a:t>GP = Developer/Sponsor .01%</a:t>
            </a:r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4343400" y="1066800"/>
            <a:ext cx="457200" cy="457200"/>
          </a:xfrm>
          <a:prstGeom prst="flowChartConnector">
            <a:avLst/>
          </a:prstGeom>
          <a:solidFill>
            <a:srgbClr val="FFFF00"/>
          </a:solidFill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auto">
          <a:xfrm>
            <a:off x="4419600" y="3657600"/>
            <a:ext cx="457200" cy="457200"/>
          </a:xfrm>
          <a:prstGeom prst="flowChartConnector">
            <a:avLst/>
          </a:prstGeom>
          <a:solidFill>
            <a:srgbClr val="FFFF00"/>
          </a:solidFill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4419600" y="10668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8000"/>
                </a:solidFill>
              </a:rPr>
              <a:t>$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4495800" y="3657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8000"/>
                </a:solidFill>
              </a:rPr>
              <a:t>$</a:t>
            </a:r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4648200" y="3352800"/>
            <a:ext cx="0" cy="304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4648200" y="4114800"/>
            <a:ext cx="0" cy="4572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4572000" y="685800"/>
            <a:ext cx="0" cy="3810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4572000" y="1524000"/>
            <a:ext cx="0" cy="4572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 flipH="1">
            <a:off x="1295400" y="3352800"/>
            <a:ext cx="1371600" cy="7620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6705600" y="3352800"/>
            <a:ext cx="1295400" cy="7620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3330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267200"/>
            <a:ext cx="1524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1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267200"/>
            <a:ext cx="1524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32" name="Line 20"/>
          <p:cNvSpPr>
            <a:spLocks noChangeShapeType="1"/>
          </p:cNvSpPr>
          <p:nvPr/>
        </p:nvSpPr>
        <p:spPr bwMode="auto">
          <a:xfrm flipH="1">
            <a:off x="2667000" y="3352800"/>
            <a:ext cx="1447800" cy="9906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>
            <a:off x="5334000" y="3352800"/>
            <a:ext cx="1371600" cy="9144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218" name="Picture 2" descr="http://www.handhousing.org/wp-content/uploads/HAND-logo-horizontal-190px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76" y="5867400"/>
            <a:ext cx="1809750" cy="61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687" y="5443539"/>
            <a:ext cx="1901825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A0298-DEC9-4228-AAF7-4EFC0C0F975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gradFill rotWithShape="1">
            <a:gsLst>
              <a:gs pos="0">
                <a:srgbClr val="C6DADA"/>
              </a:gs>
              <a:gs pos="50000">
                <a:srgbClr val="DBE7E7"/>
              </a:gs>
              <a:gs pos="100000">
                <a:srgbClr val="EDF3F3"/>
              </a:gs>
            </a:gsLst>
            <a:lin ang="13500000" scaled="1"/>
          </a:gradFill>
        </p:spPr>
        <p:txBody>
          <a:bodyPr/>
          <a:lstStyle/>
          <a:p>
            <a:pPr algn="r"/>
            <a:r>
              <a:rPr lang="en-US" sz="2400" b="1" smtClean="0">
                <a:latin typeface="Franklin Gothic Book" pitchFamily="34" charset="0"/>
              </a:rPr>
              <a:t>TYPES OF INVESTORS</a:t>
            </a:r>
            <a:endParaRPr lang="en-US" sz="2400" smtClean="0">
              <a:latin typeface="Franklin Gothic Book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1295400"/>
            <a:ext cx="6019800" cy="4038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Goudy Old Style" pitchFamily="18" charset="0"/>
              </a:rPr>
              <a:t>Types of Investor vary: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sz="2400" dirty="0" smtClean="0">
                <a:latin typeface="Goudy Old Style" pitchFamily="18" charset="0"/>
              </a:rPr>
              <a:t>Direct Investors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sz="2400" dirty="0" smtClean="0">
                <a:latin typeface="Goudy Old Style" pitchFamily="18" charset="0"/>
              </a:rPr>
              <a:t>Syndicators (“Intermediaries”)</a:t>
            </a:r>
          </a:p>
          <a:p>
            <a:pPr marL="862013" lvl="1" indent="-404813"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sz="2400" dirty="0" smtClean="0">
                <a:latin typeface="Goudy Old Style" pitchFamily="18" charset="0"/>
              </a:rPr>
              <a:t>Single Corporate Investor Funds</a:t>
            </a:r>
          </a:p>
          <a:p>
            <a:pPr marL="862013" lvl="1" indent="-404813"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sz="2400" dirty="0" smtClean="0">
                <a:latin typeface="Goudy Old Style" pitchFamily="18" charset="0"/>
              </a:rPr>
              <a:t>Multiple Corporate Investor Funds</a:t>
            </a:r>
          </a:p>
          <a:p>
            <a:pPr marL="862013" lvl="1" indent="-404813"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sz="2400" dirty="0" smtClean="0">
                <a:latin typeface="Goudy Old Style" pitchFamily="18" charset="0"/>
              </a:rPr>
              <a:t>Multiple Individual Investor Funds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endParaRPr lang="en-US" sz="2400" dirty="0" smtClean="0">
              <a:latin typeface="Goudy Old Style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Goudy Old Style" pitchFamily="18" charset="0"/>
              </a:rPr>
              <a:t>Types of Syndicators vary: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80000"/>
            </a:pPr>
            <a:r>
              <a:rPr lang="en-US" sz="2400" dirty="0" smtClean="0">
                <a:latin typeface="Goudy Old Style" pitchFamily="18" charset="0"/>
              </a:rPr>
              <a:t>National for-profit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80000"/>
            </a:pPr>
            <a:r>
              <a:rPr lang="en-US" sz="2400" dirty="0" smtClean="0">
                <a:latin typeface="Goudy Old Style" pitchFamily="18" charset="0"/>
              </a:rPr>
              <a:t>National nonprofit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80000"/>
            </a:pPr>
            <a:r>
              <a:rPr lang="en-US" sz="2400" dirty="0" smtClean="0">
                <a:latin typeface="Goudy Old Style" pitchFamily="18" charset="0"/>
              </a:rPr>
              <a:t>Regional (mostly nonprofit</a:t>
            </a:r>
            <a:r>
              <a:rPr lang="en-US" sz="2400" b="1" dirty="0" smtClean="0">
                <a:latin typeface="Goudy Old Style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</p:txBody>
      </p:sp>
      <p:pic>
        <p:nvPicPr>
          <p:cNvPr id="10242" name="Picture 2" descr="http://www.handhousing.org/wp-content/uploads/HAND-logo-horizontal-190p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943600"/>
            <a:ext cx="1809750" cy="61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519739"/>
            <a:ext cx="1901825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44AA27-C76D-4E39-85AA-B90C0236684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gradFill rotWithShape="1">
            <a:gsLst>
              <a:gs pos="0">
                <a:srgbClr val="C6DADA"/>
              </a:gs>
              <a:gs pos="50000">
                <a:srgbClr val="DBE7E7"/>
              </a:gs>
              <a:gs pos="100000">
                <a:srgbClr val="EDF3F3"/>
              </a:gs>
            </a:gsLst>
            <a:lin ang="13500000" scaled="1"/>
          </a:gradFill>
        </p:spPr>
        <p:txBody>
          <a:bodyPr/>
          <a:lstStyle/>
          <a:p>
            <a:pPr algn="r"/>
            <a:r>
              <a:rPr lang="en-US" sz="2400" b="1" dirty="0" smtClean="0">
                <a:latin typeface="Franklin Gothic Book" pitchFamily="34" charset="0"/>
              </a:rPr>
              <a:t>PARTNERS MATTER – THOUGHTS?</a:t>
            </a:r>
            <a:endParaRPr lang="en-US" sz="2400" dirty="0" smtClean="0">
              <a:latin typeface="Franklin Gothic Book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752600"/>
            <a:ext cx="7772400" cy="3124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Goudy Old Style" pitchFamily="18" charset="0"/>
              </a:rPr>
              <a:t>Different Investors/Syndicators have different goals and constraints.  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Goudy Old Style" pitchFamily="18" charset="0"/>
              </a:rPr>
              <a:t>And this has and will continue to change!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Goudy Old Style" pitchFamily="18" charset="0"/>
              </a:rPr>
              <a:t>EVERYONE is looking for Value/Cash these days. Money goes in different pockets! Value is a changing definition.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Goudy Old Style" pitchFamily="18" charset="0"/>
              </a:rPr>
              <a:t>What’s Your Partner Thinking these days? M&amp;Ms?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Goudy Old Style" pitchFamily="18" charset="0"/>
              </a:rPr>
              <a:t>70-85% of properties have no value- LP exit is the easiest part of the equation.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</p:txBody>
      </p:sp>
      <p:pic>
        <p:nvPicPr>
          <p:cNvPr id="11266" name="Picture 2" descr="http://www.handhousing.org/wp-content/uploads/HAND-logo-horizontal-190p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791200"/>
            <a:ext cx="1809750" cy="61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367339"/>
            <a:ext cx="1901825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44AA27-C76D-4E39-85AA-B90C0236684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gradFill rotWithShape="1">
            <a:gsLst>
              <a:gs pos="0">
                <a:srgbClr val="C6DADA"/>
              </a:gs>
              <a:gs pos="50000">
                <a:srgbClr val="DBE7E7"/>
              </a:gs>
              <a:gs pos="100000">
                <a:srgbClr val="EDF3F3"/>
              </a:gs>
            </a:gsLst>
            <a:lin ang="13500000" scaled="1"/>
          </a:gradFill>
        </p:spPr>
        <p:txBody>
          <a:bodyPr/>
          <a:lstStyle/>
          <a:p>
            <a:pPr algn="r"/>
            <a:r>
              <a:rPr lang="en-US" sz="2400" b="1" smtClean="0">
                <a:latin typeface="Franklin Gothic Book" pitchFamily="34" charset="0"/>
              </a:rPr>
              <a:t>ONE SYNDICATOR’S OBJECTIVES </a:t>
            </a:r>
            <a:endParaRPr lang="en-US" sz="2400" smtClean="0">
              <a:latin typeface="Franklin Gothic Book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371600"/>
            <a:ext cx="8153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Goudy Old Style" pitchFamily="18" charset="0"/>
              </a:rPr>
              <a:t>Deliver Expected Investor Benefits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Goudy Old Style" pitchFamily="18" charset="0"/>
              </a:rPr>
              <a:t>Exit investor in Year 16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Goudy Old Style" pitchFamily="18" charset="0"/>
              </a:rPr>
              <a:t>Transfer to Nonprofit Sponsors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Goudy Old Style" pitchFamily="18" charset="0"/>
              </a:rPr>
              <a:t>Works with the sponsor to develop its Year 15 transition plan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Goudy Old Style" pitchFamily="18" charset="0"/>
              </a:rPr>
              <a:t>Preserve affordability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Goudy Old Style" pitchFamily="18" charset="0"/>
              </a:rPr>
              <a:t>Minimize displacement of low-income residents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Goudy Old Style" pitchFamily="18" charset="0"/>
              </a:rPr>
              <a:t>Preserve project viability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Goudy Old Style" pitchFamily="18" charset="0"/>
              </a:rPr>
              <a:t>May provide equity to </a:t>
            </a:r>
            <a:r>
              <a:rPr lang="en-US" sz="2400" dirty="0" err="1" smtClean="0">
                <a:latin typeface="Goudy Old Style" pitchFamily="18" charset="0"/>
              </a:rPr>
              <a:t>resyndicate</a:t>
            </a:r>
            <a:r>
              <a:rPr lang="en-US" sz="2400" dirty="0" smtClean="0">
                <a:latin typeface="Goudy Old Style" pitchFamily="18" charset="0"/>
              </a:rPr>
              <a:t> the project with new tax credits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Goudy Old Style" pitchFamily="18" charset="0"/>
              </a:rPr>
              <a:t>May provide debt to refinance the project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</p:txBody>
      </p:sp>
      <p:pic>
        <p:nvPicPr>
          <p:cNvPr id="12290" name="Picture 2" descr="http://www.handhousing.org/wp-content/uploads/HAND-logo-horizontal-190p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791200"/>
            <a:ext cx="1809750" cy="61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367339"/>
            <a:ext cx="1901825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44AA27-C76D-4E39-85AA-B90C0236684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6A0538B37EE40A2869F90610FB8E3" ma:contentTypeVersion="0" ma:contentTypeDescription="Create a new document." ma:contentTypeScope="" ma:versionID="7ded4616b8d16bdacd6443de6bf7dfbe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57AFF6B-E59B-432B-A137-C65C78C063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E580F5CA-94C5-45B6-A429-813500396AC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79CA1D2-4367-43D9-AEE2-1BE805F5EB22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F38FC7A4-4C94-4A01-B62F-26A5494EA36E}">
  <ds:schemaRefs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1273</TotalTime>
  <Words>1224</Words>
  <Application>Microsoft Macintosh PowerPoint</Application>
  <PresentationFormat>On-screen Show (4:3)</PresentationFormat>
  <Paragraphs>228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Blank Presentation</vt:lpstr>
      <vt:lpstr>PowerPoint Presentation</vt:lpstr>
      <vt:lpstr>OBJECTIVES OF HAND YEAR 15 SESSION </vt:lpstr>
      <vt:lpstr>THE YEAR 15/EXIT PROCESS</vt:lpstr>
      <vt:lpstr>THE PROPERTY- WORKBOOKS AND/OR SUMMARY </vt:lpstr>
      <vt:lpstr>PARTNERS AND STRUCTURE OF LIHTC INVESTMENTS</vt:lpstr>
      <vt:lpstr>PowerPoint Presentation</vt:lpstr>
      <vt:lpstr>TYPES OF INVESTORS</vt:lpstr>
      <vt:lpstr>PARTNERS MATTER – THOUGHTS?</vt:lpstr>
      <vt:lpstr>ONE SYNDICATOR’S OBJECTIVES </vt:lpstr>
      <vt:lpstr>THE “OTHER”STAKEHOLDERS</vt:lpstr>
      <vt:lpstr>KNOW THE PROGRAM-SIGNIFICANCE OF YEAR 15</vt:lpstr>
      <vt:lpstr>PURCHASE AND REUSE OPTIONS</vt:lpstr>
      <vt:lpstr>SALE TO THIRD PARTY</vt:lpstr>
      <vt:lpstr>EARLY EXIT</vt:lpstr>
      <vt:lpstr>RESYNDICATION OPPORTUNITY IN YOUR MARKETS? </vt:lpstr>
      <vt:lpstr>PUTTING IT ALL BACK TOGETHER- THE PLAN</vt:lpstr>
      <vt:lpstr>PUTTING IT ALL BACK TOGETHER- THE PLAN</vt:lpstr>
      <vt:lpstr>PUTTING IT ALL BACK TOGETHER- THE PLAN</vt:lpstr>
      <vt:lpstr>ACTION PLAN FOR PURCHASERS</vt:lpstr>
      <vt:lpstr>ACTION PLAN FOR PURCHASERS</vt:lpstr>
      <vt:lpstr>Even After You Negotiate Still Work to Do…</vt:lpstr>
      <vt:lpstr>ACTION PLAN FOR PURCHASERS</vt:lpstr>
      <vt:lpstr>YEAR 1 – BACK TO THE FUTURE</vt:lpstr>
      <vt:lpstr>PowerPoint Presentation</vt:lpstr>
    </vt:vector>
  </TitlesOfParts>
  <Company>David Plihal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this branded template for PowerPoint presentations</dc:title>
  <dc:creator>David Plihal</dc:creator>
  <cp:lastModifiedBy>Julie Kieffer</cp:lastModifiedBy>
  <cp:revision>74</cp:revision>
  <cp:lastPrinted>2014-06-02T13:59:43Z</cp:lastPrinted>
  <dcterms:created xsi:type="dcterms:W3CDTF">2009-09-28T18:22:19Z</dcterms:created>
  <dcterms:modified xsi:type="dcterms:W3CDTF">2014-06-02T14:00:30Z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