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36"/>
  </p:notesMasterIdLst>
  <p:sldIdLst>
    <p:sldId id="257" r:id="rId2"/>
    <p:sldId id="319" r:id="rId3"/>
    <p:sldId id="307" r:id="rId4"/>
    <p:sldId id="309" r:id="rId5"/>
    <p:sldId id="308" r:id="rId6"/>
    <p:sldId id="273" r:id="rId7"/>
    <p:sldId id="328" r:id="rId8"/>
    <p:sldId id="347" r:id="rId9"/>
    <p:sldId id="354" r:id="rId10"/>
    <p:sldId id="355" r:id="rId11"/>
    <p:sldId id="356" r:id="rId12"/>
    <p:sldId id="318" r:id="rId13"/>
    <p:sldId id="352" r:id="rId14"/>
    <p:sldId id="349" r:id="rId15"/>
    <p:sldId id="332" r:id="rId16"/>
    <p:sldId id="357" r:id="rId17"/>
    <p:sldId id="264" r:id="rId18"/>
    <p:sldId id="321" r:id="rId19"/>
    <p:sldId id="325" r:id="rId20"/>
    <p:sldId id="323" r:id="rId21"/>
    <p:sldId id="324" r:id="rId22"/>
    <p:sldId id="345" r:id="rId23"/>
    <p:sldId id="326" r:id="rId24"/>
    <p:sldId id="346" r:id="rId25"/>
    <p:sldId id="353" r:id="rId26"/>
    <p:sldId id="334" r:id="rId27"/>
    <p:sldId id="343" r:id="rId28"/>
    <p:sldId id="335" r:id="rId29"/>
    <p:sldId id="340" r:id="rId30"/>
    <p:sldId id="341" r:id="rId31"/>
    <p:sldId id="342" r:id="rId32"/>
    <p:sldId id="344" r:id="rId33"/>
    <p:sldId id="336" r:id="rId34"/>
    <p:sldId id="305" r:id="rId35"/>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6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3729" autoAdjust="0"/>
  </p:normalViewPr>
  <p:slideViewPr>
    <p:cSldViewPr>
      <p:cViewPr>
        <p:scale>
          <a:sx n="90" d="100"/>
          <a:sy n="90" d="100"/>
        </p:scale>
        <p:origin x="-1552" y="-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475"/>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3"/>
    </mc:Choice>
    <mc:Fallback>
      <c:style val="23"/>
    </mc:Fallback>
  </mc:AlternateContent>
  <c:chart>
    <c:autoTitleDeleted val="1"/>
    <c:plotArea>
      <c:layout>
        <c:manualLayout>
          <c:layoutTarget val="inner"/>
          <c:xMode val="edge"/>
          <c:yMode val="edge"/>
          <c:x val="0.175208459519485"/>
          <c:y val="0.0913355411711577"/>
          <c:w val="0.668353363724271"/>
          <c:h val="0.873980430528384"/>
        </c:manualLayout>
      </c:layout>
      <c:pieChart>
        <c:varyColors val="1"/>
        <c:ser>
          <c:idx val="0"/>
          <c:order val="0"/>
          <c:tx>
            <c:strRef>
              <c:f>Sheet1!$B$1</c:f>
              <c:strCache>
                <c:ptCount val="1"/>
                <c:pt idx="0">
                  <c:v>Rental Projects</c:v>
                </c:pt>
              </c:strCache>
            </c:strRef>
          </c:tx>
          <c:dLbls>
            <c:txPr>
              <a:bodyPr/>
              <a:lstStyle/>
              <a:p>
                <a:pPr>
                  <a:defRPr sz="1100">
                    <a:solidFill>
                      <a:schemeClr val="tx1"/>
                    </a:solidFill>
                  </a:defRPr>
                </a:pPr>
                <a:endParaRPr lang="en-US"/>
              </a:p>
            </c:txPr>
            <c:dLblPos val="ctr"/>
            <c:showLegendKey val="1"/>
            <c:showVal val="0"/>
            <c:showCatName val="1"/>
            <c:showSerName val="0"/>
            <c:showPercent val="1"/>
            <c:showBubbleSize val="0"/>
            <c:showLeaderLines val="0"/>
          </c:dLbls>
          <c:cat>
            <c:strRef>
              <c:f>Sheet1!$A$2:$A$4</c:f>
              <c:strCache>
                <c:ptCount val="3"/>
                <c:pt idx="0">
                  <c:v>Rental LIHTC Projects</c:v>
                </c:pt>
                <c:pt idx="1">
                  <c:v>Rental Non-LIHTC Projects</c:v>
                </c:pt>
                <c:pt idx="2">
                  <c:v>Ownership Projects</c:v>
                </c:pt>
              </c:strCache>
            </c:strRef>
          </c:cat>
          <c:val>
            <c:numRef>
              <c:f>Sheet1!$B$2:$B$4</c:f>
              <c:numCache>
                <c:formatCode>_(* #,##0_);_(* \(#,##0\);_(* "-"??_);_(@_)</c:formatCode>
                <c:ptCount val="3"/>
                <c:pt idx="0">
                  <c:v>822.0</c:v>
                </c:pt>
                <c:pt idx="1">
                  <c:v>547.0</c:v>
                </c:pt>
                <c:pt idx="2">
                  <c:v>801.0</c:v>
                </c:pt>
              </c:numCache>
            </c:numRef>
          </c:val>
        </c:ser>
        <c:dLbls>
          <c:showLegendKey val="0"/>
          <c:showVal val="0"/>
          <c:showCatName val="1"/>
          <c:showSerName val="0"/>
          <c:showPercent val="0"/>
          <c:showBubbleSize val="0"/>
          <c:showLeaderLines val="0"/>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1"/>
    </mc:Choice>
    <mc:Fallback>
      <c:style val="21"/>
    </mc:Fallback>
  </mc:AlternateContent>
  <c:chart>
    <c:autoTitleDeleted val="1"/>
    <c:plotArea>
      <c:layout>
        <c:manualLayout>
          <c:layoutTarget val="inner"/>
          <c:xMode val="edge"/>
          <c:yMode val="edge"/>
          <c:x val="0.175208459519486"/>
          <c:y val="0.0913355411711576"/>
          <c:w val="0.668353363724271"/>
          <c:h val="0.873980430528384"/>
        </c:manualLayout>
      </c:layout>
      <c:pieChart>
        <c:varyColors val="1"/>
        <c:ser>
          <c:idx val="0"/>
          <c:order val="0"/>
          <c:tx>
            <c:strRef>
              <c:f>Sheet1!$B$1</c:f>
              <c:strCache>
                <c:ptCount val="1"/>
                <c:pt idx="0">
                  <c:v>Rental Units</c:v>
                </c:pt>
              </c:strCache>
            </c:strRef>
          </c:tx>
          <c:dLbls>
            <c:dLbl>
              <c:idx val="0"/>
              <c:spPr/>
              <c:txPr>
                <a:bodyPr/>
                <a:lstStyle/>
                <a:p>
                  <a:pPr>
                    <a:defRPr sz="1200">
                      <a:solidFill>
                        <a:schemeClr val="tx1"/>
                      </a:solidFill>
                    </a:defRPr>
                  </a:pPr>
                  <a:endParaRPr lang="en-US"/>
                </a:p>
              </c:txPr>
              <c:dLblPos val="ctr"/>
              <c:showLegendKey val="1"/>
              <c:showVal val="0"/>
              <c:showCatName val="1"/>
              <c:showSerName val="0"/>
              <c:showPercent val="1"/>
              <c:showBubbleSize val="0"/>
            </c:dLbl>
            <c:dLbl>
              <c:idx val="1"/>
              <c:spPr/>
              <c:txPr>
                <a:bodyPr/>
                <a:lstStyle/>
                <a:p>
                  <a:pPr>
                    <a:defRPr sz="1200">
                      <a:solidFill>
                        <a:schemeClr val="tx1"/>
                      </a:solidFill>
                    </a:defRPr>
                  </a:pPr>
                  <a:endParaRPr lang="en-US"/>
                </a:p>
              </c:txPr>
              <c:dLblPos val="ctr"/>
              <c:showLegendKey val="1"/>
              <c:showVal val="0"/>
              <c:showCatName val="1"/>
              <c:showSerName val="0"/>
              <c:showPercent val="1"/>
              <c:showBubbleSize val="0"/>
            </c:dLbl>
            <c:txPr>
              <a:bodyPr/>
              <a:lstStyle/>
              <a:p>
                <a:pPr>
                  <a:defRPr>
                    <a:solidFill>
                      <a:schemeClr val="tx1"/>
                    </a:solidFill>
                  </a:defRPr>
                </a:pPr>
                <a:endParaRPr lang="en-US"/>
              </a:p>
            </c:txPr>
            <c:dLblPos val="ctr"/>
            <c:showLegendKey val="1"/>
            <c:showVal val="0"/>
            <c:showCatName val="1"/>
            <c:showSerName val="0"/>
            <c:showPercent val="1"/>
            <c:showBubbleSize val="0"/>
            <c:showLeaderLines val="0"/>
          </c:dLbls>
          <c:cat>
            <c:strRef>
              <c:f>Sheet1!$A$2:$A$3</c:f>
              <c:strCache>
                <c:ptCount val="2"/>
                <c:pt idx="0">
                  <c:v>Rental LIHTC Units</c:v>
                </c:pt>
                <c:pt idx="1">
                  <c:v>Rental Non-LIHTC Units</c:v>
                </c:pt>
              </c:strCache>
            </c:strRef>
          </c:cat>
          <c:val>
            <c:numRef>
              <c:f>Sheet1!$B$2:$B$3</c:f>
              <c:numCache>
                <c:formatCode>_(* #,##0_);_(* \(#,##0\);_(* "-"??_);_(@_)</c:formatCode>
                <c:ptCount val="2"/>
                <c:pt idx="0">
                  <c:v>52538.0</c:v>
                </c:pt>
                <c:pt idx="1">
                  <c:v>28785.0</c:v>
                </c:pt>
              </c:numCache>
            </c:numRef>
          </c:val>
        </c:ser>
        <c:dLbls>
          <c:showLegendKey val="0"/>
          <c:showVal val="0"/>
          <c:showCatName val="1"/>
          <c:showSerName val="0"/>
          <c:showPercent val="0"/>
          <c:showBubbleSize val="0"/>
          <c:showLeaderLines val="0"/>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2B554402-D1FA-4E83-87C9-1D958CB4CC55}" type="datetimeFigureOut">
              <a:rPr lang="en-US" smtClean="0"/>
              <a:pPr/>
              <a:t>1/21/15</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2DC8CE4E-5B8D-4BE6-954F-F532E42444E3}" type="slidenum">
              <a:rPr lang="en-US" smtClean="0"/>
              <a:pPr/>
              <a:t>‹#›</a:t>
            </a:fld>
            <a:endParaRPr lang="en-US" dirty="0"/>
          </a:p>
        </p:txBody>
      </p:sp>
    </p:spTree>
    <p:extLst>
      <p:ext uri="{BB962C8B-B14F-4D97-AF65-F5344CB8AC3E}">
        <p14:creationId xmlns:p14="http://schemas.microsoft.com/office/powerpoint/2010/main" val="3992005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DC8CE4E-5B8D-4BE6-954F-F532E42444E3}"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pPr defTabSz="917575"/>
            <a:fld id="{92B7FF13-5A9A-4AEA-A620-C75D65170F2A}" type="slidenum">
              <a:rPr lang="en-US" smtClean="0"/>
              <a:pPr defTabSz="917575"/>
              <a:t>4</a:t>
            </a:fld>
            <a:endParaRPr lang="en-US" dirty="0"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buFontTx/>
              <a:buChar char="•"/>
            </a:pPr>
            <a:endParaRPr lang="en-US" dirty="0" smtClean="0"/>
          </a:p>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Since 1990 we have funded over $648M in our competitive program.  This has provided over 102,600</a:t>
            </a:r>
            <a:r>
              <a:rPr lang="en-US" baseline="0" dirty="0" smtClean="0"/>
              <a:t> housing opportunities for moderate, low and very low income households.</a:t>
            </a:r>
          </a:p>
          <a:p>
            <a:endParaRPr lang="en-US" baseline="0" dirty="0" smtClean="0"/>
          </a:p>
          <a:p>
            <a:r>
              <a:rPr lang="en-US" baseline="0" dirty="0" smtClean="0"/>
              <a:t>For every dollar we contribute there are on average $13 from other sources.</a:t>
            </a:r>
          </a:p>
          <a:p>
            <a:endParaRPr lang="en-US" baseline="0" dirty="0" smtClean="0"/>
          </a:p>
          <a:p>
            <a:r>
              <a:rPr lang="en-US" baseline="0" dirty="0" smtClean="0"/>
              <a:t>Since 1997 we have funded over $126M in our Set-aside program.  This has provided an additional 18,700 housing opportunities for moderate, low and very low income households.</a:t>
            </a:r>
          </a:p>
          <a:p>
            <a:endParaRPr lang="en-US" baseline="0" dirty="0" smtClean="0"/>
          </a:p>
          <a:p>
            <a:r>
              <a:rPr lang="en-US" baseline="0" dirty="0" smtClean="0"/>
              <a:t>This is a total of over 121,000 units.</a:t>
            </a:r>
          </a:p>
          <a:p>
            <a:endParaRPr lang="en-US" baseline="0" dirty="0" smtClean="0"/>
          </a:p>
          <a:p>
            <a:r>
              <a:rPr lang="en-US" baseline="0" dirty="0" smtClean="0"/>
              <a:t>We have additional done over $6.9B of Community Investment advances.</a:t>
            </a:r>
          </a:p>
        </p:txBody>
      </p:sp>
      <p:sp>
        <p:nvSpPr>
          <p:cNvPr id="4" name="Slide Number Placeholder 3"/>
          <p:cNvSpPr>
            <a:spLocks noGrp="1"/>
          </p:cNvSpPr>
          <p:nvPr>
            <p:ph type="sldNum" sz="quarter" idx="10"/>
          </p:nvPr>
        </p:nvSpPr>
        <p:spPr/>
        <p:txBody>
          <a:bodyPr/>
          <a:lstStyle/>
          <a:p>
            <a:pPr>
              <a:defRPr/>
            </a:pPr>
            <a:fld id="{849FA044-75EC-4E8A-9B7F-D53631FD7450}" type="slidenum">
              <a:rPr lang="en-US" smtClean="0"/>
              <a:pPr>
                <a:defRPr/>
              </a:pPr>
              <a:t>7</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a:xfrm>
            <a:off x="1184275" y="700088"/>
            <a:ext cx="4652963" cy="3489325"/>
          </a:xfrm>
          <a:ln/>
        </p:spPr>
      </p:sp>
      <p:sp>
        <p:nvSpPr>
          <p:cNvPr id="29698" name="Rectangle 3"/>
          <p:cNvSpPr>
            <a:spLocks noGrp="1" noChangeArrowheads="1"/>
          </p:cNvSpPr>
          <p:nvPr>
            <p:ph type="body" idx="1"/>
          </p:nvPr>
        </p:nvSpPr>
        <p:spPr>
          <a:xfrm>
            <a:off x="936415" y="4424050"/>
            <a:ext cx="5150273" cy="4185597"/>
          </a:xfrm>
          <a:noFill/>
          <a:ln/>
        </p:spPr>
        <p:txBody>
          <a:bodyPr/>
          <a:lstStyle/>
          <a:p>
            <a:pPr marL="0" lvl="1"/>
            <a:r>
              <a:rPr lang="en-US" dirty="0" smtClean="0"/>
              <a:t>Very low income means at or below 50% of area median income</a:t>
            </a:r>
          </a:p>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67B755-7215-46F0-B403-0AE169E52DDE}" type="slidenum">
              <a:rPr lang="en-US" smtClean="0"/>
              <a:pPr/>
              <a:t>14</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baseline="0" dirty="0" smtClean="0"/>
              <a:t>11A04002 Phelps Road Place Apartments</a:t>
            </a:r>
          </a:p>
        </p:txBody>
      </p:sp>
      <p:sp>
        <p:nvSpPr>
          <p:cNvPr id="4" name="Slide Number Placeholder 3"/>
          <p:cNvSpPr>
            <a:spLocks noGrp="1"/>
          </p:cNvSpPr>
          <p:nvPr>
            <p:ph type="sldNum" sz="quarter" idx="10"/>
          </p:nvPr>
        </p:nvSpPr>
        <p:spPr/>
        <p:txBody>
          <a:bodyPr/>
          <a:lstStyle/>
          <a:p>
            <a:pPr>
              <a:defRPr/>
            </a:pPr>
            <a:fld id="{849FA044-75EC-4E8A-9B7F-D53631FD7450}" type="slidenum">
              <a:rPr lang="en-US" smtClean="0"/>
              <a:pPr>
                <a:defRPr/>
              </a:pPr>
              <a:t>15</a:t>
            </a:fld>
            <a:endParaRPr lang="en-US" dirty="0"/>
          </a:p>
        </p:txBody>
      </p:sp>
    </p:spTree>
    <p:extLst>
      <p:ext uri="{BB962C8B-B14F-4D97-AF65-F5344CB8AC3E}">
        <p14:creationId xmlns:p14="http://schemas.microsoft.com/office/powerpoint/2010/main" val="83210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baseline="0" dirty="0" smtClean="0"/>
              <a:t>11A04002 Phelps Road Place Apartments</a:t>
            </a:r>
          </a:p>
        </p:txBody>
      </p:sp>
      <p:sp>
        <p:nvSpPr>
          <p:cNvPr id="4" name="Slide Number Placeholder 3"/>
          <p:cNvSpPr>
            <a:spLocks noGrp="1"/>
          </p:cNvSpPr>
          <p:nvPr>
            <p:ph type="sldNum" sz="quarter" idx="10"/>
          </p:nvPr>
        </p:nvSpPr>
        <p:spPr/>
        <p:txBody>
          <a:bodyPr/>
          <a:lstStyle/>
          <a:p>
            <a:pPr>
              <a:defRPr/>
            </a:pPr>
            <a:fld id="{849FA044-75EC-4E8A-9B7F-D53631FD7450}" type="slidenum">
              <a:rPr lang="en-US" smtClean="0"/>
              <a:pPr>
                <a:defRPr/>
              </a:pPr>
              <a:t>16</a:t>
            </a:fld>
            <a:endParaRPr lang="en-US" dirty="0"/>
          </a:p>
        </p:txBody>
      </p:sp>
    </p:spTree>
    <p:extLst>
      <p:ext uri="{BB962C8B-B14F-4D97-AF65-F5344CB8AC3E}">
        <p14:creationId xmlns:p14="http://schemas.microsoft.com/office/powerpoint/2010/main" val="83210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an example of how AHP funds can</a:t>
            </a:r>
            <a:r>
              <a:rPr lang="en-US" baseline="0" dirty="0" smtClean="0"/>
              <a:t> be used to extend credit and reduce loan risk to members.</a:t>
            </a:r>
          </a:p>
          <a:p>
            <a:pPr>
              <a:buFont typeface="Arial" pitchFamily="34" charset="0"/>
              <a:buChar char="•"/>
            </a:pPr>
            <a:r>
              <a:rPr lang="en-US" baseline="0" dirty="0" smtClean="0"/>
              <a:t>This is a 43-unit multifamily rental project in Washington, DC, targeted o housing for homeless veterans.</a:t>
            </a:r>
          </a:p>
          <a:p>
            <a:pPr>
              <a:buFont typeface="Arial" pitchFamily="34" charset="0"/>
              <a:buChar char="•"/>
            </a:pPr>
            <a:r>
              <a:rPr lang="en-US" baseline="0" dirty="0" smtClean="0"/>
              <a:t>The total development budget for this project was $1,433,000, including $533,000 of member first mortgage debt and $500,000 of AHP funds.</a:t>
            </a:r>
          </a:p>
          <a:p>
            <a:pPr>
              <a:buFont typeface="Arial" pitchFamily="34" charset="0"/>
              <a:buChar char="•"/>
            </a:pPr>
            <a:r>
              <a:rPr lang="en-US" baseline="0" dirty="0" smtClean="0"/>
              <a:t>Using AHP funds, the LTV on the first mortgage was 38.2% with a 1.15 debt coverage ratio.  If the sponsor would have had to borrower market-rate debt in lieu of AHP funds, the LTV would have been 72.1% with a DER at .67.</a:t>
            </a:r>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849FA044-75EC-4E8A-9B7F-D53631FD7450}" type="slidenum">
              <a:rPr lang="en-US" smtClean="0"/>
              <a:pPr>
                <a:defRPr/>
              </a:pPr>
              <a:t>17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 Id="rId3" Type="http://schemas.openxmlformats.org/officeDocument/2006/relationships/image" Target="../media/image2.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2" name="Picture 4" descr="D:\Users\fhlbds4\Desktop\ppt-blue.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cxnSp>
        <p:nvCxnSpPr>
          <p:cNvPr id="16" name="Straight Connector 15"/>
          <p:cNvCxnSpPr/>
          <p:nvPr/>
        </p:nvCxnSpPr>
        <p:spPr>
          <a:xfrm flipV="1">
            <a:off x="447128" y="2952917"/>
            <a:ext cx="8098655" cy="0"/>
          </a:xfrm>
          <a:prstGeom prst="line">
            <a:avLst/>
          </a:prstGeom>
          <a:ln w="12700" cmpd="sng">
            <a:solidFill>
              <a:srgbClr val="FFFFFF">
                <a:alpha val="60000"/>
              </a:srgbClr>
            </a:solidFill>
            <a:prstDash val="dot"/>
          </a:ln>
          <a:effectLst/>
        </p:spPr>
        <p:style>
          <a:lnRef idx="2">
            <a:schemeClr val="accent1"/>
          </a:lnRef>
          <a:fillRef idx="0">
            <a:schemeClr val="accent1"/>
          </a:fillRef>
          <a:effectRef idx="1">
            <a:schemeClr val="accent1"/>
          </a:effectRef>
          <a:fontRef idx="minor">
            <a:schemeClr val="tx1"/>
          </a:fontRef>
        </p:style>
      </p:cxnSp>
      <p:pic>
        <p:nvPicPr>
          <p:cNvPr id="21" name="Picture 20" descr="FHLB_Atlanta_LOGO_white.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6296" y="6037602"/>
            <a:ext cx="1219825" cy="623466"/>
          </a:xfrm>
          <a:prstGeom prst="rect">
            <a:avLst/>
          </a:prstGeom>
        </p:spPr>
      </p:pic>
      <p:sp>
        <p:nvSpPr>
          <p:cNvPr id="7" name="Title 1"/>
          <p:cNvSpPr>
            <a:spLocks noGrp="1"/>
          </p:cNvSpPr>
          <p:nvPr>
            <p:ph type="ctrTitle"/>
          </p:nvPr>
        </p:nvSpPr>
        <p:spPr>
          <a:xfrm>
            <a:off x="447127" y="2099662"/>
            <a:ext cx="8098655" cy="740189"/>
          </a:xfrm>
        </p:spPr>
        <p:txBody>
          <a:bodyPr/>
          <a:lstStyle>
            <a:lvl1pPr marL="0" indent="0">
              <a:defRPr>
                <a:solidFill>
                  <a:srgbClr val="FFFFFF"/>
                </a:solidFill>
              </a:defRPr>
            </a:lvl1pPr>
          </a:lstStyle>
          <a:p>
            <a:r>
              <a:rPr lang="en-US" smtClean="0"/>
              <a:t>Click to edit Master title style</a:t>
            </a:r>
            <a:endParaRPr lang="en-US" dirty="0"/>
          </a:p>
        </p:txBody>
      </p:sp>
      <p:sp>
        <p:nvSpPr>
          <p:cNvPr id="8" name="Subtitle 2"/>
          <p:cNvSpPr>
            <a:spLocks noGrp="1"/>
          </p:cNvSpPr>
          <p:nvPr>
            <p:ph type="subTitle" idx="1"/>
          </p:nvPr>
        </p:nvSpPr>
        <p:spPr>
          <a:xfrm>
            <a:off x="447127" y="3125601"/>
            <a:ext cx="8098655" cy="741017"/>
          </a:xfr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cxnSp>
        <p:nvCxnSpPr>
          <p:cNvPr id="10" name="Straight Connector 9"/>
          <p:cNvCxnSpPr/>
          <p:nvPr/>
        </p:nvCxnSpPr>
        <p:spPr>
          <a:xfrm flipV="1">
            <a:off x="447128" y="2952917"/>
            <a:ext cx="8098655" cy="0"/>
          </a:xfrm>
          <a:prstGeom prst="line">
            <a:avLst/>
          </a:prstGeom>
          <a:ln w="12700" cmpd="sng">
            <a:solidFill>
              <a:srgbClr val="FFFFFF">
                <a:alpha val="60000"/>
              </a:srgbClr>
            </a:solidFill>
            <a:prstDash val="dot"/>
          </a:ln>
          <a:effectLst/>
        </p:spPr>
        <p:style>
          <a:lnRef idx="2">
            <a:schemeClr val="accent1"/>
          </a:lnRef>
          <a:fillRef idx="0">
            <a:schemeClr val="accent1"/>
          </a:fillRef>
          <a:effectRef idx="1">
            <a:schemeClr val="accent1"/>
          </a:effectRef>
          <a:fontRef idx="minor">
            <a:schemeClr val="tx1"/>
          </a:fontRef>
        </p:style>
      </p:cxnSp>
      <p:pic>
        <p:nvPicPr>
          <p:cNvPr id="11" name="Picture 10" descr="FHLB_Atlanta_LOGO_white.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6296" y="6037602"/>
            <a:ext cx="1219825" cy="623466"/>
          </a:xfrm>
          <a:prstGeom prst="rect">
            <a:avLst/>
          </a:prstGeom>
        </p:spPr>
      </p:pic>
    </p:spTree>
    <p:extLst>
      <p:ext uri="{BB962C8B-B14F-4D97-AF65-F5344CB8AC3E}">
        <p14:creationId xmlns:p14="http://schemas.microsoft.com/office/powerpoint/2010/main" val="2677128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600"/>
            </a:lvl1pPr>
          </a:lstStyle>
          <a:p>
            <a:r>
              <a:rPr lang="en-US" smtClean="0"/>
              <a:t>Click to edit Master title style</a:t>
            </a:r>
            <a:endParaRPr lang="en-US" dirty="0"/>
          </a:p>
        </p:txBody>
      </p:sp>
      <p:sp>
        <p:nvSpPr>
          <p:cNvPr id="3" name="Content Placeholder 2"/>
          <p:cNvSpPr>
            <a:spLocks noGrp="1"/>
          </p:cNvSpPr>
          <p:nvPr>
            <p:ph idx="1"/>
          </p:nvPr>
        </p:nvSpPr>
        <p:spPr>
          <a:xfrm>
            <a:off x="423180" y="1093305"/>
            <a:ext cx="8229600" cy="4797907"/>
          </a:xfrm>
        </p:spPr>
        <p:txBody>
          <a:bodyPr>
            <a:normAutofit/>
          </a:bodyPr>
          <a:lstStyle>
            <a:lvl1pPr>
              <a:defRPr sz="2200"/>
            </a:lvl1pPr>
            <a:lvl2pPr>
              <a:defRPr sz="2200"/>
            </a:lvl2pPr>
            <a:lvl3pPr>
              <a:defRPr sz="2200"/>
            </a:lvl3pPr>
          </a:lstStyle>
          <a:p>
            <a:pPr lvl="0"/>
            <a:r>
              <a:rPr lang="en-US" smtClean="0"/>
              <a:t>Click to edit Master text styles</a:t>
            </a:r>
          </a:p>
          <a:p>
            <a:pPr lvl="1"/>
            <a:r>
              <a:rPr lang="en-US" smtClean="0"/>
              <a:t>Second level</a:t>
            </a:r>
          </a:p>
          <a:p>
            <a:pPr lvl="2"/>
            <a:r>
              <a:rPr lang="en-US" smtClean="0"/>
              <a:t>Third level</a:t>
            </a:r>
          </a:p>
        </p:txBody>
      </p:sp>
      <p:pic>
        <p:nvPicPr>
          <p:cNvPr id="6" name="Picture 2" descr="D:\Users\fhlbds4\Desktop\2014 PowerPoint Design Folder\ppt-bottom.jpg"/>
          <p:cNvPicPr>
            <a:picLocks noChangeAspect="1" noChangeArrowheads="1"/>
          </p:cNvPicPr>
          <p:nvPr/>
        </p:nvPicPr>
        <p:blipFill>
          <a:blip r:embed="rId2" cstate="print"/>
          <a:srcRect/>
          <a:stretch>
            <a:fillRect/>
          </a:stretch>
        </p:blipFill>
        <p:spPr bwMode="auto">
          <a:xfrm>
            <a:off x="0" y="5891212"/>
            <a:ext cx="9144000" cy="938213"/>
          </a:xfrm>
          <a:prstGeom prst="rect">
            <a:avLst/>
          </a:prstGeom>
          <a:noFill/>
        </p:spPr>
      </p:pic>
      <p:pic>
        <p:nvPicPr>
          <p:cNvPr id="8" name="Picture 7" descr="FHLB_Atlanta_LOGO_blue_RGB.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3399" y="6170518"/>
            <a:ext cx="1039091" cy="531091"/>
          </a:xfrm>
          <a:prstGeom prst="rect">
            <a:avLst/>
          </a:prstGeom>
        </p:spPr>
      </p:pic>
      <p:pic>
        <p:nvPicPr>
          <p:cNvPr id="9" name="Picture 8" descr="FHLB_Atlanta_LOGO_blue_RGB.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3399" y="6170518"/>
            <a:ext cx="1039091" cy="531091"/>
          </a:xfrm>
          <a:prstGeom prst="rect">
            <a:avLst/>
          </a:prstGeom>
        </p:spPr>
      </p:pic>
      <p:sp>
        <p:nvSpPr>
          <p:cNvPr id="10" name="Slide Number Placeholder 5"/>
          <p:cNvSpPr>
            <a:spLocks noGrp="1"/>
          </p:cNvSpPr>
          <p:nvPr>
            <p:ph type="sldNum" sz="quarter" idx="4"/>
          </p:nvPr>
        </p:nvSpPr>
        <p:spPr>
          <a:xfrm>
            <a:off x="8352490" y="6464300"/>
            <a:ext cx="586027"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DC0E26B8-81E1-4710-B427-A06B272F7575}" type="slidenum">
              <a:rPr lang="en-US" smtClean="0"/>
              <a:pPr/>
              <a:t>‹#›</a:t>
            </a:fld>
            <a:endParaRPr lang="en-US" dirty="0"/>
          </a:p>
        </p:txBody>
      </p:sp>
    </p:spTree>
    <p:extLst>
      <p:ext uri="{BB962C8B-B14F-4D97-AF65-F5344CB8AC3E}">
        <p14:creationId xmlns:p14="http://schemas.microsoft.com/office/powerpoint/2010/main" val="2947747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600"/>
            </a:lvl1pPr>
          </a:lstStyle>
          <a:p>
            <a:r>
              <a:rPr lang="en-US" smtClean="0"/>
              <a:t>Click to edit Master title style</a:t>
            </a:r>
            <a:endParaRPr lang="en-US" dirty="0"/>
          </a:p>
        </p:txBody>
      </p:sp>
      <p:sp>
        <p:nvSpPr>
          <p:cNvPr id="3" name="Content Placeholder 2"/>
          <p:cNvSpPr>
            <a:spLocks noGrp="1"/>
          </p:cNvSpPr>
          <p:nvPr>
            <p:ph sz="half" idx="1"/>
          </p:nvPr>
        </p:nvSpPr>
        <p:spPr>
          <a:xfrm>
            <a:off x="426058" y="1087764"/>
            <a:ext cx="4038600" cy="4525963"/>
          </a:xfrm>
        </p:spPr>
        <p:txBody>
          <a:bodyPr/>
          <a:lstStyle>
            <a:lvl1pPr>
              <a:defRPr sz="22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4" name="Content Placeholder 3"/>
          <p:cNvSpPr>
            <a:spLocks noGrp="1"/>
          </p:cNvSpPr>
          <p:nvPr>
            <p:ph sz="half" idx="2"/>
          </p:nvPr>
        </p:nvSpPr>
        <p:spPr>
          <a:xfrm>
            <a:off x="4617058" y="1087764"/>
            <a:ext cx="4038600" cy="4525963"/>
          </a:xfrm>
        </p:spPr>
        <p:txBody>
          <a:bodyPr/>
          <a:lstStyle>
            <a:lvl1pPr>
              <a:defRPr sz="22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pic>
        <p:nvPicPr>
          <p:cNvPr id="8" name="Picture 2" descr="D:\Users\fhlbds4\Desktop\2014 PowerPoint Design Folder\ppt-bottom.jpg"/>
          <p:cNvPicPr>
            <a:picLocks noChangeAspect="1" noChangeArrowheads="1"/>
          </p:cNvPicPr>
          <p:nvPr/>
        </p:nvPicPr>
        <p:blipFill>
          <a:blip r:embed="rId2" cstate="print"/>
          <a:srcRect/>
          <a:stretch>
            <a:fillRect/>
          </a:stretch>
        </p:blipFill>
        <p:spPr bwMode="auto">
          <a:xfrm>
            <a:off x="0" y="5891212"/>
            <a:ext cx="9144000" cy="938213"/>
          </a:xfrm>
          <a:prstGeom prst="rect">
            <a:avLst/>
          </a:prstGeom>
          <a:noFill/>
        </p:spPr>
      </p:pic>
      <p:pic>
        <p:nvPicPr>
          <p:cNvPr id="9" name="Picture 8" descr="FHLB_Atlanta_LOGO_blue_RGB.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3399" y="6170518"/>
            <a:ext cx="1039091" cy="531091"/>
          </a:xfrm>
          <a:prstGeom prst="rect">
            <a:avLst/>
          </a:prstGeom>
        </p:spPr>
      </p:pic>
      <p:pic>
        <p:nvPicPr>
          <p:cNvPr id="11" name="Picture 10" descr="FHLB_Atlanta_LOGO_blue_RGB.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3399" y="6170518"/>
            <a:ext cx="1039091" cy="531091"/>
          </a:xfrm>
          <a:prstGeom prst="rect">
            <a:avLst/>
          </a:prstGeom>
        </p:spPr>
      </p:pic>
      <p:sp>
        <p:nvSpPr>
          <p:cNvPr id="7" name="Slide Number Placeholder 5"/>
          <p:cNvSpPr>
            <a:spLocks noGrp="1"/>
          </p:cNvSpPr>
          <p:nvPr>
            <p:ph type="sldNum" sz="quarter" idx="4"/>
          </p:nvPr>
        </p:nvSpPr>
        <p:spPr>
          <a:xfrm>
            <a:off x="8352490" y="6464300"/>
            <a:ext cx="586027"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DC0E26B8-81E1-4710-B427-A06B272F7575}" type="slidenum">
              <a:rPr lang="en-US" smtClean="0"/>
              <a:pPr/>
              <a:t>‹#›</a:t>
            </a:fld>
            <a:endParaRPr lang="en-US" dirty="0"/>
          </a:p>
        </p:txBody>
      </p:sp>
    </p:spTree>
    <p:extLst>
      <p:ext uri="{BB962C8B-B14F-4D97-AF65-F5344CB8AC3E}">
        <p14:creationId xmlns:p14="http://schemas.microsoft.com/office/powerpoint/2010/main" val="450704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600"/>
            </a:lvl1pPr>
          </a:lstStyle>
          <a:p>
            <a:r>
              <a:rPr lang="en-US" smtClean="0"/>
              <a:t>Click to edit Master title style</a:t>
            </a:r>
            <a:endParaRPr lang="en-US" dirty="0"/>
          </a:p>
        </p:txBody>
      </p:sp>
      <p:pic>
        <p:nvPicPr>
          <p:cNvPr id="6" name="Picture 2" descr="D:\Users\fhlbds4\Desktop\2014 PowerPoint Design Folder\ppt-bottom.jpg"/>
          <p:cNvPicPr>
            <a:picLocks noChangeAspect="1" noChangeArrowheads="1"/>
          </p:cNvPicPr>
          <p:nvPr/>
        </p:nvPicPr>
        <p:blipFill>
          <a:blip r:embed="rId2" cstate="print"/>
          <a:srcRect/>
          <a:stretch>
            <a:fillRect/>
          </a:stretch>
        </p:blipFill>
        <p:spPr bwMode="auto">
          <a:xfrm>
            <a:off x="0" y="5891212"/>
            <a:ext cx="9144000" cy="938213"/>
          </a:xfrm>
          <a:prstGeom prst="rect">
            <a:avLst/>
          </a:prstGeom>
          <a:noFill/>
        </p:spPr>
      </p:pic>
      <p:pic>
        <p:nvPicPr>
          <p:cNvPr id="8" name="Picture 7" descr="FHLB_Atlanta_LOGO_blue_RGB.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3399" y="6170518"/>
            <a:ext cx="1039091" cy="531091"/>
          </a:xfrm>
          <a:prstGeom prst="rect">
            <a:avLst/>
          </a:prstGeom>
        </p:spPr>
      </p:pic>
      <p:pic>
        <p:nvPicPr>
          <p:cNvPr id="9" name="Picture 8" descr="FHLB_Atlanta_LOGO_blue_RGB.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3399" y="6170518"/>
            <a:ext cx="1039091" cy="531091"/>
          </a:xfrm>
          <a:prstGeom prst="rect">
            <a:avLst/>
          </a:prstGeom>
        </p:spPr>
      </p:pic>
      <p:sp>
        <p:nvSpPr>
          <p:cNvPr id="5" name="Slide Number Placeholder 5"/>
          <p:cNvSpPr>
            <a:spLocks noGrp="1"/>
          </p:cNvSpPr>
          <p:nvPr>
            <p:ph type="sldNum" sz="quarter" idx="4"/>
          </p:nvPr>
        </p:nvSpPr>
        <p:spPr>
          <a:xfrm>
            <a:off x="8352490" y="6464300"/>
            <a:ext cx="586027"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DC0E26B8-81E1-4710-B427-A06B272F7575}" type="slidenum">
              <a:rPr lang="en-US" smtClean="0"/>
              <a:pPr/>
              <a:t>‹#›</a:t>
            </a:fld>
            <a:endParaRPr lang="en-US" dirty="0"/>
          </a:p>
        </p:txBody>
      </p:sp>
    </p:spTree>
    <p:extLst>
      <p:ext uri="{BB962C8B-B14F-4D97-AF65-F5344CB8AC3E}">
        <p14:creationId xmlns:p14="http://schemas.microsoft.com/office/powerpoint/2010/main" val="3622956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2050" name="Picture 2" descr="D:\Users\fhlbds4\Desktop\ppt-blue.jpg"/>
          <p:cNvPicPr>
            <a:picLocks noChangeAspect="1" noChangeArrowheads="1"/>
          </p:cNvPicPr>
          <p:nvPr/>
        </p:nvPicPr>
        <p:blipFill>
          <a:blip r:embed="rId2" cstate="print"/>
          <a:srcRect/>
          <a:stretch>
            <a:fillRect/>
          </a:stretch>
        </p:blipFill>
        <p:spPr bwMode="auto">
          <a:xfrm>
            <a:off x="-1" y="0"/>
            <a:ext cx="9144001" cy="6858001"/>
          </a:xfrm>
          <a:prstGeom prst="rect">
            <a:avLst/>
          </a:prstGeom>
          <a:noFill/>
        </p:spPr>
      </p:pic>
      <p:sp>
        <p:nvSpPr>
          <p:cNvPr id="7" name="Title 1"/>
          <p:cNvSpPr>
            <a:spLocks noGrp="1"/>
          </p:cNvSpPr>
          <p:nvPr>
            <p:ph type="title"/>
          </p:nvPr>
        </p:nvSpPr>
        <p:spPr>
          <a:xfrm>
            <a:off x="423180" y="176696"/>
            <a:ext cx="8229600" cy="773043"/>
          </a:xfrm>
        </p:spPr>
        <p:txBody>
          <a:bodyPr/>
          <a:lstStyle>
            <a:lvl1pPr>
              <a:defRPr>
                <a:solidFill>
                  <a:schemeClr val="bg1"/>
                </a:solidFill>
              </a:defRPr>
            </a:lvl1pPr>
          </a:lstStyle>
          <a:p>
            <a:r>
              <a:rPr lang="en-US" smtClean="0"/>
              <a:t>Click to edit Master title style</a:t>
            </a:r>
            <a:endParaRPr lang="en-US" dirty="0"/>
          </a:p>
        </p:txBody>
      </p:sp>
      <p:pic>
        <p:nvPicPr>
          <p:cNvPr id="8" name="Picture 7" descr="FHLB_Atlanta_LOGO_white.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6296" y="6007785"/>
            <a:ext cx="1219825" cy="623466"/>
          </a:xfrm>
          <a:prstGeom prst="rect">
            <a:avLst/>
          </a:prstGeom>
        </p:spPr>
      </p:pic>
      <p:pic>
        <p:nvPicPr>
          <p:cNvPr id="6" name="Picture 5" descr="FHLB_Atlanta_LOGO_white.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6296" y="6007785"/>
            <a:ext cx="1219825" cy="623466"/>
          </a:xfrm>
          <a:prstGeom prst="rect">
            <a:avLst/>
          </a:prstGeom>
        </p:spPr>
      </p:pic>
    </p:spTree>
    <p:extLst>
      <p:ext uri="{BB962C8B-B14F-4D97-AF65-F5344CB8AC3E}">
        <p14:creationId xmlns:p14="http://schemas.microsoft.com/office/powerpoint/2010/main" val="815760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pic>
        <p:nvPicPr>
          <p:cNvPr id="3074" name="Picture 2" descr="D:\Users\fhlbds4\Desktop\ppt-gray.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sp>
        <p:nvSpPr>
          <p:cNvPr id="6" name="Title 1"/>
          <p:cNvSpPr>
            <a:spLocks noGrp="1"/>
          </p:cNvSpPr>
          <p:nvPr>
            <p:ph type="title"/>
          </p:nvPr>
        </p:nvSpPr>
        <p:spPr>
          <a:xfrm>
            <a:off x="423180" y="176696"/>
            <a:ext cx="8229600" cy="773043"/>
          </a:xfrm>
        </p:spPr>
        <p:txBody>
          <a:bodyPr/>
          <a:lstStyle>
            <a:lvl1pPr>
              <a:defRPr>
                <a:solidFill>
                  <a:srgbClr val="FFFFFF"/>
                </a:solidFill>
              </a:defRPr>
            </a:lvl1pPr>
          </a:lstStyle>
          <a:p>
            <a:r>
              <a:rPr lang="en-US" smtClean="0"/>
              <a:t>Click to edit Master title style</a:t>
            </a:r>
            <a:endParaRPr lang="en-US" dirty="0"/>
          </a:p>
        </p:txBody>
      </p:sp>
      <p:pic>
        <p:nvPicPr>
          <p:cNvPr id="7" name="Picture 6" descr="FHLB_Atlanta_LOGO_white.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6296" y="6037602"/>
            <a:ext cx="1219825" cy="623466"/>
          </a:xfrm>
          <a:prstGeom prst="rect">
            <a:avLst/>
          </a:prstGeom>
        </p:spPr>
      </p:pic>
      <p:pic>
        <p:nvPicPr>
          <p:cNvPr id="8" name="Picture 7" descr="FHLB_Atlanta_LOGO_white.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6296" y="6018146"/>
            <a:ext cx="1219825" cy="623466"/>
          </a:xfrm>
          <a:prstGeom prst="rect">
            <a:avLst/>
          </a:prstGeom>
        </p:spPr>
      </p:pic>
    </p:spTree>
    <p:extLst>
      <p:ext uri="{BB962C8B-B14F-4D97-AF65-F5344CB8AC3E}">
        <p14:creationId xmlns:p14="http://schemas.microsoft.com/office/powerpoint/2010/main" val="4243127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8229600" cy="715963"/>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457200" y="2362200"/>
            <a:ext cx="4038600" cy="5029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362200"/>
            <a:ext cx="40386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xfrm>
            <a:off x="8305800" y="6381750"/>
            <a:ext cx="838200" cy="476250"/>
          </a:xfrm>
          <a:prstGeom prst="rect">
            <a:avLst/>
          </a:prstGeom>
          <a:ln/>
        </p:spPr>
        <p:txBody>
          <a:bodyPr/>
          <a:lstStyle>
            <a:lvl1pPr>
              <a:defRPr/>
            </a:lvl1pPr>
          </a:lstStyle>
          <a:p>
            <a:pPr>
              <a:defRPr/>
            </a:pPr>
            <a:fld id="{B26EED5C-9933-4897-A601-30182CC285FB}" type="slidenum">
              <a:rPr lang="en-US"/>
              <a:pPr>
                <a:defRPr/>
              </a:pPr>
              <a:t>‹#›</a:t>
            </a:fld>
            <a:endParaRPr lang="en-US" dirty="0"/>
          </a:p>
        </p:txBody>
      </p:sp>
    </p:spTree>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3180" y="176696"/>
            <a:ext cx="8229600" cy="77304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23180" y="1093304"/>
            <a:ext cx="8229600" cy="503285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Slide Number Placeholder 5"/>
          <p:cNvSpPr>
            <a:spLocks noGrp="1"/>
          </p:cNvSpPr>
          <p:nvPr>
            <p:ph type="sldNum" sz="quarter" idx="4"/>
          </p:nvPr>
        </p:nvSpPr>
        <p:spPr>
          <a:xfrm>
            <a:off x="8352490" y="6464300"/>
            <a:ext cx="586027"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DC0E26B8-81E1-4710-B427-A06B272F7575}" type="slidenum">
              <a:rPr lang="en-US" smtClean="0"/>
              <a:pPr/>
              <a:t>‹#›</a:t>
            </a:fld>
            <a:endParaRPr lang="en-US" dirty="0"/>
          </a:p>
        </p:txBody>
      </p:sp>
    </p:spTree>
    <p:extLst>
      <p:ext uri="{BB962C8B-B14F-4D97-AF65-F5344CB8AC3E}">
        <p14:creationId xmlns:p14="http://schemas.microsoft.com/office/powerpoint/2010/main" val="429419173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2" r:id="rId7"/>
  </p:sldLayoutIdLst>
  <p:txStyles>
    <p:titleStyle>
      <a:lvl1pPr algn="l" defTabSz="457200" rtl="0" eaLnBrk="1" latinLnBrk="0" hangingPunct="1">
        <a:spcBef>
          <a:spcPct val="0"/>
        </a:spcBef>
        <a:buNone/>
        <a:defRPr sz="2600" b="1" kern="1200">
          <a:solidFill>
            <a:srgbClr val="01517B"/>
          </a:solidFill>
          <a:latin typeface="+mj-lt"/>
          <a:ea typeface="+mj-ea"/>
          <a:cs typeface="+mj-cs"/>
        </a:defRPr>
      </a:lvl1pPr>
    </p:titleStyle>
    <p:bodyStyle>
      <a:lvl1pPr marL="342900" indent="-342900" algn="l" defTabSz="457200" rtl="0" eaLnBrk="1" latinLnBrk="0" hangingPunct="1">
        <a:spcBef>
          <a:spcPct val="20000"/>
        </a:spcBef>
        <a:buClr>
          <a:srgbClr val="01517B"/>
        </a:buClr>
        <a:buSzPct val="70000"/>
        <a:buFont typeface="Arial"/>
        <a:buChar char="•"/>
        <a:defRPr sz="2200" kern="1200">
          <a:solidFill>
            <a:srgbClr val="666666"/>
          </a:solidFill>
          <a:latin typeface="+mn-lt"/>
          <a:ea typeface="+mn-ea"/>
          <a:cs typeface="+mn-cs"/>
        </a:defRPr>
      </a:lvl1pPr>
      <a:lvl2pPr marL="742950" indent="-285750" algn="l" defTabSz="457200" rtl="0" eaLnBrk="1" latinLnBrk="0" hangingPunct="1">
        <a:spcBef>
          <a:spcPct val="20000"/>
        </a:spcBef>
        <a:buClr>
          <a:srgbClr val="01517B"/>
        </a:buClr>
        <a:buSzPct val="70000"/>
        <a:buFont typeface="Arial"/>
        <a:buChar char="•"/>
        <a:defRPr sz="2000" kern="1200">
          <a:solidFill>
            <a:srgbClr val="666666"/>
          </a:solidFill>
          <a:latin typeface="+mn-lt"/>
          <a:ea typeface="+mn-ea"/>
          <a:cs typeface="+mn-cs"/>
        </a:defRPr>
      </a:lvl2pPr>
      <a:lvl3pPr marL="1143000" indent="-228600" algn="l" defTabSz="457200" rtl="0" eaLnBrk="1" latinLnBrk="0" hangingPunct="1">
        <a:spcBef>
          <a:spcPct val="20000"/>
        </a:spcBef>
        <a:buClr>
          <a:srgbClr val="01517B"/>
        </a:buClr>
        <a:buSzPct val="70000"/>
        <a:buFont typeface="Arial"/>
        <a:buChar char="•"/>
        <a:defRPr sz="2000" kern="1200">
          <a:solidFill>
            <a:srgbClr val="666666"/>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153958"/>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15395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png"/><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png"/><Relationship Id="rId1" Type="http://schemas.openxmlformats.org/officeDocument/2006/relationships/slideLayout" Target="../slideLayouts/slideLayout4.xml"/><Relationship Id="rId2"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jpeg"/><Relationship Id="rId3" Type="http://schemas.openxmlformats.org/officeDocument/2006/relationships/image" Target="../media/image1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jpeg"/><Relationship Id="rId3" Type="http://schemas.openxmlformats.org/officeDocument/2006/relationships/image" Target="../media/image1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jpeg"/><Relationship Id="rId3" Type="http://schemas.openxmlformats.org/officeDocument/2006/relationships/image" Target="../media/image1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jpeg"/><Relationship Id="rId3" Type="http://schemas.openxmlformats.org/officeDocument/2006/relationships/image" Target="../media/image2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81000" y="1676400"/>
            <a:ext cx="8458200" cy="1600200"/>
          </a:xfrm>
        </p:spPr>
        <p:txBody>
          <a:bodyPr>
            <a:normAutofit/>
          </a:bodyPr>
          <a:lstStyle/>
          <a:p>
            <a:pPr lvl="0"/>
            <a:r>
              <a:rPr lang="en-US" sz="2400" dirty="0" smtClean="0">
                <a:latin typeface="+mn-lt"/>
              </a:rPr>
              <a:t>HAND</a:t>
            </a:r>
            <a:br>
              <a:rPr lang="en-US" sz="2400" dirty="0" smtClean="0">
                <a:latin typeface="+mn-lt"/>
              </a:rPr>
            </a:br>
            <a:r>
              <a:rPr lang="en-US" sz="2400" dirty="0" smtClean="0">
                <a:latin typeface="+mn-lt"/>
              </a:rPr>
              <a:t>AHP Competitive Presentation</a:t>
            </a:r>
            <a:endParaRPr lang="en-US" sz="2400" dirty="0">
              <a:latin typeface="+mn-lt"/>
            </a:endParaRPr>
          </a:p>
        </p:txBody>
      </p:sp>
      <p:sp>
        <p:nvSpPr>
          <p:cNvPr id="6" name="Subtitle 5"/>
          <p:cNvSpPr>
            <a:spLocks noGrp="1"/>
          </p:cNvSpPr>
          <p:nvPr>
            <p:ph type="subTitle" idx="1"/>
          </p:nvPr>
        </p:nvSpPr>
        <p:spPr>
          <a:xfrm>
            <a:off x="1371600" y="3124200"/>
            <a:ext cx="7315200" cy="1219200"/>
          </a:xfrm>
        </p:spPr>
        <p:txBody>
          <a:bodyPr>
            <a:normAutofit/>
          </a:bodyPr>
          <a:lstStyle/>
          <a:p>
            <a:pPr algn="r"/>
            <a:r>
              <a:rPr lang="en-US" dirty="0" smtClean="0"/>
              <a:t>January 22, 2015</a:t>
            </a:r>
          </a:p>
          <a:p>
            <a:r>
              <a:rPr lang="en-US" dirty="0" smtClean="0"/>
              <a:t> </a:t>
            </a:r>
          </a:p>
          <a:p>
            <a:endParaRPr lang="en-US" dirty="0"/>
          </a:p>
        </p:txBody>
      </p:sp>
      <p:sp>
        <p:nvSpPr>
          <p:cNvPr id="4" name="Slide Number Placeholder 5"/>
          <p:cNvSpPr txBox="1">
            <a:spLocks/>
          </p:cNvSpPr>
          <p:nvPr/>
        </p:nvSpPr>
        <p:spPr>
          <a:xfrm>
            <a:off x="6781800" y="6381750"/>
            <a:ext cx="2133600" cy="476250"/>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F5181020-C8BB-4DC2-86E9-90C90C7B4246}" type="slidenum">
              <a:rPr kumimoji="0" lang="en-US" sz="1000" b="0" i="0" u="none" strike="noStrike" kern="1200" cap="none" spc="0" normalizeH="0" baseline="0" noProof="0" smtClean="0">
                <a:ln>
                  <a:noFill/>
                </a:ln>
                <a:solidFill>
                  <a:schemeClr val="tx1">
                    <a:lumMod val="65000"/>
                    <a:lumOff val="3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0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565" y="152400"/>
            <a:ext cx="8839200" cy="762000"/>
          </a:xfrm>
        </p:spPr>
        <p:txBody>
          <a:bodyPr>
            <a:normAutofit fontScale="90000"/>
          </a:bodyPr>
          <a:lstStyle/>
          <a:p>
            <a:r>
              <a:rPr lang="en-US" sz="2400" u="sng" dirty="0" smtClean="0"/>
              <a:t>Scale and Impact of AHP Competitive</a:t>
            </a:r>
            <a:r>
              <a:rPr lang="en-US" sz="2400" dirty="0" smtClean="0"/>
              <a:t/>
            </a:r>
            <a:br>
              <a:rPr lang="en-US" sz="2400" dirty="0" smtClean="0"/>
            </a:br>
            <a:r>
              <a:rPr lang="en-US" sz="2400" dirty="0" smtClean="0"/>
              <a:t>Comparison By Project Type - Awarded </a:t>
            </a:r>
            <a:r>
              <a:rPr lang="en-US" sz="2400" u="sng" dirty="0" smtClean="0"/>
              <a:t>1990-2014 </a:t>
            </a:r>
            <a:endParaRPr lang="en-US" sz="2400" u="sng" dirty="0"/>
          </a:p>
        </p:txBody>
      </p:sp>
      <p:graphicFrame>
        <p:nvGraphicFramePr>
          <p:cNvPr id="7" name="Content Placeholder 9"/>
          <p:cNvGraphicFramePr>
            <a:graphicFrameLocks noGrp="1"/>
          </p:cNvGraphicFramePr>
          <p:nvPr>
            <p:ph idx="1"/>
          </p:nvPr>
        </p:nvGraphicFramePr>
        <p:xfrm>
          <a:off x="1771745" y="1219200"/>
          <a:ext cx="4343400" cy="33215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p:cNvGraphicFramePr>
            <a:graphicFrameLocks noGrp="1"/>
          </p:cNvGraphicFramePr>
          <p:nvPr/>
        </p:nvGraphicFramePr>
        <p:xfrm>
          <a:off x="1314545" y="4572000"/>
          <a:ext cx="5684500" cy="1130104"/>
        </p:xfrm>
        <a:graphic>
          <a:graphicData uri="http://schemas.openxmlformats.org/drawingml/2006/table">
            <a:tbl>
              <a:tblPr firstRow="1" bandRow="1">
                <a:tableStyleId>{FABFCF23-3B69-468F-B69F-88F6DE6A72F2}</a:tableStyleId>
              </a:tblPr>
              <a:tblGrid>
                <a:gridCol w="1469028"/>
                <a:gridCol w="958062"/>
                <a:gridCol w="1097300"/>
                <a:gridCol w="1080055"/>
                <a:gridCol w="1080055"/>
              </a:tblGrid>
              <a:tr h="227390">
                <a:tc>
                  <a:txBody>
                    <a:bodyPr/>
                    <a:lstStyle/>
                    <a:p>
                      <a:r>
                        <a:rPr lang="en-US" sz="1200" dirty="0" smtClean="0"/>
                        <a:t> Project Type</a:t>
                      </a:r>
                      <a:endParaRPr lang="en-US" sz="1200" dirty="0"/>
                    </a:p>
                  </a:txBody>
                  <a:tcPr/>
                </a:tc>
                <a:tc>
                  <a:txBody>
                    <a:bodyPr/>
                    <a:lstStyle/>
                    <a:p>
                      <a:pPr algn="ctr"/>
                      <a:r>
                        <a:rPr lang="en-US" sz="1200" dirty="0" smtClean="0"/>
                        <a:t># Projects</a:t>
                      </a:r>
                      <a:endParaRPr lang="en-US" sz="1200" dirty="0"/>
                    </a:p>
                  </a:txBody>
                  <a:tcPr/>
                </a:tc>
                <a:tc>
                  <a:txBody>
                    <a:bodyPr/>
                    <a:lstStyle/>
                    <a:p>
                      <a:pPr algn="ctr"/>
                      <a:r>
                        <a:rPr lang="en-US" sz="1200" dirty="0" smtClean="0"/>
                        <a:t>AHP </a:t>
                      </a:r>
                      <a:endParaRPr lang="en-US" sz="1200" dirty="0"/>
                    </a:p>
                  </a:txBody>
                  <a:tcPr/>
                </a:tc>
                <a:tc>
                  <a:txBody>
                    <a:bodyPr/>
                    <a:lstStyle/>
                    <a:p>
                      <a:pPr algn="ctr"/>
                      <a:r>
                        <a:rPr lang="en-US" sz="1200" dirty="0" smtClean="0"/>
                        <a:t>Dev.</a:t>
                      </a:r>
                      <a:r>
                        <a:rPr lang="en-US" sz="1200" baseline="0" dirty="0" smtClean="0"/>
                        <a:t> Costs</a:t>
                      </a:r>
                      <a:endParaRPr lang="en-US" sz="1200" dirty="0"/>
                    </a:p>
                  </a:txBody>
                  <a:tcPr/>
                </a:tc>
                <a:tc>
                  <a:txBody>
                    <a:bodyPr/>
                    <a:lstStyle/>
                    <a:p>
                      <a:pPr algn="ctr"/>
                      <a:r>
                        <a:rPr lang="en-US" sz="1200" dirty="0" smtClean="0"/>
                        <a:t>Leverage</a:t>
                      </a:r>
                      <a:endParaRPr lang="en-US" sz="1200" dirty="0"/>
                    </a:p>
                  </a:txBody>
                  <a:tcPr/>
                </a:tc>
              </a:tr>
              <a:tr h="248933">
                <a:tc>
                  <a:txBody>
                    <a:bodyPr/>
                    <a:lstStyle/>
                    <a:p>
                      <a:pPr algn="l"/>
                      <a:r>
                        <a:rPr lang="en-US" sz="1200" kern="1200" dirty="0" smtClean="0"/>
                        <a:t>Rental - LIHTC</a:t>
                      </a:r>
                      <a:endParaRPr lang="en-US" sz="1200" b="0" kern="1200" dirty="0">
                        <a:solidFill>
                          <a:schemeClr val="dk1"/>
                        </a:solidFill>
                        <a:latin typeface="+mn-lt"/>
                        <a:ea typeface="+mn-ea"/>
                        <a:cs typeface="+mn-cs"/>
                      </a:endParaRPr>
                    </a:p>
                  </a:txBody>
                  <a:tcPr/>
                </a:tc>
                <a:tc>
                  <a:txBody>
                    <a:bodyPr/>
                    <a:lstStyle/>
                    <a:p>
                      <a:pPr algn="ctr"/>
                      <a:r>
                        <a:rPr lang="en-US" sz="1200" b="1" kern="1200" dirty="0" smtClean="0"/>
                        <a:t>822</a:t>
                      </a:r>
                      <a:endParaRPr lang="en-US" sz="1200" b="1" kern="1200" dirty="0" smtClean="0">
                        <a:solidFill>
                          <a:schemeClr val="dk1"/>
                        </a:solidFill>
                        <a:latin typeface="+mn-lt"/>
                        <a:ea typeface="+mn-ea"/>
                        <a:cs typeface="+mn-cs"/>
                      </a:endParaRPr>
                    </a:p>
                  </a:txBody>
                  <a:tcPr/>
                </a:tc>
                <a:tc>
                  <a:txBody>
                    <a:bodyPr/>
                    <a:lstStyle/>
                    <a:p>
                      <a:pPr algn="ctr"/>
                      <a:r>
                        <a:rPr lang="en-US" sz="1200" kern="1200" dirty="0" smtClean="0"/>
                        <a:t>$302 Mil</a:t>
                      </a:r>
                      <a:endParaRPr lang="en-US" sz="1200" b="0" kern="1200" dirty="0" smtClean="0">
                        <a:solidFill>
                          <a:schemeClr val="tx1"/>
                        </a:solidFill>
                        <a:latin typeface="+mn-lt"/>
                        <a:ea typeface="+mn-ea"/>
                        <a:cs typeface="+mn-cs"/>
                      </a:endParaRPr>
                    </a:p>
                  </a:txBody>
                  <a:tcPr/>
                </a:tc>
                <a:tc>
                  <a:txBody>
                    <a:bodyPr/>
                    <a:lstStyle/>
                    <a:p>
                      <a:pPr algn="ctr"/>
                      <a:r>
                        <a:rPr lang="en-US" sz="1200" kern="1200" dirty="0" smtClean="0"/>
                        <a:t>$5.9 Bil</a:t>
                      </a:r>
                      <a:endParaRPr lang="en-US" sz="1200" b="0" kern="1200" dirty="0">
                        <a:solidFill>
                          <a:schemeClr val="tx1"/>
                        </a:solidFill>
                        <a:latin typeface="+mn-lt"/>
                        <a:ea typeface="+mn-ea"/>
                        <a:cs typeface="+mn-cs"/>
                      </a:endParaRPr>
                    </a:p>
                  </a:txBody>
                  <a:tcPr/>
                </a:tc>
                <a:tc>
                  <a:txBody>
                    <a:bodyPr/>
                    <a:lstStyle/>
                    <a:p>
                      <a:pPr algn="ctr"/>
                      <a:r>
                        <a:rPr lang="en-US" sz="1200" kern="1200" dirty="0" smtClean="0"/>
                        <a:t>1:20</a:t>
                      </a:r>
                      <a:endParaRPr lang="en-US" sz="1200" b="0" kern="1200" dirty="0">
                        <a:solidFill>
                          <a:schemeClr val="tx1"/>
                        </a:solidFill>
                        <a:latin typeface="+mn-lt"/>
                        <a:ea typeface="+mn-ea"/>
                        <a:cs typeface="+mn-cs"/>
                      </a:endParaRPr>
                    </a:p>
                  </a:txBody>
                  <a:tcPr/>
                </a:tc>
              </a:tr>
              <a:tr h="290732">
                <a:tc>
                  <a:txBody>
                    <a:bodyPr/>
                    <a:lstStyle/>
                    <a:p>
                      <a:pPr algn="l"/>
                      <a:r>
                        <a:rPr lang="en-US" sz="1200" kern="1200" dirty="0" smtClean="0"/>
                        <a:t>Ownership</a:t>
                      </a:r>
                      <a:endParaRPr lang="en-US" sz="1200" b="0" kern="1200" dirty="0">
                        <a:solidFill>
                          <a:schemeClr val="dk1"/>
                        </a:solidFill>
                        <a:latin typeface="+mn-lt"/>
                        <a:ea typeface="+mn-ea"/>
                        <a:cs typeface="+mn-cs"/>
                      </a:endParaRPr>
                    </a:p>
                  </a:txBody>
                  <a:tcPr/>
                </a:tc>
                <a:tc>
                  <a:txBody>
                    <a:bodyPr/>
                    <a:lstStyle/>
                    <a:p>
                      <a:pPr algn="ctr"/>
                      <a:r>
                        <a:rPr lang="en-US" sz="1200" b="1" kern="1200" dirty="0" smtClean="0"/>
                        <a:t>801</a:t>
                      </a:r>
                      <a:endParaRPr lang="en-US" sz="1200" b="1" kern="1200" dirty="0" smtClean="0">
                        <a:solidFill>
                          <a:schemeClr val="tx1"/>
                        </a:solidFill>
                        <a:latin typeface="+mn-lt"/>
                        <a:ea typeface="+mn-ea"/>
                        <a:cs typeface="+mn-cs"/>
                      </a:endParaRPr>
                    </a:p>
                  </a:txBody>
                  <a:tcPr/>
                </a:tc>
                <a:tc>
                  <a:txBody>
                    <a:bodyPr/>
                    <a:lstStyle/>
                    <a:p>
                      <a:pPr algn="ctr"/>
                      <a:r>
                        <a:rPr lang="en-US" sz="1200" kern="1200" dirty="0" smtClean="0"/>
                        <a:t>$177 Mil</a:t>
                      </a:r>
                      <a:endParaRPr lang="en-US" sz="1200" b="0" kern="1200" dirty="0">
                        <a:solidFill>
                          <a:schemeClr val="tx1"/>
                        </a:solidFill>
                        <a:latin typeface="+mn-lt"/>
                        <a:ea typeface="+mn-ea"/>
                        <a:cs typeface="+mn-cs"/>
                      </a:endParaRPr>
                    </a:p>
                  </a:txBody>
                  <a:tcPr/>
                </a:tc>
                <a:tc>
                  <a:txBody>
                    <a:bodyPr/>
                    <a:lstStyle/>
                    <a:p>
                      <a:pPr algn="ctr"/>
                      <a:r>
                        <a:rPr lang="en-US" sz="1200" kern="1200" dirty="0" smtClean="0"/>
                        <a:t>$1.7 Bil</a:t>
                      </a:r>
                      <a:endParaRPr lang="en-US" sz="1200" b="0" kern="1200" dirty="0">
                        <a:solidFill>
                          <a:schemeClr val="tx1"/>
                        </a:solidFill>
                        <a:latin typeface="+mn-lt"/>
                        <a:ea typeface="+mn-ea"/>
                        <a:cs typeface="+mn-cs"/>
                      </a:endParaRPr>
                    </a:p>
                  </a:txBody>
                  <a:tcPr/>
                </a:tc>
                <a:tc>
                  <a:txBody>
                    <a:bodyPr/>
                    <a:lstStyle/>
                    <a:p>
                      <a:pPr algn="ctr"/>
                      <a:r>
                        <a:rPr lang="en-US" sz="1200" kern="1200" dirty="0" smtClean="0"/>
                        <a:t>1:10</a:t>
                      </a:r>
                      <a:endParaRPr lang="en-US" sz="1200" b="0" kern="1200" dirty="0">
                        <a:solidFill>
                          <a:schemeClr val="tx1"/>
                        </a:solidFill>
                        <a:latin typeface="+mn-lt"/>
                        <a:ea typeface="+mn-ea"/>
                        <a:cs typeface="+mn-cs"/>
                      </a:endParaRPr>
                    </a:p>
                  </a:txBody>
                  <a:tcPr/>
                </a:tc>
              </a:tr>
              <a:tr h="2907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t>Rental Non-LIHTC</a:t>
                      </a:r>
                      <a:endParaRPr lang="en-US" sz="1200" b="0" kern="1200" dirty="0" smtClean="0">
                        <a:solidFill>
                          <a:schemeClr val="dk1"/>
                        </a:solidFill>
                        <a:latin typeface="+mn-lt"/>
                        <a:ea typeface="+mn-ea"/>
                        <a:cs typeface="+mn-cs"/>
                      </a:endParaRPr>
                    </a:p>
                  </a:txBody>
                  <a:tcPr/>
                </a:tc>
                <a:tc>
                  <a:txBody>
                    <a:bodyPr/>
                    <a:lstStyle/>
                    <a:p>
                      <a:pPr algn="ctr"/>
                      <a:r>
                        <a:rPr lang="en-US" sz="1200" b="1" kern="1200" dirty="0" smtClean="0"/>
                        <a:t>547</a:t>
                      </a:r>
                      <a:endParaRPr lang="en-US" sz="1200" b="1" kern="1200" dirty="0" smtClean="0">
                        <a:solidFill>
                          <a:schemeClr val="dk1"/>
                        </a:solidFill>
                        <a:latin typeface="+mn-lt"/>
                        <a:ea typeface="+mn-ea"/>
                        <a:cs typeface="+mn-cs"/>
                      </a:endParaRPr>
                    </a:p>
                  </a:txBody>
                  <a:tcPr/>
                </a:tc>
                <a:tc>
                  <a:txBody>
                    <a:bodyPr/>
                    <a:lstStyle/>
                    <a:p>
                      <a:pPr algn="ctr"/>
                      <a:r>
                        <a:rPr lang="en-US" sz="1200" kern="1200" dirty="0" smtClean="0"/>
                        <a:t>$194 Mil</a:t>
                      </a:r>
                      <a:endParaRPr lang="en-US" sz="1200" b="0" kern="1200" dirty="0">
                        <a:solidFill>
                          <a:schemeClr val="tx1"/>
                        </a:solidFill>
                        <a:latin typeface="+mn-lt"/>
                        <a:ea typeface="+mn-ea"/>
                        <a:cs typeface="+mn-cs"/>
                      </a:endParaRPr>
                    </a:p>
                  </a:txBody>
                  <a:tcPr/>
                </a:tc>
                <a:tc>
                  <a:txBody>
                    <a:bodyPr/>
                    <a:lstStyle/>
                    <a:p>
                      <a:pPr algn="ctr"/>
                      <a:r>
                        <a:rPr lang="en-US" sz="1200" kern="1200" dirty="0" smtClean="0"/>
                        <a:t>$1.4 Bil</a:t>
                      </a:r>
                      <a:endParaRPr lang="en-US" sz="1200" b="0" kern="120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smtClean="0"/>
                        <a:t>1:7</a:t>
                      </a:r>
                      <a:endParaRPr lang="en-US" sz="1200" b="0" kern="1200" dirty="0" smtClean="0">
                        <a:solidFill>
                          <a:schemeClr val="tx1"/>
                        </a:solidFill>
                        <a:latin typeface="+mn-lt"/>
                        <a:ea typeface="+mn-ea"/>
                        <a:cs typeface="+mn-cs"/>
                      </a:endParaRPr>
                    </a:p>
                  </a:txBody>
                  <a:tcPr/>
                </a:tc>
              </a:tr>
            </a:tbl>
          </a:graphicData>
        </a:graphic>
      </p:graphicFrame>
      <p:sp>
        <p:nvSpPr>
          <p:cNvPr id="10" name="TextBox 9"/>
          <p:cNvSpPr txBox="1"/>
          <p:nvPr/>
        </p:nvSpPr>
        <p:spPr>
          <a:xfrm>
            <a:off x="5657945" y="1828800"/>
            <a:ext cx="2743200" cy="132343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600" b="1" dirty="0" smtClean="0"/>
              <a:t>Key Takeaway</a:t>
            </a:r>
            <a:r>
              <a:rPr lang="en-US" sz="1600" dirty="0" smtClean="0"/>
              <a:t>: </a:t>
            </a:r>
          </a:p>
          <a:p>
            <a:pPr algn="ctr"/>
            <a:r>
              <a:rPr lang="en-US" sz="1600" dirty="0" smtClean="0"/>
              <a:t>Since AHP inception, 38% of AHP Competitive projects awarded are Rental LIHTC</a:t>
            </a:r>
          </a:p>
        </p:txBody>
      </p:sp>
      <p:sp>
        <p:nvSpPr>
          <p:cNvPr id="8" name="Oval 7"/>
          <p:cNvSpPr/>
          <p:nvPr/>
        </p:nvSpPr>
        <p:spPr bwMode="auto">
          <a:xfrm>
            <a:off x="6191345" y="4828675"/>
            <a:ext cx="609600" cy="304800"/>
          </a:xfrm>
          <a:prstGeom prst="ellipse">
            <a:avLst/>
          </a:prstGeom>
          <a:noFill/>
          <a:ln w="15875" cap="flat" cmpd="sng" algn="ctr">
            <a:solidFill>
              <a:schemeClr val="accent3"/>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rgbClr val="339933"/>
              </a:solidFill>
              <a:effectLst/>
              <a:latin typeface="Arial" charset="0"/>
            </a:endParaRPr>
          </a:p>
        </p:txBody>
      </p:sp>
      <p:sp>
        <p:nvSpPr>
          <p:cNvPr id="9" name="Line Callout 1 8"/>
          <p:cNvSpPr/>
          <p:nvPr/>
        </p:nvSpPr>
        <p:spPr bwMode="auto">
          <a:xfrm>
            <a:off x="7242917" y="4038600"/>
            <a:ext cx="1367683" cy="1200329"/>
          </a:xfrm>
          <a:prstGeom prst="borderCallout1">
            <a:avLst>
              <a:gd name="adj1" fmla="val 48559"/>
              <a:gd name="adj2" fmla="val -2387"/>
              <a:gd name="adj3" fmla="val 70270"/>
              <a:gd name="adj4" fmla="val -38333"/>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effectLst/>
              </a:rPr>
              <a:t>Rental LIHTC</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effectLst/>
              </a:rPr>
              <a:t>projects have</a:t>
            </a:r>
            <a:r>
              <a:rPr kumimoji="0" lang="en-US" sz="1200" b="1" i="0" u="none" strike="noStrike" cap="none" normalizeH="0" dirty="0" smtClean="0">
                <a:ln>
                  <a:noFill/>
                </a:ln>
                <a:effectLst/>
              </a:rPr>
              <a:t>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dirty="0" smtClean="0">
                <a:ln>
                  <a:noFill/>
                </a:ln>
                <a:effectLst/>
              </a:rPr>
              <a:t>a significantly</a:t>
            </a:r>
          </a:p>
          <a:p>
            <a:pPr marL="0" marR="0" indent="0" algn="ctr" defTabSz="914400" rtl="0" eaLnBrk="1" fontAlgn="base" latinLnBrk="0" hangingPunct="1">
              <a:lnSpc>
                <a:spcPct val="100000"/>
              </a:lnSpc>
              <a:spcBef>
                <a:spcPct val="0"/>
              </a:spcBef>
              <a:spcAft>
                <a:spcPct val="0"/>
              </a:spcAft>
              <a:buClrTx/>
              <a:buSzTx/>
              <a:buFontTx/>
              <a:buNone/>
              <a:tabLst/>
            </a:pPr>
            <a:r>
              <a:rPr lang="en-US" sz="1200" b="1" dirty="0" smtClean="0"/>
              <a:t>h</a:t>
            </a:r>
            <a:r>
              <a:rPr kumimoji="0" lang="en-US" sz="1200" b="1" i="0" u="none" strike="noStrike" cap="none" normalizeH="0" dirty="0" smtClean="0">
                <a:ln>
                  <a:noFill/>
                </a:ln>
                <a:effectLst/>
              </a:rPr>
              <a:t>igher leverage</a:t>
            </a:r>
          </a:p>
          <a:p>
            <a:pPr marL="0" marR="0" indent="0" algn="ctr" defTabSz="914400" rtl="0" eaLnBrk="1" fontAlgn="base" latinLnBrk="0" hangingPunct="1">
              <a:lnSpc>
                <a:spcPct val="100000"/>
              </a:lnSpc>
              <a:spcBef>
                <a:spcPct val="0"/>
              </a:spcBef>
              <a:spcAft>
                <a:spcPct val="0"/>
              </a:spcAft>
              <a:buClrTx/>
              <a:buSzTx/>
              <a:buFontTx/>
              <a:buNone/>
              <a:tabLst/>
            </a:pPr>
            <a:r>
              <a:rPr lang="en-US" sz="1200" b="1" dirty="0" smtClean="0"/>
              <a:t>r</a:t>
            </a:r>
            <a:r>
              <a:rPr kumimoji="0" lang="en-US" sz="1200" b="1" i="0" u="none" strike="noStrike" cap="none" normalizeH="0" dirty="0" smtClean="0">
                <a:ln>
                  <a:noFill/>
                </a:ln>
                <a:effectLst/>
              </a:rPr>
              <a:t>atio tha</a:t>
            </a:r>
            <a:r>
              <a:rPr lang="en-US" sz="1200" b="1" dirty="0" smtClean="0"/>
              <a:t>n other</a:t>
            </a:r>
          </a:p>
          <a:p>
            <a:pPr marL="0" marR="0" indent="0" algn="ctr" defTabSz="914400" rtl="0" eaLnBrk="1" fontAlgn="base" latinLnBrk="0" hangingPunct="1">
              <a:lnSpc>
                <a:spcPct val="100000"/>
              </a:lnSpc>
              <a:spcBef>
                <a:spcPct val="0"/>
              </a:spcBef>
              <a:spcAft>
                <a:spcPct val="0"/>
              </a:spcAft>
              <a:buClrTx/>
              <a:buSzTx/>
              <a:buFontTx/>
              <a:buNone/>
              <a:tabLst/>
            </a:pPr>
            <a:r>
              <a:rPr lang="en-US" sz="1200" b="1" dirty="0" smtClean="0"/>
              <a:t>project types</a:t>
            </a:r>
            <a:endParaRPr kumimoji="0" lang="en-US" sz="1200" b="1" i="0" u="none" strike="noStrike" cap="none" normalizeH="0" baseline="0" dirty="0" smtClean="0">
              <a:ln>
                <a:noFill/>
              </a:ln>
              <a:effectLst/>
            </a:endParaRPr>
          </a:p>
        </p:txBody>
      </p:sp>
      <p:sp>
        <p:nvSpPr>
          <p:cNvPr id="11" name="Slide Number Placeholder 5"/>
          <p:cNvSpPr>
            <a:spLocks noGrp="1"/>
          </p:cNvSpPr>
          <p:nvPr>
            <p:ph type="sldNum" sz="quarter" idx="4"/>
          </p:nvPr>
        </p:nvSpPr>
        <p:spPr>
          <a:xfrm>
            <a:off x="8352490" y="6464300"/>
            <a:ext cx="586027" cy="365125"/>
          </a:xfrm>
          <a:prstGeom prst="rect">
            <a:avLst/>
          </a:prstGeom>
        </p:spPr>
        <p:txBody>
          <a:bodyPr/>
          <a:lstStyle/>
          <a:p>
            <a:pPr>
              <a:defRPr/>
            </a:pPr>
            <a:fld id="{C51D63C6-5E3A-48DC-B8F5-A069CC028768}" type="slidenum">
              <a:rPr lang="en-US" smtClean="0"/>
              <a:pPr>
                <a:defRPr/>
              </a:pPr>
              <a:t>10</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382000" cy="762000"/>
          </a:xfrm>
        </p:spPr>
        <p:txBody>
          <a:bodyPr>
            <a:normAutofit fontScale="90000"/>
          </a:bodyPr>
          <a:lstStyle/>
          <a:p>
            <a:r>
              <a:rPr lang="en-US" sz="2400" u="sng" dirty="0" smtClean="0"/>
              <a:t>Scale and Impact of AHP Competitive </a:t>
            </a:r>
            <a:r>
              <a:rPr lang="en-US" sz="2400" dirty="0" smtClean="0"/>
              <a:t/>
            </a:r>
            <a:br>
              <a:rPr lang="en-US" sz="2400" dirty="0" smtClean="0"/>
            </a:br>
            <a:r>
              <a:rPr lang="en-US" sz="2400" dirty="0" smtClean="0"/>
              <a:t>Number of Units </a:t>
            </a:r>
            <a:br>
              <a:rPr lang="en-US" sz="2400" dirty="0" smtClean="0"/>
            </a:br>
            <a:r>
              <a:rPr lang="en-US" sz="2400" dirty="0" smtClean="0"/>
              <a:t>Rental LIHTC vs. Rental Non-LIHTC, </a:t>
            </a:r>
            <a:r>
              <a:rPr lang="en-US" sz="2400" u="sng" dirty="0" smtClean="0"/>
              <a:t>1990-2014</a:t>
            </a:r>
            <a:endParaRPr lang="en-US" sz="2400" u="sng" dirty="0"/>
          </a:p>
        </p:txBody>
      </p:sp>
      <p:graphicFrame>
        <p:nvGraphicFramePr>
          <p:cNvPr id="7" name="Content Placeholder 9"/>
          <p:cNvGraphicFramePr>
            <a:graphicFrameLocks noGrp="1"/>
          </p:cNvGraphicFramePr>
          <p:nvPr>
            <p:ph idx="1"/>
          </p:nvPr>
        </p:nvGraphicFramePr>
        <p:xfrm>
          <a:off x="1981200" y="1295400"/>
          <a:ext cx="4343400" cy="33215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p:cNvGraphicFramePr>
            <a:graphicFrameLocks noGrp="1"/>
          </p:cNvGraphicFramePr>
          <p:nvPr/>
        </p:nvGraphicFramePr>
        <p:xfrm>
          <a:off x="1219200" y="4800600"/>
          <a:ext cx="5823738" cy="839372"/>
        </p:xfrm>
        <a:graphic>
          <a:graphicData uri="http://schemas.openxmlformats.org/drawingml/2006/table">
            <a:tbl>
              <a:tblPr firstRow="1" bandRow="1">
                <a:tableStyleId>{F5AB1C69-6EDB-4FF4-983F-18BD219EF322}</a:tableStyleId>
              </a:tblPr>
              <a:tblGrid>
                <a:gridCol w="1469028"/>
                <a:gridCol w="1097300"/>
                <a:gridCol w="1097300"/>
                <a:gridCol w="1080055"/>
                <a:gridCol w="1080055"/>
              </a:tblGrid>
              <a:tr h="227390">
                <a:tc>
                  <a:txBody>
                    <a:bodyPr/>
                    <a:lstStyle/>
                    <a:p>
                      <a:r>
                        <a:rPr lang="en-US" sz="1200" dirty="0" smtClean="0"/>
                        <a:t> Project Type</a:t>
                      </a:r>
                      <a:endParaRPr lang="en-US" sz="1200" dirty="0"/>
                    </a:p>
                  </a:txBody>
                  <a:tcPr/>
                </a:tc>
                <a:tc>
                  <a:txBody>
                    <a:bodyPr/>
                    <a:lstStyle/>
                    <a:p>
                      <a:pPr algn="ctr"/>
                      <a:r>
                        <a:rPr lang="en-US" sz="1200" dirty="0" smtClean="0"/>
                        <a:t># Units</a:t>
                      </a:r>
                      <a:endParaRPr lang="en-US" sz="1200" dirty="0"/>
                    </a:p>
                  </a:txBody>
                  <a:tcPr/>
                </a:tc>
                <a:tc>
                  <a:txBody>
                    <a:bodyPr/>
                    <a:lstStyle/>
                    <a:p>
                      <a:pPr algn="ctr"/>
                      <a:r>
                        <a:rPr lang="en-US" sz="1200" dirty="0" smtClean="0"/>
                        <a:t>AHP </a:t>
                      </a:r>
                      <a:endParaRPr lang="en-US" sz="1200" dirty="0"/>
                    </a:p>
                  </a:txBody>
                  <a:tcPr/>
                </a:tc>
                <a:tc>
                  <a:txBody>
                    <a:bodyPr/>
                    <a:lstStyle/>
                    <a:p>
                      <a:pPr algn="ctr"/>
                      <a:r>
                        <a:rPr lang="en-US" sz="1200" dirty="0" smtClean="0"/>
                        <a:t>Dev.</a:t>
                      </a:r>
                      <a:r>
                        <a:rPr lang="en-US" sz="1200" baseline="0" dirty="0" smtClean="0"/>
                        <a:t> Costs</a:t>
                      </a:r>
                      <a:endParaRPr lang="en-US" sz="1200" dirty="0"/>
                    </a:p>
                  </a:txBody>
                  <a:tcPr/>
                </a:tc>
                <a:tc>
                  <a:txBody>
                    <a:bodyPr/>
                    <a:lstStyle/>
                    <a:p>
                      <a:pPr algn="ctr"/>
                      <a:r>
                        <a:rPr lang="en-US" sz="1200" dirty="0" smtClean="0"/>
                        <a:t>Leverage</a:t>
                      </a:r>
                      <a:endParaRPr lang="en-US" sz="1200" dirty="0"/>
                    </a:p>
                  </a:txBody>
                  <a:tcPr/>
                </a:tc>
              </a:tr>
              <a:tr h="248933">
                <a:tc>
                  <a:txBody>
                    <a:bodyPr/>
                    <a:lstStyle/>
                    <a:p>
                      <a:pPr algn="l"/>
                      <a:r>
                        <a:rPr lang="en-US" sz="1200" kern="1200" dirty="0" smtClean="0"/>
                        <a:t>Rental - LIHTC</a:t>
                      </a:r>
                      <a:endParaRPr lang="en-US" sz="1200" b="0" kern="1200" dirty="0">
                        <a:solidFill>
                          <a:schemeClr val="dk1"/>
                        </a:solidFill>
                        <a:latin typeface="+mn-lt"/>
                        <a:ea typeface="+mn-ea"/>
                        <a:cs typeface="+mn-cs"/>
                      </a:endParaRPr>
                    </a:p>
                  </a:txBody>
                  <a:tcPr/>
                </a:tc>
                <a:tc>
                  <a:txBody>
                    <a:bodyPr/>
                    <a:lstStyle/>
                    <a:p>
                      <a:pPr algn="ctr"/>
                      <a:r>
                        <a:rPr lang="en-US" sz="1200" b="1" kern="1200" dirty="0" smtClean="0">
                          <a:solidFill>
                            <a:schemeClr val="tx1"/>
                          </a:solidFill>
                        </a:rPr>
                        <a:t>52,538</a:t>
                      </a:r>
                      <a:endParaRPr lang="en-US" sz="1200" b="1" kern="1200" dirty="0">
                        <a:solidFill>
                          <a:schemeClr val="tx1"/>
                        </a:solidFill>
                        <a:latin typeface="+mn-lt"/>
                        <a:ea typeface="+mn-ea"/>
                        <a:cs typeface="+mn-cs"/>
                      </a:endParaRPr>
                    </a:p>
                  </a:txBody>
                  <a:tcPr/>
                </a:tc>
                <a:tc>
                  <a:txBody>
                    <a:bodyPr/>
                    <a:lstStyle/>
                    <a:p>
                      <a:pPr algn="ctr"/>
                      <a:r>
                        <a:rPr lang="en-US" sz="1200" kern="1200" dirty="0" smtClean="0">
                          <a:solidFill>
                            <a:schemeClr val="tx1"/>
                          </a:solidFill>
                        </a:rPr>
                        <a:t>$302 Mil</a:t>
                      </a:r>
                      <a:endParaRPr lang="en-US" sz="1200" b="0" kern="1200" dirty="0" smtClean="0">
                        <a:solidFill>
                          <a:schemeClr val="tx1"/>
                        </a:solidFill>
                        <a:latin typeface="+mn-lt"/>
                        <a:ea typeface="+mn-ea"/>
                        <a:cs typeface="+mn-cs"/>
                      </a:endParaRPr>
                    </a:p>
                  </a:txBody>
                  <a:tcPr/>
                </a:tc>
                <a:tc>
                  <a:txBody>
                    <a:bodyPr/>
                    <a:lstStyle/>
                    <a:p>
                      <a:pPr algn="ctr"/>
                      <a:r>
                        <a:rPr lang="en-US" sz="1200" kern="1200" dirty="0" smtClean="0">
                          <a:solidFill>
                            <a:schemeClr val="tx1"/>
                          </a:solidFill>
                        </a:rPr>
                        <a:t>$5.9 Bil</a:t>
                      </a:r>
                      <a:endParaRPr lang="en-US" sz="1200" b="0" kern="1200" dirty="0">
                        <a:solidFill>
                          <a:schemeClr val="tx1"/>
                        </a:solidFill>
                        <a:latin typeface="+mn-lt"/>
                        <a:ea typeface="+mn-ea"/>
                        <a:cs typeface="+mn-cs"/>
                      </a:endParaRPr>
                    </a:p>
                  </a:txBody>
                  <a:tcPr/>
                </a:tc>
                <a:tc>
                  <a:txBody>
                    <a:bodyPr/>
                    <a:lstStyle/>
                    <a:p>
                      <a:pPr algn="ctr"/>
                      <a:r>
                        <a:rPr lang="en-US" sz="1200" kern="1200" dirty="0" smtClean="0">
                          <a:solidFill>
                            <a:schemeClr val="tx1"/>
                          </a:solidFill>
                        </a:rPr>
                        <a:t>1:20</a:t>
                      </a:r>
                      <a:endParaRPr lang="en-US" sz="1200" b="0" kern="1200" dirty="0">
                        <a:solidFill>
                          <a:schemeClr val="tx1"/>
                        </a:solidFill>
                        <a:latin typeface="+mn-lt"/>
                        <a:ea typeface="+mn-ea"/>
                        <a:cs typeface="+mn-cs"/>
                      </a:endParaRPr>
                    </a:p>
                  </a:txBody>
                  <a:tcPr/>
                </a:tc>
              </a:tr>
              <a:tr h="2907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t>Rental Non-LIHTC</a:t>
                      </a:r>
                      <a:endParaRPr lang="en-US" sz="1200" b="0" kern="1200" dirty="0" smtClean="0">
                        <a:solidFill>
                          <a:schemeClr val="dk1"/>
                        </a:solidFill>
                        <a:latin typeface="+mn-lt"/>
                        <a:ea typeface="+mn-ea"/>
                        <a:cs typeface="+mn-cs"/>
                      </a:endParaRPr>
                    </a:p>
                  </a:txBody>
                  <a:tcPr/>
                </a:tc>
                <a:tc>
                  <a:txBody>
                    <a:bodyPr/>
                    <a:lstStyle/>
                    <a:p>
                      <a:pPr algn="ctr"/>
                      <a:r>
                        <a:rPr lang="en-US" sz="1200" b="1" kern="1200" dirty="0" smtClean="0">
                          <a:solidFill>
                            <a:schemeClr val="tx1"/>
                          </a:solidFill>
                        </a:rPr>
                        <a:t>28,785</a:t>
                      </a:r>
                      <a:endParaRPr lang="en-US" sz="1200" b="1" kern="1200" dirty="0">
                        <a:solidFill>
                          <a:schemeClr val="tx1"/>
                        </a:solidFill>
                        <a:latin typeface="+mn-lt"/>
                        <a:ea typeface="+mn-ea"/>
                        <a:cs typeface="+mn-cs"/>
                      </a:endParaRPr>
                    </a:p>
                  </a:txBody>
                  <a:tcPr/>
                </a:tc>
                <a:tc>
                  <a:txBody>
                    <a:bodyPr/>
                    <a:lstStyle/>
                    <a:p>
                      <a:pPr algn="ctr"/>
                      <a:r>
                        <a:rPr lang="en-US" sz="1200" b="0" kern="1200" dirty="0" smtClean="0">
                          <a:solidFill>
                            <a:schemeClr val="tx1"/>
                          </a:solidFill>
                        </a:rPr>
                        <a:t>$194 Mil</a:t>
                      </a:r>
                      <a:endParaRPr lang="en-US" sz="1200" b="0" kern="1200" dirty="0">
                        <a:solidFill>
                          <a:schemeClr val="tx1"/>
                        </a:solidFill>
                        <a:latin typeface="+mn-lt"/>
                        <a:ea typeface="+mn-ea"/>
                        <a:cs typeface="+mn-cs"/>
                      </a:endParaRPr>
                    </a:p>
                  </a:txBody>
                  <a:tcPr/>
                </a:tc>
                <a:tc>
                  <a:txBody>
                    <a:bodyPr/>
                    <a:lstStyle/>
                    <a:p>
                      <a:pPr algn="ctr"/>
                      <a:r>
                        <a:rPr lang="en-US" sz="1200" b="0" kern="1200" dirty="0" smtClean="0">
                          <a:solidFill>
                            <a:schemeClr val="tx1"/>
                          </a:solidFill>
                        </a:rPr>
                        <a:t>$1.4 Bil</a:t>
                      </a:r>
                      <a:endParaRPr lang="en-US" sz="1200" b="0" kern="120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rPr>
                        <a:t>1:7</a:t>
                      </a:r>
                      <a:endParaRPr lang="en-US" sz="1200" b="0" kern="1200" dirty="0" smtClean="0">
                        <a:solidFill>
                          <a:schemeClr val="tx1"/>
                        </a:solidFill>
                        <a:latin typeface="+mn-lt"/>
                        <a:ea typeface="+mn-ea"/>
                        <a:cs typeface="+mn-cs"/>
                      </a:endParaRPr>
                    </a:p>
                  </a:txBody>
                  <a:tcPr/>
                </a:tc>
              </a:tr>
            </a:tbl>
          </a:graphicData>
        </a:graphic>
      </p:graphicFrame>
      <p:sp>
        <p:nvSpPr>
          <p:cNvPr id="10" name="TextBox 9"/>
          <p:cNvSpPr txBox="1"/>
          <p:nvPr/>
        </p:nvSpPr>
        <p:spPr>
          <a:xfrm>
            <a:off x="5943600" y="1905000"/>
            <a:ext cx="2743200" cy="230832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600" b="1" dirty="0" smtClean="0"/>
              <a:t>Key Takeaways</a:t>
            </a:r>
            <a:r>
              <a:rPr lang="en-US" sz="1600" dirty="0" smtClean="0"/>
              <a:t>:</a:t>
            </a:r>
          </a:p>
          <a:p>
            <a:pPr algn="ctr"/>
            <a:r>
              <a:rPr lang="en-US" sz="1600" dirty="0" smtClean="0"/>
              <a:t>Since AHP inception, 65%</a:t>
            </a:r>
            <a:r>
              <a:rPr lang="en-US" sz="1600" b="1" dirty="0" smtClean="0"/>
              <a:t> </a:t>
            </a:r>
            <a:r>
              <a:rPr lang="en-US" sz="1600" dirty="0" smtClean="0"/>
              <a:t>of Atlanta’s AHP Competitive rental units are LIHTC</a:t>
            </a:r>
          </a:p>
          <a:p>
            <a:pPr algn="ctr"/>
            <a:endParaRPr lang="en-US" sz="1600" dirty="0" smtClean="0"/>
          </a:p>
          <a:p>
            <a:pPr algn="ctr"/>
            <a:r>
              <a:rPr lang="en-US" sz="1600" dirty="0" smtClean="0"/>
              <a:t>Atlanta Bank has provided AHP awards for over 52K LIHTC units</a:t>
            </a:r>
            <a:endParaRPr lang="en-US" sz="1600" dirty="0"/>
          </a:p>
        </p:txBody>
      </p:sp>
      <p:sp>
        <p:nvSpPr>
          <p:cNvPr id="6" name="Slide Number Placeholder 5"/>
          <p:cNvSpPr>
            <a:spLocks noGrp="1"/>
          </p:cNvSpPr>
          <p:nvPr>
            <p:ph type="sldNum" sz="quarter" idx="4"/>
          </p:nvPr>
        </p:nvSpPr>
        <p:spPr>
          <a:xfrm>
            <a:off x="8352490" y="6464300"/>
            <a:ext cx="586027" cy="365125"/>
          </a:xfrm>
          <a:prstGeom prst="rect">
            <a:avLst/>
          </a:prstGeom>
        </p:spPr>
        <p:txBody>
          <a:bodyPr/>
          <a:lstStyle/>
          <a:p>
            <a:pPr>
              <a:defRPr/>
            </a:pPr>
            <a:fld id="{C51D63C6-5E3A-48DC-B8F5-A069CC028768}" type="slidenum">
              <a:rPr lang="en-US" smtClean="0"/>
              <a:pPr>
                <a:defRPr/>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286000"/>
            <a:ext cx="8229600" cy="773043"/>
          </a:xfrm>
        </p:spPr>
        <p:txBody>
          <a:bodyPr>
            <a:normAutofit fontScale="90000"/>
          </a:bodyPr>
          <a:lstStyle/>
          <a:p>
            <a:r>
              <a:rPr lang="en-US" dirty="0" smtClean="0"/>
              <a:t/>
            </a:r>
            <a:br>
              <a:rPr lang="en-US" dirty="0" smtClean="0"/>
            </a:br>
            <a:r>
              <a:rPr lang="en-US" b="0" dirty="0" smtClean="0"/>
              <a:t>Value and Benefit in Using AHP Products</a:t>
            </a:r>
            <a:endParaRPr lang="en-US" b="0"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7"/>
          <p:cNvSpPr>
            <a:spLocks noGrp="1"/>
          </p:cNvSpPr>
          <p:nvPr>
            <p:ph type="title"/>
          </p:nvPr>
        </p:nvSpPr>
        <p:spPr>
          <a:xfrm>
            <a:off x="228600" y="193807"/>
            <a:ext cx="8229600" cy="773043"/>
          </a:xfrm>
        </p:spPr>
        <p:txBody>
          <a:bodyPr>
            <a:normAutofit/>
          </a:bodyPr>
          <a:lstStyle/>
          <a:p>
            <a:r>
              <a:rPr lang="en-US" sz="2400" dirty="0" smtClean="0"/>
              <a:t>AHP Competitive Eligible Projects</a:t>
            </a:r>
            <a:endParaRPr lang="en-US" sz="2400" dirty="0"/>
          </a:p>
        </p:txBody>
      </p:sp>
      <p:sp>
        <p:nvSpPr>
          <p:cNvPr id="6" name="Slide Number Placeholder 5"/>
          <p:cNvSpPr>
            <a:spLocks noGrp="1"/>
          </p:cNvSpPr>
          <p:nvPr>
            <p:ph type="sldNum" sz="quarter" idx="4"/>
          </p:nvPr>
        </p:nvSpPr>
        <p:spPr>
          <a:prstGeom prst="rect">
            <a:avLst/>
          </a:prstGeom>
        </p:spPr>
        <p:txBody>
          <a:bodyPr/>
          <a:lstStyle/>
          <a:p>
            <a:pPr>
              <a:defRPr/>
            </a:pPr>
            <a:fld id="{C51D63C6-5E3A-48DC-B8F5-A069CC028768}" type="slidenum">
              <a:rPr lang="en-US" smtClean="0"/>
              <a:pPr>
                <a:defRPr/>
              </a:pPr>
              <a:t>13</a:t>
            </a:fld>
            <a:endParaRPr lang="en-US" dirty="0"/>
          </a:p>
        </p:txBody>
      </p:sp>
      <p:sp>
        <p:nvSpPr>
          <p:cNvPr id="28673" name="Rectangle 2"/>
          <p:cNvSpPr>
            <a:spLocks noGrp="1" noChangeArrowheads="1"/>
          </p:cNvSpPr>
          <p:nvPr>
            <p:ph type="body" idx="4294967295"/>
          </p:nvPr>
        </p:nvSpPr>
        <p:spPr>
          <a:xfrm>
            <a:off x="0" y="533400"/>
            <a:ext cx="5562600" cy="5638800"/>
          </a:xfrm>
        </p:spPr>
        <p:txBody>
          <a:bodyPr>
            <a:normAutofit lnSpcReduction="10000"/>
          </a:bodyPr>
          <a:lstStyle/>
          <a:p>
            <a:pPr marL="347472" indent="-347472">
              <a:lnSpc>
                <a:spcPct val="110000"/>
              </a:lnSpc>
              <a:spcBef>
                <a:spcPts val="576"/>
              </a:spcBef>
              <a:buNone/>
              <a:tabLst>
                <a:tab pos="7035800" algn="l"/>
              </a:tabLst>
            </a:pPr>
            <a:endParaRPr lang="en-US" sz="2400" b="1" dirty="0" smtClean="0">
              <a:solidFill>
                <a:srgbClr val="003366"/>
              </a:solidFill>
            </a:endParaRPr>
          </a:p>
          <a:p>
            <a:pPr marL="223838" indent="-276225">
              <a:buFont typeface="Arial" pitchFamily="34" charset="0"/>
              <a:buChar char="•"/>
              <a:tabLst>
                <a:tab pos="7035800" algn="l"/>
              </a:tabLst>
            </a:pPr>
            <a:r>
              <a:rPr lang="en-US" sz="1800" u="sng" dirty="0" smtClean="0">
                <a:solidFill>
                  <a:schemeClr val="tx1">
                    <a:lumMod val="65000"/>
                    <a:lumOff val="35000"/>
                  </a:schemeClr>
                </a:solidFill>
              </a:rPr>
              <a:t>Rental </a:t>
            </a:r>
            <a:r>
              <a:rPr lang="en-US" sz="1200" i="1" u="sng" dirty="0" smtClean="0">
                <a:solidFill>
                  <a:schemeClr val="tx1">
                    <a:lumMod val="65000"/>
                    <a:lumOff val="35000"/>
                  </a:schemeClr>
                </a:solidFill>
              </a:rPr>
              <a:t>(Income Producing)</a:t>
            </a:r>
          </a:p>
          <a:p>
            <a:pPr marL="623888" lvl="1" indent="-276225">
              <a:buFont typeface="Arial" pitchFamily="34" charset="0"/>
              <a:buChar char="•"/>
              <a:tabLst>
                <a:tab pos="7035800" algn="l"/>
              </a:tabLst>
            </a:pPr>
            <a:r>
              <a:rPr lang="en-US" sz="1800" dirty="0" smtClean="0">
                <a:solidFill>
                  <a:schemeClr val="tx1">
                    <a:lumMod val="65000"/>
                    <a:lumOff val="35000"/>
                  </a:schemeClr>
                </a:solidFill>
              </a:rPr>
              <a:t>Types</a:t>
            </a:r>
          </a:p>
          <a:p>
            <a:pPr marL="1023938" lvl="2" indent="-276225">
              <a:buFont typeface="Arial" pitchFamily="34" charset="0"/>
              <a:buChar char="•"/>
              <a:tabLst>
                <a:tab pos="7035800" algn="l"/>
              </a:tabLst>
            </a:pPr>
            <a:r>
              <a:rPr lang="en-US" sz="1600" dirty="0" smtClean="0">
                <a:solidFill>
                  <a:schemeClr val="tx1">
                    <a:lumMod val="65000"/>
                    <a:lumOff val="35000"/>
                  </a:schemeClr>
                </a:solidFill>
              </a:rPr>
              <a:t>Low-Income Housing Tax Credit (LIHTC)</a:t>
            </a:r>
          </a:p>
          <a:p>
            <a:pPr marL="1023938" lvl="2" indent="-276225">
              <a:buFont typeface="Arial" pitchFamily="34" charset="0"/>
              <a:buChar char="•"/>
              <a:tabLst>
                <a:tab pos="7035800" algn="l"/>
              </a:tabLst>
            </a:pPr>
            <a:r>
              <a:rPr lang="en-US" sz="1600" dirty="0" smtClean="0">
                <a:solidFill>
                  <a:schemeClr val="tx1">
                    <a:lumMod val="65000"/>
                    <a:lumOff val="35000"/>
                  </a:schemeClr>
                </a:solidFill>
              </a:rPr>
              <a:t>Non-LIHTC multi-family</a:t>
            </a:r>
          </a:p>
          <a:p>
            <a:pPr marL="1023938" lvl="2" indent="-276225">
              <a:buFont typeface="Arial" pitchFamily="34" charset="0"/>
              <a:buChar char="•"/>
              <a:tabLst>
                <a:tab pos="7035800" algn="l"/>
              </a:tabLst>
            </a:pPr>
            <a:r>
              <a:rPr lang="en-US" sz="1600" dirty="0" smtClean="0">
                <a:solidFill>
                  <a:schemeClr val="tx1">
                    <a:lumMod val="65000"/>
                    <a:lumOff val="35000"/>
                  </a:schemeClr>
                </a:solidFill>
              </a:rPr>
              <a:t>Mixed-Use</a:t>
            </a:r>
          </a:p>
          <a:p>
            <a:pPr marL="623888" lvl="1" indent="-276225">
              <a:buFont typeface="Arial" pitchFamily="34" charset="0"/>
              <a:buChar char="•"/>
              <a:tabLst>
                <a:tab pos="7035800" algn="l"/>
              </a:tabLst>
            </a:pPr>
            <a:r>
              <a:rPr lang="en-US" sz="1800" dirty="0" smtClean="0">
                <a:solidFill>
                  <a:schemeClr val="tx1">
                    <a:lumMod val="65000"/>
                    <a:lumOff val="35000"/>
                  </a:schemeClr>
                </a:solidFill>
              </a:rPr>
              <a:t>Use of Funds </a:t>
            </a:r>
          </a:p>
          <a:p>
            <a:pPr marL="1023938" lvl="2" indent="-276225">
              <a:buFont typeface="Arial" pitchFamily="34" charset="0"/>
              <a:buChar char="•"/>
              <a:tabLst>
                <a:tab pos="7035800" algn="l"/>
              </a:tabLst>
            </a:pPr>
            <a:r>
              <a:rPr lang="en-US" sz="1600" dirty="0" smtClean="0">
                <a:solidFill>
                  <a:schemeClr val="tx1">
                    <a:lumMod val="65000"/>
                    <a:lumOff val="35000"/>
                  </a:schemeClr>
                </a:solidFill>
              </a:rPr>
              <a:t>Acquisition </a:t>
            </a:r>
          </a:p>
          <a:p>
            <a:pPr marL="1023938" lvl="2" indent="-276225">
              <a:buFont typeface="Arial" pitchFamily="34" charset="0"/>
              <a:buChar char="•"/>
              <a:tabLst>
                <a:tab pos="7035800" algn="l"/>
              </a:tabLst>
            </a:pPr>
            <a:r>
              <a:rPr lang="en-US" sz="1600" dirty="0" smtClean="0">
                <a:solidFill>
                  <a:schemeClr val="tx1">
                    <a:lumMod val="65000"/>
                    <a:lumOff val="35000"/>
                  </a:schemeClr>
                </a:solidFill>
              </a:rPr>
              <a:t>New Construction and/ or Rehabilitation</a:t>
            </a:r>
          </a:p>
          <a:p>
            <a:pPr marL="1023938" lvl="2" indent="-276225">
              <a:buFont typeface="Arial" pitchFamily="34" charset="0"/>
              <a:buChar char="•"/>
              <a:tabLst>
                <a:tab pos="7035800" algn="l"/>
              </a:tabLst>
            </a:pPr>
            <a:r>
              <a:rPr lang="en-US" sz="1600" dirty="0" smtClean="0">
                <a:solidFill>
                  <a:schemeClr val="tx1">
                    <a:lumMod val="65000"/>
                    <a:lumOff val="35000"/>
                  </a:schemeClr>
                </a:solidFill>
              </a:rPr>
              <a:t>Development Soft Costs</a:t>
            </a:r>
          </a:p>
          <a:p>
            <a:pPr marL="1023938" lvl="2" indent="-276225">
              <a:buFont typeface="Arial" pitchFamily="34" charset="0"/>
              <a:buChar char="•"/>
              <a:tabLst>
                <a:tab pos="7035800" algn="l"/>
              </a:tabLst>
            </a:pPr>
            <a:endParaRPr lang="en-US" sz="1600" dirty="0" smtClean="0">
              <a:solidFill>
                <a:schemeClr val="tx1">
                  <a:lumMod val="65000"/>
                  <a:lumOff val="35000"/>
                </a:schemeClr>
              </a:solidFill>
            </a:endParaRPr>
          </a:p>
          <a:p>
            <a:pPr marL="223838" indent="-276225">
              <a:tabLst>
                <a:tab pos="7035800" algn="l"/>
              </a:tabLst>
            </a:pPr>
            <a:r>
              <a:rPr lang="en-US" sz="1800" u="sng" dirty="0" smtClean="0">
                <a:solidFill>
                  <a:schemeClr val="tx1">
                    <a:lumMod val="65000"/>
                    <a:lumOff val="35000"/>
                  </a:schemeClr>
                </a:solidFill>
              </a:rPr>
              <a:t>Supportive Housing </a:t>
            </a:r>
            <a:r>
              <a:rPr lang="en-US" sz="1200" i="1" u="sng" dirty="0" smtClean="0">
                <a:solidFill>
                  <a:schemeClr val="tx1">
                    <a:lumMod val="65000"/>
                    <a:lumOff val="35000"/>
                  </a:schemeClr>
                </a:solidFill>
              </a:rPr>
              <a:t>(Non Income Producing)</a:t>
            </a:r>
            <a:endParaRPr lang="en-US" sz="1800" i="1" u="sng" dirty="0" smtClean="0">
              <a:solidFill>
                <a:schemeClr val="tx1">
                  <a:lumMod val="65000"/>
                  <a:lumOff val="35000"/>
                </a:schemeClr>
              </a:solidFill>
            </a:endParaRPr>
          </a:p>
          <a:p>
            <a:pPr marL="623888" lvl="1" indent="-276225">
              <a:buFont typeface="Arial" pitchFamily="34" charset="0"/>
              <a:buChar char="•"/>
              <a:tabLst>
                <a:tab pos="7035800" algn="l"/>
              </a:tabLst>
            </a:pPr>
            <a:r>
              <a:rPr lang="en-US" sz="1600" dirty="0" smtClean="0">
                <a:solidFill>
                  <a:schemeClr val="tx1">
                    <a:lumMod val="65000"/>
                    <a:lumOff val="35000"/>
                  </a:schemeClr>
                </a:solidFill>
              </a:rPr>
              <a:t>Social Service Residential Facilities</a:t>
            </a:r>
          </a:p>
          <a:p>
            <a:pPr marL="623888" lvl="1" indent="-276225">
              <a:buFont typeface="Arial" pitchFamily="34" charset="0"/>
              <a:buChar char="•"/>
              <a:tabLst>
                <a:tab pos="7035800" algn="l"/>
              </a:tabLst>
            </a:pPr>
            <a:endParaRPr lang="en-US" sz="1600" dirty="0" smtClean="0">
              <a:solidFill>
                <a:schemeClr val="tx1">
                  <a:lumMod val="65000"/>
                  <a:lumOff val="35000"/>
                </a:schemeClr>
              </a:solidFill>
            </a:endParaRPr>
          </a:p>
          <a:p>
            <a:pPr marL="223838" indent="-276225">
              <a:buFont typeface="Arial" pitchFamily="34" charset="0"/>
              <a:buChar char="•"/>
              <a:tabLst>
                <a:tab pos="7035800" algn="l"/>
              </a:tabLst>
            </a:pPr>
            <a:r>
              <a:rPr lang="en-US" sz="1800" u="sng" dirty="0" smtClean="0">
                <a:solidFill>
                  <a:schemeClr val="tx1">
                    <a:lumMod val="65000"/>
                    <a:lumOff val="35000"/>
                  </a:schemeClr>
                </a:solidFill>
              </a:rPr>
              <a:t>Ownership Transactions</a:t>
            </a:r>
            <a:endParaRPr lang="en-US" sz="1200" i="1" u="sng" dirty="0" smtClean="0">
              <a:solidFill>
                <a:schemeClr val="tx1">
                  <a:lumMod val="65000"/>
                  <a:lumOff val="35000"/>
                </a:schemeClr>
              </a:solidFill>
            </a:endParaRPr>
          </a:p>
          <a:p>
            <a:pPr marL="623888" lvl="1" indent="-276225">
              <a:buFont typeface="Arial" pitchFamily="34" charset="0"/>
              <a:buChar char="•"/>
              <a:tabLst>
                <a:tab pos="7035800" algn="l"/>
              </a:tabLst>
            </a:pPr>
            <a:r>
              <a:rPr lang="en-US" sz="1800" dirty="0" smtClean="0">
                <a:solidFill>
                  <a:schemeClr val="tx1">
                    <a:lumMod val="65000"/>
                    <a:lumOff val="35000"/>
                  </a:schemeClr>
                </a:solidFill>
              </a:rPr>
              <a:t>Use of Funds</a:t>
            </a:r>
          </a:p>
          <a:p>
            <a:pPr marL="1023938" lvl="2" indent="-276225">
              <a:buFont typeface="Arial" pitchFamily="34" charset="0"/>
              <a:buChar char="•"/>
              <a:tabLst>
                <a:tab pos="7035800" algn="l"/>
              </a:tabLst>
            </a:pPr>
            <a:r>
              <a:rPr lang="en-US" sz="1600" dirty="0" smtClean="0">
                <a:solidFill>
                  <a:schemeClr val="tx1">
                    <a:lumMod val="65000"/>
                    <a:lumOff val="35000"/>
                  </a:schemeClr>
                </a:solidFill>
              </a:rPr>
              <a:t>Down Payment Assistance</a:t>
            </a:r>
          </a:p>
          <a:p>
            <a:pPr marL="1023938" lvl="2" indent="-276225">
              <a:buFont typeface="Arial" pitchFamily="34" charset="0"/>
              <a:buChar char="•"/>
              <a:tabLst>
                <a:tab pos="7035800" algn="l"/>
              </a:tabLst>
            </a:pPr>
            <a:r>
              <a:rPr lang="en-US" sz="1600" dirty="0" smtClean="0">
                <a:solidFill>
                  <a:schemeClr val="tx1">
                    <a:lumMod val="65000"/>
                    <a:lumOff val="35000"/>
                  </a:schemeClr>
                </a:solidFill>
              </a:rPr>
              <a:t>Owner Occupied Rehabilitation</a:t>
            </a:r>
          </a:p>
          <a:p>
            <a:pPr marL="623888" lvl="1" indent="-276225">
              <a:buFont typeface="Arial" pitchFamily="34" charset="0"/>
              <a:buChar char="•"/>
              <a:tabLst>
                <a:tab pos="7035800" algn="l"/>
              </a:tabLst>
            </a:pPr>
            <a:endParaRPr lang="en-US" sz="1600" dirty="0" smtClean="0">
              <a:solidFill>
                <a:schemeClr val="tx1">
                  <a:lumMod val="65000"/>
                  <a:lumOff val="35000"/>
                </a:schemeClr>
              </a:solidFill>
            </a:endParaRPr>
          </a:p>
          <a:p>
            <a:pPr marL="231775" indent="-231775">
              <a:buClr>
                <a:schemeClr val="tx1"/>
              </a:buClr>
              <a:buSzPct val="80000"/>
              <a:buNone/>
              <a:tabLst>
                <a:tab pos="7035800" algn="l"/>
              </a:tabLst>
            </a:pPr>
            <a:endParaRPr lang="en-US" sz="1800" b="0" dirty="0" smtClean="0"/>
          </a:p>
        </p:txBody>
      </p:sp>
      <p:sp>
        <p:nvSpPr>
          <p:cNvPr id="5" name="TextBox 4"/>
          <p:cNvSpPr txBox="1"/>
          <p:nvPr/>
        </p:nvSpPr>
        <p:spPr>
          <a:xfrm>
            <a:off x="4191000" y="6553201"/>
            <a:ext cx="914400" cy="152399"/>
          </a:xfrm>
          <a:prstGeom prst="rect">
            <a:avLst/>
          </a:prstGeom>
          <a:solidFill>
            <a:schemeClr val="bg1"/>
          </a:solidFill>
        </p:spPr>
        <p:txBody>
          <a:bodyPr wrap="square" rtlCol="0">
            <a:noAutofit/>
          </a:bodyPr>
          <a:lstStyle/>
          <a:p>
            <a:endParaRPr lang="en-US" dirty="0"/>
          </a:p>
        </p:txBody>
      </p:sp>
      <p:sp>
        <p:nvSpPr>
          <p:cNvPr id="10" name="Rectangle 3"/>
          <p:cNvSpPr>
            <a:spLocks noChangeArrowheads="1"/>
          </p:cNvSpPr>
          <p:nvPr/>
        </p:nvSpPr>
        <p:spPr bwMode="auto">
          <a:xfrm>
            <a:off x="6549250" y="2362200"/>
            <a:ext cx="2403222" cy="76944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1F497D"/>
                </a:solidFill>
                <a:effectLst/>
                <a:latin typeface="Calibri" pitchFamily="34" charset="0"/>
                <a:ea typeface="Calibri" pitchFamily="34" charset="0"/>
                <a:cs typeface="Calibri" pitchFamily="34" charset="0"/>
              </a:rPr>
              <a:t>Accessible</a:t>
            </a:r>
            <a:r>
              <a:rPr kumimoji="0" lang="en-US" sz="1100" b="1" i="0" u="none" strike="noStrike" cap="none" normalizeH="0" dirty="0" smtClean="0">
                <a:ln>
                  <a:noFill/>
                </a:ln>
                <a:solidFill>
                  <a:srgbClr val="1F497D"/>
                </a:solidFill>
                <a:effectLst/>
                <a:latin typeface="Calibri" pitchFamily="34" charset="0"/>
                <a:ea typeface="Calibri" pitchFamily="34" charset="0"/>
                <a:cs typeface="Calibri" pitchFamily="34" charset="0"/>
              </a:rPr>
              <a:t> Space, Inc.</a:t>
            </a:r>
            <a:br>
              <a:rPr kumimoji="0" lang="en-US" sz="1100" b="1" i="0" u="none" strike="noStrike" cap="none" normalizeH="0" dirty="0" smtClean="0">
                <a:ln>
                  <a:noFill/>
                </a:ln>
                <a:solidFill>
                  <a:srgbClr val="1F497D"/>
                </a:solidFill>
                <a:effectLst/>
                <a:latin typeface="Calibri" pitchFamily="34" charset="0"/>
                <a:ea typeface="Calibri" pitchFamily="34" charset="0"/>
                <a:cs typeface="Calibri" pitchFamily="34" charset="0"/>
              </a:rPr>
            </a:br>
            <a:r>
              <a:rPr kumimoji="0" lang="en-US" sz="1100" b="1" i="0" u="none" strike="noStrike" cap="none" normalizeH="0" baseline="0" dirty="0" smtClean="0">
                <a:ln>
                  <a:noFill/>
                </a:ln>
                <a:solidFill>
                  <a:srgbClr val="1F497D"/>
                </a:solidFill>
                <a:effectLst/>
                <a:latin typeface="Calibri" pitchFamily="34" charset="0"/>
                <a:ea typeface="Calibri" pitchFamily="34" charset="0"/>
                <a:cs typeface="Calibri" pitchFamily="34" charset="0"/>
              </a:rPr>
              <a:t>Anderson-Fischer Apartments</a:t>
            </a:r>
          </a:p>
          <a:p>
            <a:pPr algn="r" eaLnBrk="0" fontAlgn="base" hangingPunct="0">
              <a:spcBef>
                <a:spcPct val="0"/>
              </a:spcBef>
              <a:spcAft>
                <a:spcPct val="0"/>
              </a:spcAft>
            </a:pPr>
            <a:r>
              <a:rPr lang="en-US" sz="1100" dirty="0" smtClean="0">
                <a:solidFill>
                  <a:srgbClr val="1F497D"/>
                </a:solidFill>
                <a:latin typeface="Calibri" pitchFamily="34" charset="0"/>
                <a:ea typeface="Calibri" pitchFamily="34" charset="0"/>
                <a:cs typeface="Calibri" pitchFamily="34" charset="0"/>
              </a:rPr>
              <a:t>$95,000 </a:t>
            </a:r>
            <a:r>
              <a:rPr kumimoji="0" lang="en-US" sz="1100" b="0" i="0" u="none" strike="noStrike" cap="none" normalizeH="0" baseline="0" dirty="0" smtClean="0">
                <a:ln>
                  <a:noFill/>
                </a:ln>
                <a:solidFill>
                  <a:srgbClr val="1F497D"/>
                </a:solidFill>
                <a:effectLst/>
                <a:latin typeface="Calibri" pitchFamily="34" charset="0"/>
                <a:ea typeface="Calibri" pitchFamily="34" charset="0"/>
                <a:cs typeface="Calibri" pitchFamily="34" charset="0"/>
              </a:rPr>
              <a:t>AHP Subsidy</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1F497D"/>
                </a:solidFill>
                <a:effectLst/>
                <a:latin typeface="Calibri" pitchFamily="34" charset="0"/>
                <a:ea typeface="Calibri" pitchFamily="34" charset="0"/>
                <a:cs typeface="Calibri" pitchFamily="34" charset="0"/>
              </a:rPr>
              <a:t>20 Rental</a:t>
            </a:r>
            <a:r>
              <a:rPr kumimoji="0" lang="en-US" sz="1100" b="0" i="0" u="none" strike="noStrike" cap="none" normalizeH="0" dirty="0" smtClean="0">
                <a:ln>
                  <a:noFill/>
                </a:ln>
                <a:solidFill>
                  <a:srgbClr val="1F497D"/>
                </a:solidFill>
                <a:effectLst/>
                <a:latin typeface="Calibri" pitchFamily="34" charset="0"/>
                <a:ea typeface="Calibri" pitchFamily="34" charset="0"/>
                <a:cs typeface="Calibri" pitchFamily="34" charset="0"/>
              </a:rPr>
              <a:t> Units for Supportive Housing</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3" name="Picture 2" descr="D:\Users\fhlbad3\AppData\Local\Microsoft\Windows\Temporary Internet Files\Content.Outlook\2CF3REEM\AF Apartments (2).JPG"/>
          <p:cNvPicPr>
            <a:picLocks noChangeAspect="1" noChangeArrowheads="1"/>
          </p:cNvPicPr>
          <p:nvPr/>
        </p:nvPicPr>
        <p:blipFill>
          <a:blip r:embed="rId3" cstate="print"/>
          <a:srcRect/>
          <a:stretch>
            <a:fillRect/>
          </a:stretch>
        </p:blipFill>
        <p:spPr bwMode="auto">
          <a:xfrm>
            <a:off x="6096000" y="533400"/>
            <a:ext cx="2819400" cy="1879600"/>
          </a:xfrm>
          <a:prstGeom prst="rect">
            <a:avLst/>
          </a:prstGeom>
          <a:noFill/>
        </p:spPr>
      </p:pic>
      <p:pic>
        <p:nvPicPr>
          <p:cNvPr id="11" name="Picture 2"/>
          <p:cNvPicPr>
            <a:picLocks noChangeAspect="1" noChangeArrowheads="1"/>
          </p:cNvPicPr>
          <p:nvPr/>
        </p:nvPicPr>
        <p:blipFill>
          <a:blip r:embed="rId4" cstate="print"/>
          <a:srcRect/>
          <a:stretch>
            <a:fillRect/>
          </a:stretch>
        </p:blipFill>
        <p:spPr bwMode="auto">
          <a:xfrm>
            <a:off x="6858000" y="3200400"/>
            <a:ext cx="2133600" cy="1846294"/>
          </a:xfrm>
          <a:prstGeom prst="rect">
            <a:avLst/>
          </a:prstGeom>
          <a:noFill/>
          <a:ln w="9525">
            <a:noFill/>
            <a:miter lim="800000"/>
            <a:headEnd/>
            <a:tailEnd/>
          </a:ln>
        </p:spPr>
      </p:pic>
      <p:sp>
        <p:nvSpPr>
          <p:cNvPr id="14" name="Rectangle 3"/>
          <p:cNvSpPr>
            <a:spLocks noChangeArrowheads="1"/>
          </p:cNvSpPr>
          <p:nvPr/>
        </p:nvSpPr>
        <p:spPr bwMode="auto">
          <a:xfrm>
            <a:off x="6646632" y="5181600"/>
            <a:ext cx="2286203" cy="76944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1F497D"/>
                </a:solidFill>
                <a:effectLst/>
                <a:latin typeface="Calibri" pitchFamily="34" charset="0"/>
                <a:ea typeface="Calibri" pitchFamily="34" charset="0"/>
                <a:cs typeface="Calibri" pitchFamily="34" charset="0"/>
              </a:rPr>
              <a:t>Edgewood Terrace</a:t>
            </a:r>
            <a:endParaRPr kumimoji="0" lang="en-US" sz="1100" b="1" i="0" u="none" strike="noStrike" cap="none" normalizeH="0" dirty="0" smtClean="0">
              <a:ln>
                <a:noFill/>
              </a:ln>
              <a:solidFill>
                <a:srgbClr val="1F497D"/>
              </a:solidFill>
              <a:effectLst/>
              <a:latin typeface="Calibri" pitchFamily="34" charset="0"/>
              <a:ea typeface="Calibri" pitchFamily="34" charset="0"/>
              <a:cs typeface="Calibri"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1F497D"/>
                </a:solidFill>
                <a:effectLst/>
                <a:latin typeface="Calibri" pitchFamily="34" charset="0"/>
                <a:ea typeface="Calibri" pitchFamily="34" charset="0"/>
                <a:cs typeface="Calibri" pitchFamily="34" charset="0"/>
              </a:rPr>
              <a:t>Washington, DC</a:t>
            </a:r>
          </a:p>
          <a:p>
            <a:pPr marL="0" marR="0" lvl="0" indent="0" algn="r" defTabSz="914400" rtl="0" eaLnBrk="0" fontAlgn="base" latinLnBrk="0" hangingPunct="0">
              <a:lnSpc>
                <a:spcPct val="100000"/>
              </a:lnSpc>
              <a:spcBef>
                <a:spcPct val="0"/>
              </a:spcBef>
              <a:spcAft>
                <a:spcPct val="0"/>
              </a:spcAft>
              <a:buClrTx/>
              <a:buSzTx/>
              <a:buFontTx/>
              <a:buNone/>
              <a:tabLst/>
            </a:pPr>
            <a:r>
              <a:rPr lang="en-US" sz="1100" dirty="0" smtClean="0">
                <a:solidFill>
                  <a:srgbClr val="1F497D"/>
                </a:solidFill>
                <a:latin typeface="Calibri" pitchFamily="34" charset="0"/>
                <a:cs typeface="Calibri" pitchFamily="34" charset="0"/>
              </a:rPr>
              <a:t>AHP : $1,200,000 (subsidy and loan)</a:t>
            </a:r>
            <a:endParaRPr kumimoji="0" lang="en-US" sz="90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1F497D"/>
                </a:solidFill>
                <a:effectLst/>
                <a:latin typeface="Calibri" pitchFamily="34" charset="0"/>
                <a:ea typeface="Calibri" pitchFamily="34" charset="0"/>
                <a:cs typeface="Calibri" pitchFamily="34" charset="0"/>
              </a:rPr>
              <a:t>292 Supportive</a:t>
            </a:r>
            <a:r>
              <a:rPr kumimoji="0" lang="en-US" sz="1100" b="0" i="0" u="none" strike="noStrike" cap="none" normalizeH="0" dirty="0" smtClean="0">
                <a:ln>
                  <a:noFill/>
                </a:ln>
                <a:solidFill>
                  <a:srgbClr val="1F497D"/>
                </a:solidFill>
                <a:effectLst/>
                <a:latin typeface="Calibri" pitchFamily="34" charset="0"/>
                <a:ea typeface="Calibri" pitchFamily="34" charset="0"/>
                <a:cs typeface="Calibri" pitchFamily="34" charset="0"/>
              </a:rPr>
              <a:t> Housing Units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039" name="Oval 615"/>
          <p:cNvSpPr>
            <a:spLocks noChangeArrowheads="1"/>
          </p:cNvSpPr>
          <p:nvPr/>
        </p:nvSpPr>
        <p:spPr bwMode="auto">
          <a:xfrm>
            <a:off x="4419599" y="3076575"/>
            <a:ext cx="914400" cy="381000"/>
          </a:xfrm>
          <a:prstGeom prst="ellipse">
            <a:avLst/>
          </a:prstGeom>
          <a:noFill/>
          <a:ln w="38100">
            <a:noFill/>
            <a:round/>
            <a:headEnd/>
            <a:tailEnd/>
          </a:ln>
          <a:effectLst/>
        </p:spPr>
        <p:txBody>
          <a:bodyPr wrap="none" anchor="ctr"/>
          <a:lstStyle/>
          <a:p>
            <a:endParaRPr lang="en-US" dirty="0"/>
          </a:p>
        </p:txBody>
      </p:sp>
      <p:sp>
        <p:nvSpPr>
          <p:cNvPr id="488070" name="Oval 646"/>
          <p:cNvSpPr>
            <a:spLocks noChangeArrowheads="1"/>
          </p:cNvSpPr>
          <p:nvPr/>
        </p:nvSpPr>
        <p:spPr bwMode="auto">
          <a:xfrm>
            <a:off x="4800599" y="5438775"/>
            <a:ext cx="533400" cy="381000"/>
          </a:xfrm>
          <a:prstGeom prst="ellipse">
            <a:avLst/>
          </a:prstGeom>
          <a:noFill/>
          <a:ln w="38100">
            <a:noFill/>
            <a:round/>
            <a:headEnd/>
            <a:tailEnd/>
          </a:ln>
          <a:effectLst/>
        </p:spPr>
        <p:txBody>
          <a:bodyPr wrap="none" anchor="ctr"/>
          <a:lstStyle/>
          <a:p>
            <a:endParaRPr lang="en-US" dirty="0"/>
          </a:p>
        </p:txBody>
      </p:sp>
      <p:sp>
        <p:nvSpPr>
          <p:cNvPr id="488071" name="Oval 647"/>
          <p:cNvSpPr>
            <a:spLocks noChangeArrowheads="1"/>
          </p:cNvSpPr>
          <p:nvPr/>
        </p:nvSpPr>
        <p:spPr bwMode="auto">
          <a:xfrm>
            <a:off x="4800599" y="4600575"/>
            <a:ext cx="533400" cy="381000"/>
          </a:xfrm>
          <a:prstGeom prst="ellipse">
            <a:avLst/>
          </a:prstGeom>
          <a:noFill/>
          <a:ln w="38100">
            <a:noFill/>
            <a:round/>
            <a:headEnd/>
            <a:tailEnd/>
          </a:ln>
          <a:effectLst/>
        </p:spPr>
        <p:txBody>
          <a:bodyPr wrap="none" anchor="ctr"/>
          <a:lstStyle/>
          <a:p>
            <a:endParaRPr lang="en-US" dirty="0"/>
          </a:p>
        </p:txBody>
      </p:sp>
      <p:sp>
        <p:nvSpPr>
          <p:cNvPr id="488072" name="Oval 648"/>
          <p:cNvSpPr>
            <a:spLocks noChangeArrowheads="1"/>
          </p:cNvSpPr>
          <p:nvPr/>
        </p:nvSpPr>
        <p:spPr bwMode="auto">
          <a:xfrm>
            <a:off x="4800599" y="3686175"/>
            <a:ext cx="533400" cy="381000"/>
          </a:xfrm>
          <a:prstGeom prst="ellipse">
            <a:avLst/>
          </a:prstGeom>
          <a:noFill/>
          <a:ln w="38100">
            <a:noFill/>
            <a:round/>
            <a:headEnd/>
            <a:tailEnd/>
          </a:ln>
          <a:effectLst/>
        </p:spPr>
        <p:txBody>
          <a:bodyPr wrap="none" anchor="ctr"/>
          <a:lstStyle/>
          <a:p>
            <a:endParaRPr lang="en-US" dirty="0"/>
          </a:p>
        </p:txBody>
      </p:sp>
      <p:sp>
        <p:nvSpPr>
          <p:cNvPr id="10" name="Rectangle 2"/>
          <p:cNvSpPr txBox="1">
            <a:spLocks noChangeArrowheads="1"/>
          </p:cNvSpPr>
          <p:nvPr/>
        </p:nvSpPr>
        <p:spPr bwMode="auto">
          <a:xfrm>
            <a:off x="0" y="762000"/>
            <a:ext cx="5638800" cy="5333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srgbClr val="FF572F"/>
              </a:solidFill>
              <a:effectLst/>
              <a:uLnTx/>
              <a:uFillTx/>
              <a:latin typeface="+mj-lt"/>
              <a:ea typeface="+mj-ea"/>
              <a:cs typeface="Arial" charset="0"/>
            </a:endParaRPr>
          </a:p>
        </p:txBody>
      </p:sp>
      <p:graphicFrame>
        <p:nvGraphicFramePr>
          <p:cNvPr id="25" name="Group 353"/>
          <p:cNvGraphicFramePr>
            <a:graphicFrameLocks/>
          </p:cNvGraphicFramePr>
          <p:nvPr/>
        </p:nvGraphicFramePr>
        <p:xfrm>
          <a:off x="533399" y="1600200"/>
          <a:ext cx="7924801" cy="4109085"/>
        </p:xfrm>
        <a:graphic>
          <a:graphicData uri="http://schemas.openxmlformats.org/drawingml/2006/table">
            <a:tbl>
              <a:tblPr/>
              <a:tblGrid>
                <a:gridCol w="3257568"/>
                <a:gridCol w="1071707"/>
                <a:gridCol w="1172836"/>
                <a:gridCol w="1203490"/>
                <a:gridCol w="1219200"/>
              </a:tblGrid>
              <a:tr h="26727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sng" strike="noStrike" cap="none" normalizeH="0" baseline="0" dirty="0" smtClean="0">
                          <a:ln>
                            <a:noFill/>
                          </a:ln>
                          <a:solidFill>
                            <a:schemeClr val="tx1"/>
                          </a:solidFill>
                          <a:effectLst/>
                          <a:latin typeface="Century Gothic" pitchFamily="34" charset="0"/>
                        </a:rPr>
                        <a:t>Permanent Sources and Uses</a:t>
                      </a:r>
                    </a:p>
                  </a:txBody>
                  <a:tcPr anchor="b" horzOverflow="overflow">
                    <a:lnL cap="flat">
                      <a:noFill/>
                    </a:lnL>
                    <a:lnR>
                      <a:noFill/>
                    </a:lnR>
                    <a:lnT cap="flat">
                      <a:noFill/>
                    </a:lnT>
                    <a:lnB w="12700" cap="flat" cmpd="sng" algn="ctr">
                      <a:solidFill>
                        <a:srgbClr val="B2B2B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Century Gothic" pitchFamily="34" charset="0"/>
                        </a:rPr>
                        <a:t>Total Costs</a:t>
                      </a:r>
                    </a:p>
                  </a:txBody>
                  <a:tcPr anchor="b" horzOverflow="overflow">
                    <a:lnL>
                      <a:noFill/>
                    </a:lnL>
                    <a:lnR>
                      <a:noFill/>
                    </a:lnR>
                    <a:lnT cap="flat">
                      <a:noFill/>
                    </a:lnT>
                    <a:lnB w="12700" cap="flat" cmpd="sng" algn="ctr">
                      <a:solidFill>
                        <a:srgbClr val="B2B2B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Century Gothic" pitchFamily="34" charset="0"/>
                        </a:rPr>
                        <a:t>AHP</a:t>
                      </a:r>
                    </a:p>
                  </a:txBody>
                  <a:tcPr anchor="b" horzOverflow="overflow">
                    <a:lnL>
                      <a:noFill/>
                    </a:lnL>
                    <a:lnR>
                      <a:noFill/>
                    </a:lnR>
                    <a:lnT cap="flat">
                      <a:noFill/>
                    </a:lnT>
                    <a:lnB w="12700" cap="flat" cmpd="sng" algn="ctr">
                      <a:solidFill>
                        <a:srgbClr val="B2B2B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Century Gothic" pitchFamily="34" charset="0"/>
                        </a:rPr>
                        <a:t> Shareholder</a:t>
                      </a:r>
                    </a:p>
                  </a:txBody>
                  <a:tcPr anchor="b" horzOverflow="overflow">
                    <a:lnL>
                      <a:noFill/>
                    </a:lnL>
                    <a:lnR>
                      <a:noFill/>
                    </a:lnR>
                    <a:lnT cap="flat">
                      <a:noFill/>
                    </a:lnT>
                    <a:lnB w="12700" cap="flat" cmpd="sng" algn="ctr">
                      <a:solidFill>
                        <a:srgbClr val="B2B2B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Century Gothic" pitchFamily="34" charset="0"/>
                        </a:rPr>
                        <a:t>Other Sources</a:t>
                      </a:r>
                    </a:p>
                  </a:txBody>
                  <a:tcPr anchor="b" horzOverflow="overflow">
                    <a:lnL>
                      <a:noFill/>
                    </a:lnL>
                    <a:lnR>
                      <a:noFill/>
                    </a:lnR>
                    <a:lnT cap="flat">
                      <a:noFill/>
                    </a:lnT>
                    <a:lnB w="12700" cap="flat" cmpd="sng" algn="ctr">
                      <a:solidFill>
                        <a:srgbClr val="B2B2B2"/>
                      </a:solidFill>
                      <a:prstDash val="solid"/>
                      <a:round/>
                      <a:headEnd type="none" w="med" len="med"/>
                      <a:tailEnd type="none" w="med" len="med"/>
                    </a:lnB>
                    <a:lnTlToBr>
                      <a:noFill/>
                    </a:lnTlToBr>
                    <a:lnBlToTr>
                      <a:noFill/>
                    </a:lnBlToTr>
                    <a:noFill/>
                  </a:tcPr>
                </a:tc>
              </a:tr>
              <a:tr h="2640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Century Gothic" pitchFamily="34" charset="0"/>
                        </a:rPr>
                        <a:t>Acquisition</a:t>
                      </a:r>
                    </a:p>
                  </a:txBody>
                  <a:tcPr horzOverflow="overflow">
                    <a:lnL cap="flat">
                      <a:noFill/>
                    </a:lnL>
                    <a:lnR>
                      <a:noFill/>
                    </a:lnR>
                    <a:lnT w="12700" cap="flat" cmpd="sng" algn="ctr">
                      <a:solidFill>
                        <a:srgbClr val="B2B2B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alpha val="50000"/>
                      </a:schemeClr>
                    </a:solidFill>
                  </a:tcPr>
                </a:tc>
                <a:tc>
                  <a:txBody>
                    <a:bodyPr/>
                    <a:lstStyle/>
                    <a:p>
                      <a:pPr algn="r"/>
                      <a:r>
                        <a:rPr lang="en-US" sz="1200" b="1" dirty="0" smtClean="0"/>
                        <a:t>$850,000</a:t>
                      </a:r>
                      <a:endParaRPr lang="en-US" sz="1200" b="1" dirty="0"/>
                    </a:p>
                  </a:txBody>
                  <a:tcPr horzOverflow="overflow">
                    <a:lnL>
                      <a:noFill/>
                    </a:lnL>
                    <a:lnR>
                      <a:noFill/>
                    </a:lnR>
                    <a:lnT w="12700" cap="flat" cmpd="sng" algn="ctr">
                      <a:solidFill>
                        <a:srgbClr val="B2B2B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alpha val="50000"/>
                      </a:schemeClr>
                    </a:solidFill>
                  </a:tcPr>
                </a:tc>
                <a:tc>
                  <a:txBody>
                    <a:bodyPr/>
                    <a:lstStyle/>
                    <a:p>
                      <a:pPr algn="r"/>
                      <a:r>
                        <a:rPr lang="en-US" sz="1200" dirty="0" smtClean="0"/>
                        <a:t>$450,000</a:t>
                      </a:r>
                    </a:p>
                  </a:txBody>
                  <a:tcPr horzOverflow="overflow">
                    <a:lnL>
                      <a:noFill/>
                    </a:lnL>
                    <a:lnR>
                      <a:noFill/>
                    </a:lnR>
                    <a:lnT w="12700" cap="flat" cmpd="sng" algn="ctr">
                      <a:solidFill>
                        <a:srgbClr val="B2B2B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alpha val="50000"/>
                      </a:schemeClr>
                    </a:solidFill>
                  </a:tcPr>
                </a:tc>
                <a:tc>
                  <a:txBody>
                    <a:bodyPr/>
                    <a:lstStyle/>
                    <a:p>
                      <a:pPr algn="r"/>
                      <a:endParaRPr lang="en-US" sz="1200" dirty="0"/>
                    </a:p>
                  </a:txBody>
                  <a:tcPr horzOverflow="overflow">
                    <a:lnL>
                      <a:noFill/>
                    </a:lnL>
                    <a:lnR>
                      <a:noFill/>
                    </a:lnR>
                    <a:lnT w="12700" cap="flat" cmpd="sng" algn="ctr">
                      <a:solidFill>
                        <a:srgbClr val="B2B2B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alpha val="5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smtClean="0"/>
                        <a:t>$400,000</a:t>
                      </a:r>
                    </a:p>
                  </a:txBody>
                  <a:tcPr horzOverflow="overflow">
                    <a:lnL>
                      <a:noFill/>
                    </a:lnL>
                    <a:lnR>
                      <a:noFill/>
                    </a:lnR>
                    <a:lnT w="12700" cap="flat" cmpd="sng" algn="ctr">
                      <a:solidFill>
                        <a:srgbClr val="B2B2B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alpha val="50000"/>
                      </a:schemeClr>
                    </a:solidFill>
                  </a:tcPr>
                </a:tc>
              </a:tr>
              <a:tr h="2640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Century Gothic" pitchFamily="34" charset="0"/>
                        </a:rPr>
                        <a:t>Construction</a:t>
                      </a:r>
                    </a:p>
                  </a:txBody>
                  <a:tcPr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alpha val="50000"/>
                      </a:schemeClr>
                    </a:solidFill>
                  </a:tcPr>
                </a:tc>
                <a:tc>
                  <a:txBody>
                    <a:bodyPr/>
                    <a:lstStyle/>
                    <a:p>
                      <a:pPr algn="r"/>
                      <a:r>
                        <a:rPr lang="en-US" sz="1200" b="1" dirty="0" smtClean="0"/>
                        <a:t>$500,000</a:t>
                      </a:r>
                      <a:endParaRPr lang="en-US" sz="1200" b="1" dirty="0"/>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alpha val="50000"/>
                      </a:schemeClr>
                    </a:solidFill>
                  </a:tcPr>
                </a:tc>
                <a:tc>
                  <a:txBody>
                    <a:bodyPr/>
                    <a:lstStyle/>
                    <a:p>
                      <a:pPr algn="r"/>
                      <a:r>
                        <a:rPr lang="en-US" sz="1200" dirty="0" smtClean="0"/>
                        <a:t>$50,000</a:t>
                      </a:r>
                      <a:endParaRPr lang="en-US" sz="1200" dirty="0"/>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alpha val="50000"/>
                      </a:schemeClr>
                    </a:solidFill>
                  </a:tcPr>
                </a:tc>
                <a:tc>
                  <a:txBody>
                    <a:bodyPr/>
                    <a:lstStyle/>
                    <a:p>
                      <a:pPr algn="r"/>
                      <a:r>
                        <a:rPr lang="en-US" sz="1200" dirty="0" smtClean="0"/>
                        <a:t>$450,000</a:t>
                      </a:r>
                      <a:endParaRPr lang="en-US" sz="1200" dirty="0"/>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alpha val="50000"/>
                      </a:schemeClr>
                    </a:solidFill>
                  </a:tcPr>
                </a:tc>
                <a:tc>
                  <a:txBody>
                    <a:bodyPr/>
                    <a:lstStyle/>
                    <a:p>
                      <a:pPr algn="r"/>
                      <a:endParaRPr lang="en-US" sz="1200" dirty="0"/>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alpha val="50000"/>
                      </a:schemeClr>
                    </a:solidFill>
                  </a:tcPr>
                </a:tc>
              </a:tr>
              <a:tr h="2640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Century Gothic" pitchFamily="34" charset="0"/>
                        </a:rPr>
                        <a:t>Soft Costs</a:t>
                      </a:r>
                    </a:p>
                  </a:txBody>
                  <a:tcPr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alpha val="50000"/>
                      </a:schemeClr>
                    </a:solidFill>
                  </a:tcPr>
                </a:tc>
                <a:tc>
                  <a:txBody>
                    <a:bodyPr/>
                    <a:lstStyle/>
                    <a:p>
                      <a:endParaRPr lang="en-US" b="1" dirty="0"/>
                    </a:p>
                  </a:txBody>
                  <a:tcPr marL="9525" marR="9525" marT="9525" marB="0" anchor="b">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alpha val="50000"/>
                      </a:schemeClr>
                    </a:solidFill>
                  </a:tcPr>
                </a:tc>
                <a:tc>
                  <a:txBody>
                    <a:bodyPr/>
                    <a:lstStyle/>
                    <a:p>
                      <a:endParaRPr lang="en-US" sz="1200" dirty="0"/>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alpha val="50000"/>
                      </a:schemeClr>
                    </a:solidFill>
                  </a:tcPr>
                </a:tc>
                <a:tc>
                  <a:txBody>
                    <a:bodyPr/>
                    <a:lstStyle/>
                    <a:p>
                      <a:pPr algn="r"/>
                      <a:endParaRPr lang="en-US" sz="1200" dirty="0"/>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alpha val="5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200" dirty="0" smtClean="0"/>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alpha val="50000"/>
                      </a:schemeClr>
                    </a:solidFill>
                  </a:tcPr>
                </a:tc>
              </a:tr>
              <a:tr h="2640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Century Gothic" pitchFamily="34" charset="0"/>
                        </a:rPr>
                        <a:t>Other Costs</a:t>
                      </a:r>
                    </a:p>
                  </a:txBody>
                  <a:tcPr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alpha val="50000"/>
                      </a:schemeClr>
                    </a:solidFill>
                  </a:tcPr>
                </a:tc>
                <a:tc>
                  <a:txBody>
                    <a:bodyPr/>
                    <a:lstStyle/>
                    <a:p>
                      <a:pPr algn="r" fontAlgn="b"/>
                      <a:r>
                        <a:rPr lang="en-US" sz="1200" b="1" kern="1200" dirty="0" smtClean="0">
                          <a:solidFill>
                            <a:schemeClr val="tx1"/>
                          </a:solidFill>
                          <a:latin typeface="+mn-lt"/>
                          <a:ea typeface="+mn-ea"/>
                          <a:cs typeface="+mn-cs"/>
                        </a:rPr>
                        <a:t>$83,000 </a:t>
                      </a:r>
                    </a:p>
                  </a:txBody>
                  <a:tcPr marL="9525" marR="9525" marT="9525" marB="0" anchor="b">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alpha val="50000"/>
                      </a:schemeClr>
                    </a:solidFill>
                  </a:tcPr>
                </a:tc>
                <a:tc>
                  <a:txBody>
                    <a:bodyPr/>
                    <a:lstStyle/>
                    <a:p>
                      <a:endParaRPr lang="en-US" sz="1200" kern="1200" dirty="0" smtClean="0">
                        <a:solidFill>
                          <a:schemeClr val="tx1"/>
                        </a:solidFill>
                        <a:latin typeface="+mn-lt"/>
                        <a:ea typeface="+mn-ea"/>
                        <a:cs typeface="+mn-cs"/>
                      </a:endParaRP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alpha val="50000"/>
                      </a:schemeClr>
                    </a:solidFill>
                  </a:tcPr>
                </a:tc>
                <a:tc>
                  <a:txBody>
                    <a:bodyPr/>
                    <a:lstStyle/>
                    <a:p>
                      <a:pPr algn="r"/>
                      <a:r>
                        <a:rPr lang="en-US" sz="1200" kern="1200" dirty="0" smtClean="0">
                          <a:solidFill>
                            <a:schemeClr val="tx1"/>
                          </a:solidFill>
                          <a:latin typeface="+mn-lt"/>
                          <a:ea typeface="+mn-ea"/>
                          <a:cs typeface="+mn-cs"/>
                        </a:rPr>
                        <a:t>$83,000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alpha val="5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200" dirty="0" smtClean="0"/>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alpha val="50000"/>
                      </a:schemeClr>
                    </a:solidFill>
                  </a:tcPr>
                </a:tc>
              </a:tr>
              <a:tr h="4419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Century Gothic" pitchFamily="34" charset="0"/>
                        </a:rPr>
                        <a:t>Total Development Budget</a:t>
                      </a:r>
                    </a:p>
                  </a:txBody>
                  <a:tcPr anchor="ctr" horzOverflow="overflow">
                    <a:lnL cap="flat">
                      <a:noFill/>
                    </a:lnL>
                    <a:lnR>
                      <a:noFill/>
                    </a:lnR>
                    <a:lnT w="127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tx2">
                        <a:lumMod val="40000"/>
                        <a:lumOff val="60000"/>
                        <a:alpha val="5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$1,433,000 </a:t>
                      </a:r>
                    </a:p>
                  </a:txBody>
                  <a:tcPr marL="0" marR="0" marT="0" marB="0" anchor="ctr">
                    <a:lnL>
                      <a:noFill/>
                    </a:lnL>
                    <a:lnR>
                      <a:noFill/>
                    </a:lnR>
                    <a:lnT w="127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tx2">
                        <a:lumMod val="40000"/>
                        <a:lumOff val="60000"/>
                        <a:alpha val="5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$500,000 </a:t>
                      </a:r>
                    </a:p>
                  </a:txBody>
                  <a:tcPr marL="0" marR="0" marT="0" marB="0" anchor="ctr">
                    <a:lnL>
                      <a:noFill/>
                    </a:lnL>
                    <a:lnR>
                      <a:noFill/>
                    </a:lnR>
                    <a:lnT w="127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tx2">
                        <a:lumMod val="40000"/>
                        <a:lumOff val="60000"/>
                        <a:alpha val="5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$533,000 </a:t>
                      </a:r>
                    </a:p>
                  </a:txBody>
                  <a:tcPr marL="0" marR="0" marT="0" marB="0" anchor="ctr">
                    <a:lnL>
                      <a:noFill/>
                    </a:lnL>
                    <a:lnR>
                      <a:noFill/>
                    </a:lnR>
                    <a:lnT w="127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tx2">
                        <a:lumMod val="40000"/>
                        <a:lumOff val="60000"/>
                        <a:alpha val="5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$400,000 </a:t>
                      </a:r>
                    </a:p>
                  </a:txBody>
                  <a:tcPr marL="0" marR="0" marT="0" marB="0" anchor="ctr">
                    <a:lnL>
                      <a:noFill/>
                    </a:lnL>
                    <a:lnR>
                      <a:noFill/>
                    </a:lnR>
                    <a:lnT w="127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tx2">
                        <a:lumMod val="40000"/>
                        <a:lumOff val="60000"/>
                        <a:alpha val="50000"/>
                      </a:schemeClr>
                    </a:solidFill>
                  </a:tcPr>
                </a:tc>
              </a:tr>
              <a:tr h="2640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Century Gothic" pitchFamily="34" charset="0"/>
                        </a:rPr>
                        <a:t>Total Debt – First Mortgage</a:t>
                      </a:r>
                    </a:p>
                  </a:txBody>
                  <a:tcPr horzOverflow="overflow">
                    <a:lnL cap="flat">
                      <a:noFill/>
                    </a:lnL>
                    <a:lnR>
                      <a:noFill/>
                    </a:lnR>
                    <a:lnT w="762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c>
                  <a:txBody>
                    <a:bodyPr/>
                    <a:lstStyle/>
                    <a:p>
                      <a:pPr algn="r"/>
                      <a:r>
                        <a:rPr lang="en-US" sz="1200" kern="1200" dirty="0" smtClean="0">
                          <a:solidFill>
                            <a:schemeClr val="tx1"/>
                          </a:solidFill>
                          <a:latin typeface="+mn-lt"/>
                          <a:ea typeface="+mn-ea"/>
                          <a:cs typeface="+mn-cs"/>
                        </a:rPr>
                        <a:t>$533,000</a:t>
                      </a:r>
                      <a:endParaRPr lang="en-US" sz="1200" kern="1200" dirty="0">
                        <a:solidFill>
                          <a:schemeClr val="tx1"/>
                        </a:solidFill>
                        <a:latin typeface="+mn-lt"/>
                        <a:ea typeface="+mn-ea"/>
                        <a:cs typeface="+mn-cs"/>
                      </a:endParaRPr>
                    </a:p>
                  </a:txBody>
                  <a:tcPr horzOverflow="overflow">
                    <a:lnL>
                      <a:noFill/>
                    </a:lnL>
                    <a:lnR>
                      <a:noFill/>
                    </a:lnR>
                    <a:lnT w="762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lang="en-US" sz="1200" kern="1200" dirty="0" smtClean="0">
                        <a:solidFill>
                          <a:schemeClr val="tx1"/>
                        </a:solidFill>
                        <a:latin typeface="+mn-lt"/>
                        <a:ea typeface="+mn-ea"/>
                        <a:cs typeface="+mn-cs"/>
                      </a:endParaRPr>
                    </a:p>
                  </a:txBody>
                  <a:tcPr horzOverflow="overflow">
                    <a:lnL>
                      <a:noFill/>
                    </a:lnL>
                    <a:lnR>
                      <a:noFill/>
                    </a:lnR>
                    <a:lnT w="762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lang="en-US" sz="1200" kern="1200" dirty="0" smtClean="0">
                        <a:solidFill>
                          <a:schemeClr val="tx1"/>
                        </a:solidFill>
                        <a:latin typeface="+mn-lt"/>
                        <a:ea typeface="+mn-ea"/>
                        <a:cs typeface="+mn-cs"/>
                      </a:endParaRPr>
                    </a:p>
                  </a:txBody>
                  <a:tcPr horzOverflow="overflow">
                    <a:lnL>
                      <a:noFill/>
                    </a:lnL>
                    <a:lnR>
                      <a:noFill/>
                    </a:lnR>
                    <a:lnT w="762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lang="en-US" sz="1200" kern="1200" dirty="0" smtClean="0">
                        <a:solidFill>
                          <a:schemeClr val="tx1"/>
                        </a:solidFill>
                        <a:latin typeface="+mn-lt"/>
                        <a:ea typeface="+mn-ea"/>
                        <a:cs typeface="+mn-cs"/>
                      </a:endParaRPr>
                    </a:p>
                  </a:txBody>
                  <a:tcPr horzOverflow="overflow">
                    <a:lnL>
                      <a:noFill/>
                    </a:lnL>
                    <a:lnR>
                      <a:noFill/>
                    </a:lnR>
                    <a:lnT w="762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2640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Century Gothic" pitchFamily="34" charset="0"/>
                        </a:rPr>
                        <a:t>Member Loan-to-value (LTV/Cost)</a:t>
                      </a:r>
                    </a:p>
                  </a:txBody>
                  <a:tcPr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c>
                  <a:txBody>
                    <a:bodyPr/>
                    <a:lstStyle/>
                    <a:p>
                      <a:pPr algn="r"/>
                      <a:r>
                        <a:rPr lang="en-US" sz="1200" dirty="0" smtClean="0"/>
                        <a:t>37.2%</a:t>
                      </a:r>
                      <a:endParaRPr lang="en-US" sz="1200" dirty="0"/>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Century Gothic" pitchFamily="34" charset="0"/>
                      </a:endParaRP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Century Gothic" pitchFamily="34" charset="0"/>
                      </a:endParaRP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Century Gothic" pitchFamily="34" charset="0"/>
                      </a:endParaRP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2640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Century Gothic" pitchFamily="34" charset="0"/>
                        </a:rPr>
                        <a:t>AHP Competitive</a:t>
                      </a:r>
                    </a:p>
                  </a:txBody>
                  <a:tcPr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c>
                  <a:txBody>
                    <a:bodyPr/>
                    <a:lstStyle/>
                    <a:p>
                      <a:pPr algn="r"/>
                      <a:r>
                        <a:rPr lang="en-US" sz="1200" dirty="0" smtClean="0"/>
                        <a:t>$500,000 </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Century Gothic" pitchFamily="34" charset="0"/>
                      </a:endParaRP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Century Gothic" pitchFamily="34" charset="0"/>
                      </a:endParaRP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Century Gothic" pitchFamily="34" charset="0"/>
                      </a:endParaRP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2640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Century Gothic" pitchFamily="34" charset="0"/>
                        </a:rPr>
                        <a:t>Total Debt if AHP converted to Debt</a:t>
                      </a:r>
                    </a:p>
                  </a:txBody>
                  <a:tcPr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c>
                  <a:txBody>
                    <a:bodyPr/>
                    <a:lstStyle/>
                    <a:p>
                      <a:pPr algn="r"/>
                      <a:r>
                        <a:rPr lang="en-US" sz="1200" dirty="0" smtClean="0"/>
                        <a:t>$1,033,000</a:t>
                      </a:r>
                      <a:endParaRPr lang="en-US" sz="1200" dirty="0"/>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Century Gothic" pitchFamily="34" charset="0"/>
                      </a:endParaRP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Century Gothic" pitchFamily="34" charset="0"/>
                      </a:endParaRP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Century Gothic" pitchFamily="34" charset="0"/>
                      </a:endParaRP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300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Century Gothic" pitchFamily="34" charset="0"/>
                        </a:rPr>
                        <a:t>Member LTV/Cost if AHP </a:t>
                      </a:r>
                      <a:br>
                        <a:rPr kumimoji="0" lang="en-US" sz="1200" b="0" i="0" u="none" strike="noStrike" cap="none" normalizeH="0" baseline="0" dirty="0" smtClean="0">
                          <a:ln>
                            <a:noFill/>
                          </a:ln>
                          <a:solidFill>
                            <a:schemeClr val="tx1"/>
                          </a:solidFill>
                          <a:effectLst/>
                          <a:latin typeface="Century Gothic" pitchFamily="34" charset="0"/>
                        </a:rPr>
                      </a:br>
                      <a:r>
                        <a:rPr kumimoji="0" lang="en-US" sz="1200" b="0" i="0" u="none" strike="noStrike" cap="none" normalizeH="0" baseline="0" dirty="0" smtClean="0">
                          <a:ln>
                            <a:noFill/>
                          </a:ln>
                          <a:solidFill>
                            <a:schemeClr val="tx1"/>
                          </a:solidFill>
                          <a:effectLst/>
                          <a:latin typeface="Century Gothic" pitchFamily="34" charset="0"/>
                        </a:rPr>
                        <a:t>converted to Debt</a:t>
                      </a:r>
                    </a:p>
                  </a:txBody>
                  <a:tcPr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c>
                  <a:txBody>
                    <a:bodyPr/>
                    <a:lstStyle/>
                    <a:p>
                      <a:pPr algn="r"/>
                      <a:r>
                        <a:rPr lang="en-US" sz="1200" dirty="0" smtClean="0"/>
                        <a:t>72.1%</a:t>
                      </a:r>
                      <a:endParaRPr lang="en-US" sz="1200" dirty="0"/>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Century Gothic" pitchFamily="34" charset="0"/>
                      </a:endParaRP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Century Gothic" pitchFamily="34" charset="0"/>
                      </a:endParaRP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Century Gothic" pitchFamily="34" charset="0"/>
                      </a:endParaRP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2640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Century Gothic" pitchFamily="34" charset="0"/>
                        </a:rPr>
                        <a:t>DER</a:t>
                      </a:r>
                    </a:p>
                  </a:txBody>
                  <a:tcPr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c>
                  <a:txBody>
                    <a:bodyPr/>
                    <a:lstStyle/>
                    <a:p>
                      <a:pPr algn="r"/>
                      <a:r>
                        <a:rPr lang="en-US" sz="1200" dirty="0" smtClean="0"/>
                        <a:t>1.15</a:t>
                      </a:r>
                      <a:endParaRPr lang="en-US" sz="1200" dirty="0"/>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Century Gothic" pitchFamily="34" charset="0"/>
                      </a:endParaRP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Century Gothic" pitchFamily="34" charset="0"/>
                      </a:endParaRP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Century Gothic" pitchFamily="34" charset="0"/>
                      </a:endParaRP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080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Century Gothic" pitchFamily="34" charset="0"/>
                        </a:rPr>
                        <a:t>DER if AHP converted to Debt </a:t>
                      </a:r>
                      <a:br>
                        <a:rPr kumimoji="0" lang="en-US" sz="1200" b="0" i="0" u="none" strike="noStrike" cap="none" normalizeH="0" baseline="0" dirty="0" smtClean="0">
                          <a:ln>
                            <a:noFill/>
                          </a:ln>
                          <a:solidFill>
                            <a:schemeClr val="tx1"/>
                          </a:solidFill>
                          <a:effectLst/>
                          <a:latin typeface="Century Gothic" pitchFamily="34" charset="0"/>
                        </a:rPr>
                      </a:br>
                      <a:r>
                        <a:rPr kumimoji="0" lang="en-US" sz="1200" b="0" i="0" u="none" strike="noStrike" cap="none" normalizeH="0" baseline="0" dirty="0" smtClean="0">
                          <a:ln>
                            <a:noFill/>
                          </a:ln>
                          <a:solidFill>
                            <a:schemeClr val="tx1"/>
                          </a:solidFill>
                          <a:effectLst/>
                          <a:latin typeface="Century Gothic" pitchFamily="34" charset="0"/>
                        </a:rPr>
                        <a:t>(7% for 15 years)</a:t>
                      </a:r>
                    </a:p>
                  </a:txBody>
                  <a:tcPr anchor="ctr"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c>
                  <a:txBody>
                    <a:bodyPr/>
                    <a:lstStyle/>
                    <a:p>
                      <a:pPr algn="r"/>
                      <a:r>
                        <a:rPr lang="en-US" sz="1200" dirty="0" smtClean="0"/>
                        <a:t>0.67</a:t>
                      </a:r>
                      <a:endParaRPr lang="en-US" sz="1200" dirty="0"/>
                    </a:p>
                  </a:txBody>
                  <a:tcPr anchor="ct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Century Gothic" pitchFamily="34" charset="0"/>
                      </a:endParaRPr>
                    </a:p>
                  </a:txBody>
                  <a:tcPr anchor="ct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Century Gothic" pitchFamily="34" charset="0"/>
                      </a:endParaRPr>
                    </a:p>
                  </a:txBody>
                  <a:tcPr anchor="ct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Century Gothic" pitchFamily="34" charset="0"/>
                      </a:endParaRPr>
                    </a:p>
                  </a:txBody>
                  <a:tcPr anchor="ct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18" name="Title 1"/>
          <p:cNvSpPr txBox="1">
            <a:spLocks/>
          </p:cNvSpPr>
          <p:nvPr/>
        </p:nvSpPr>
        <p:spPr bwMode="auto">
          <a:xfrm>
            <a:off x="457200" y="0"/>
            <a:ext cx="82296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chemeClr val="accent1"/>
              </a:solidFill>
              <a:effectLst/>
              <a:uLnTx/>
              <a:uFillTx/>
              <a:latin typeface="+mj-lt"/>
              <a:ea typeface="+mj-ea"/>
              <a:cs typeface="+mj-cs"/>
            </a:endParaRPr>
          </a:p>
        </p:txBody>
      </p:sp>
      <p:sp>
        <p:nvSpPr>
          <p:cNvPr id="24" name="Slide Number Placeholder 23"/>
          <p:cNvSpPr>
            <a:spLocks noGrp="1"/>
          </p:cNvSpPr>
          <p:nvPr>
            <p:ph type="sldNum" sz="quarter" idx="4"/>
          </p:nvPr>
        </p:nvSpPr>
        <p:spPr>
          <a:xfrm>
            <a:off x="8352490" y="6492875"/>
            <a:ext cx="586027" cy="365125"/>
          </a:xfrm>
        </p:spPr>
        <p:txBody>
          <a:bodyPr/>
          <a:lstStyle/>
          <a:p>
            <a:pPr>
              <a:defRPr/>
            </a:pPr>
            <a:fld id="{B26EED5C-9933-4897-A601-30182CC285FB}" type="slidenum">
              <a:rPr lang="en-US" smtClean="0"/>
              <a:pPr>
                <a:defRPr/>
              </a:pPr>
              <a:t>14</a:t>
            </a:fld>
            <a:endParaRPr lang="en-US" dirty="0"/>
          </a:p>
        </p:txBody>
      </p:sp>
      <p:sp>
        <p:nvSpPr>
          <p:cNvPr id="22" name="Rectangle 3"/>
          <p:cNvSpPr>
            <a:spLocks noGrp="1" noChangeArrowheads="1"/>
          </p:cNvSpPr>
          <p:nvPr>
            <p:ph type="body" sz="half" idx="4294967295"/>
          </p:nvPr>
        </p:nvSpPr>
        <p:spPr>
          <a:xfrm>
            <a:off x="2209800" y="838200"/>
            <a:ext cx="3581400" cy="762000"/>
          </a:xfrm>
        </p:spPr>
        <p:txBody>
          <a:bodyPr>
            <a:noAutofit/>
          </a:bodyPr>
          <a:lstStyle/>
          <a:p>
            <a:pPr algn="ctr">
              <a:buNone/>
              <a:tabLst>
                <a:tab pos="342900" algn="l"/>
              </a:tabLst>
            </a:pPr>
            <a:r>
              <a:rPr lang="en-US" sz="1400" dirty="0" smtClean="0">
                <a:solidFill>
                  <a:srgbClr val="002060"/>
                </a:solidFill>
              </a:rPr>
              <a:t>Multi-family Purchase and Rehabilitation</a:t>
            </a:r>
          </a:p>
          <a:p>
            <a:pPr algn="ctr">
              <a:buNone/>
              <a:tabLst>
                <a:tab pos="342900" algn="l"/>
              </a:tabLst>
            </a:pPr>
            <a:r>
              <a:rPr lang="en-US" sz="1100" dirty="0" smtClean="0">
                <a:solidFill>
                  <a:srgbClr val="002060"/>
                </a:solidFill>
              </a:rPr>
              <a:t>Housing for Homeless Veterans</a:t>
            </a:r>
          </a:p>
          <a:p>
            <a:pPr algn="ctr">
              <a:buNone/>
              <a:tabLst>
                <a:tab pos="342900" algn="l"/>
              </a:tabLst>
            </a:pPr>
            <a:r>
              <a:rPr lang="en-US" sz="1100" dirty="0" smtClean="0">
                <a:solidFill>
                  <a:srgbClr val="002060"/>
                </a:solidFill>
              </a:rPr>
              <a:t>Washington, D.C.  43 units</a:t>
            </a:r>
          </a:p>
          <a:p>
            <a:pPr algn="ctr">
              <a:buNone/>
              <a:tabLst>
                <a:tab pos="342900" algn="l"/>
              </a:tabLst>
            </a:pPr>
            <a:endParaRPr lang="en-US" sz="1100" dirty="0" smtClean="0">
              <a:solidFill>
                <a:srgbClr val="002060"/>
              </a:solidFill>
            </a:endParaRPr>
          </a:p>
          <a:p>
            <a:pPr>
              <a:buNone/>
              <a:tabLst>
                <a:tab pos="342900" algn="l"/>
              </a:tabLst>
            </a:pPr>
            <a:endParaRPr lang="en-US" sz="1200" dirty="0"/>
          </a:p>
        </p:txBody>
      </p:sp>
      <p:sp>
        <p:nvSpPr>
          <p:cNvPr id="27" name="Title 87"/>
          <p:cNvSpPr txBox="1">
            <a:spLocks/>
          </p:cNvSpPr>
          <p:nvPr/>
        </p:nvSpPr>
        <p:spPr bwMode="auto">
          <a:xfrm>
            <a:off x="533400" y="304800"/>
            <a:ext cx="8915400" cy="381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b="1" i="0" u="none" strike="noStrike" kern="0" cap="none" spc="0" normalizeH="0" baseline="0" noProof="0" dirty="0" smtClean="0">
              <a:ln>
                <a:noFill/>
              </a:ln>
              <a:solidFill>
                <a:srgbClr val="073766"/>
              </a:solidFill>
              <a:effectLst/>
              <a:uLnTx/>
              <a:uFillTx/>
              <a:latin typeface="+mj-lt"/>
              <a:ea typeface="+mj-ea"/>
              <a:cs typeface="+mj-cs"/>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sz="2600" b="1" dirty="0" smtClean="0">
                <a:solidFill>
                  <a:schemeClr val="tx2"/>
                </a:solidFill>
                <a:latin typeface="+mj-lt"/>
                <a:ea typeface="+mj-ea"/>
                <a:cs typeface="+mj-cs"/>
              </a:rPr>
              <a:t/>
            </a:r>
            <a:br>
              <a:rPr lang="en-US" sz="2600" b="1" dirty="0" smtClean="0">
                <a:solidFill>
                  <a:schemeClr val="tx2"/>
                </a:solidFill>
                <a:latin typeface="+mj-lt"/>
                <a:ea typeface="+mj-ea"/>
                <a:cs typeface="+mj-cs"/>
              </a:rPr>
            </a:br>
            <a:r>
              <a:rPr lang="en-US" sz="2600" b="1" dirty="0" smtClean="0">
                <a:solidFill>
                  <a:schemeClr val="tx2"/>
                </a:solidFill>
                <a:latin typeface="+mj-lt"/>
                <a:ea typeface="+mj-ea"/>
                <a:cs typeface="+mj-cs"/>
              </a:rPr>
              <a:t>Extend </a:t>
            </a:r>
            <a:r>
              <a:rPr lang="en-US" sz="2600" b="1" dirty="0">
                <a:solidFill>
                  <a:schemeClr val="tx2"/>
                </a:solidFill>
                <a:latin typeface="+mj-lt"/>
                <a:ea typeface="+mj-ea"/>
                <a:cs typeface="+mj-cs"/>
              </a:rPr>
              <a:t>Credit and Reduce Loan Risk</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US" sz="2400" kern="0" dirty="0" smtClean="0">
              <a:latin typeface="+mj-lt"/>
              <a:ea typeface="+mj-ea"/>
              <a:cs typeface="+mj-cs"/>
            </a:endParaRPr>
          </a:p>
        </p:txBody>
      </p:sp>
      <p:sp>
        <p:nvSpPr>
          <p:cNvPr id="28" name="TextBox 27"/>
          <p:cNvSpPr txBox="1"/>
          <p:nvPr/>
        </p:nvSpPr>
        <p:spPr>
          <a:xfrm>
            <a:off x="0" y="5808368"/>
            <a:ext cx="9144000" cy="276999"/>
          </a:xfrm>
          <a:prstGeom prst="rect">
            <a:avLst/>
          </a:prstGeom>
          <a:noFill/>
        </p:spPr>
        <p:txBody>
          <a:bodyPr wrap="square" rtlCol="0">
            <a:spAutoFit/>
          </a:bodyPr>
          <a:lstStyle/>
          <a:p>
            <a:pPr lvl="0" algn="ctr" eaLnBrk="0" hangingPunct="0">
              <a:spcBef>
                <a:spcPct val="30000"/>
              </a:spcBef>
              <a:defRPr/>
            </a:pPr>
            <a:r>
              <a:rPr lang="en-US" sz="1200" b="0" i="1" dirty="0" smtClean="0">
                <a:solidFill>
                  <a:schemeClr val="tx1"/>
                </a:solidFill>
                <a:latin typeface="+mn-lt"/>
              </a:rPr>
              <a:t>“AHP has the ability to fill funding gaps.” – FHLBank Atlanta Shareholder</a:t>
            </a:r>
          </a:p>
        </p:txBody>
      </p:sp>
      <p:grpSp>
        <p:nvGrpSpPr>
          <p:cNvPr id="2" name="Group 30"/>
          <p:cNvGrpSpPr/>
          <p:nvPr/>
        </p:nvGrpSpPr>
        <p:grpSpPr>
          <a:xfrm>
            <a:off x="4953000" y="3514064"/>
            <a:ext cx="3505200" cy="2286000"/>
            <a:chOff x="4959626" y="3303104"/>
            <a:chExt cx="3346174" cy="2107096"/>
          </a:xfrm>
        </p:grpSpPr>
        <p:pic>
          <p:nvPicPr>
            <p:cNvPr id="21" name="Picture 20" descr="Scanned from a Xerox multifunction device001 (3).jpg"/>
            <p:cNvPicPr>
              <a:picLocks noChangeAspect="1"/>
            </p:cNvPicPr>
            <p:nvPr/>
          </p:nvPicPr>
          <p:blipFill>
            <a:blip r:embed="rId3" cstate="print"/>
            <a:srcRect l="1438" t="7778" r="66928" b="76481"/>
            <a:stretch>
              <a:fillRect/>
            </a:stretch>
          </p:blipFill>
          <p:spPr>
            <a:xfrm>
              <a:off x="6705600" y="4343400"/>
              <a:ext cx="1600200" cy="1043610"/>
            </a:xfrm>
            <a:prstGeom prst="rect">
              <a:avLst/>
            </a:prstGeom>
          </p:spPr>
        </p:pic>
        <p:pic>
          <p:nvPicPr>
            <p:cNvPr id="23" name="Picture 22" descr="Scanned from a Xerox multifunction device001 (3).jpg"/>
            <p:cNvPicPr>
              <a:picLocks noChangeAspect="1"/>
            </p:cNvPicPr>
            <p:nvPr/>
          </p:nvPicPr>
          <p:blipFill>
            <a:blip r:embed="rId3" cstate="print"/>
            <a:srcRect l="63268" t="7778" r="5098" b="74444"/>
            <a:stretch>
              <a:fillRect/>
            </a:stretch>
          </p:blipFill>
          <p:spPr>
            <a:xfrm>
              <a:off x="6705600" y="3303104"/>
              <a:ext cx="1600200" cy="1043610"/>
            </a:xfrm>
            <a:prstGeom prst="rect">
              <a:avLst/>
            </a:prstGeom>
          </p:spPr>
        </p:pic>
        <p:pic>
          <p:nvPicPr>
            <p:cNvPr id="26" name="Picture 25" descr="Scanned from a Xerox multifunction device001 (3).jpg"/>
            <p:cNvPicPr>
              <a:picLocks noChangeAspect="1"/>
            </p:cNvPicPr>
            <p:nvPr/>
          </p:nvPicPr>
          <p:blipFill>
            <a:blip r:embed="rId3" cstate="print"/>
            <a:srcRect l="2549" t="55555" r="65817" b="27778"/>
            <a:stretch>
              <a:fillRect/>
            </a:stretch>
          </p:blipFill>
          <p:spPr>
            <a:xfrm>
              <a:off x="4959626" y="4366590"/>
              <a:ext cx="1669774" cy="1043610"/>
            </a:xfrm>
            <a:prstGeom prst="rect">
              <a:avLst/>
            </a:prstGeom>
          </p:spPr>
        </p:pic>
        <p:pic>
          <p:nvPicPr>
            <p:cNvPr id="30" name="Picture 29" descr="Scanned from a Xerox multifunction device001 (3).jpg"/>
            <p:cNvPicPr>
              <a:picLocks noChangeAspect="1"/>
            </p:cNvPicPr>
            <p:nvPr/>
          </p:nvPicPr>
          <p:blipFill>
            <a:blip r:embed="rId3" cstate="print"/>
            <a:srcRect l="66144" t="78889" r="2222" b="3333"/>
            <a:stretch>
              <a:fillRect/>
            </a:stretch>
          </p:blipFill>
          <p:spPr>
            <a:xfrm>
              <a:off x="4959626" y="3303104"/>
              <a:ext cx="1669774" cy="1043610"/>
            </a:xfrm>
            <a:prstGeom prst="rect">
              <a:avLst/>
            </a:prstGeom>
          </p:spPr>
        </p:pic>
      </p:grpSp>
      <p:sp>
        <p:nvSpPr>
          <p:cNvPr id="31" name="Oval 30"/>
          <p:cNvSpPr/>
          <p:nvPr/>
        </p:nvSpPr>
        <p:spPr bwMode="auto">
          <a:xfrm>
            <a:off x="4267200" y="3712884"/>
            <a:ext cx="548640" cy="274320"/>
          </a:xfrm>
          <a:prstGeom prst="ellipse">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rgbClr val="339933"/>
              </a:solidFill>
              <a:effectLst/>
              <a:latin typeface="Arial" charset="0"/>
            </a:endParaRPr>
          </a:p>
        </p:txBody>
      </p:sp>
      <p:sp>
        <p:nvSpPr>
          <p:cNvPr id="36" name="Oval 35"/>
          <p:cNvSpPr/>
          <p:nvPr/>
        </p:nvSpPr>
        <p:spPr bwMode="auto">
          <a:xfrm>
            <a:off x="4267200" y="4529818"/>
            <a:ext cx="548640" cy="274320"/>
          </a:xfrm>
          <a:prstGeom prst="ellipse">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rgbClr val="339933"/>
              </a:solidFill>
              <a:effectLst/>
              <a:latin typeface="Arial" charset="0"/>
            </a:endParaRPr>
          </a:p>
        </p:txBody>
      </p:sp>
      <p:sp>
        <p:nvSpPr>
          <p:cNvPr id="37" name="Oval 36"/>
          <p:cNvSpPr/>
          <p:nvPr/>
        </p:nvSpPr>
        <p:spPr bwMode="auto">
          <a:xfrm>
            <a:off x="4311501" y="4974616"/>
            <a:ext cx="548640" cy="274320"/>
          </a:xfrm>
          <a:prstGeom prst="ellipse">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rgbClr val="339933"/>
              </a:solidFill>
              <a:effectLst/>
              <a:latin typeface="Arial" charset="0"/>
            </a:endParaRPr>
          </a:p>
        </p:txBody>
      </p:sp>
      <p:sp>
        <p:nvSpPr>
          <p:cNvPr id="38" name="Oval 37"/>
          <p:cNvSpPr/>
          <p:nvPr/>
        </p:nvSpPr>
        <p:spPr bwMode="auto">
          <a:xfrm>
            <a:off x="4288466" y="5344983"/>
            <a:ext cx="548640" cy="274320"/>
          </a:xfrm>
          <a:prstGeom prst="ellipse">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rgbClr val="339933"/>
              </a:solidFill>
              <a:effectLst/>
              <a:latin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1000"/>
                                        <p:tgtEl>
                                          <p:spTgt spid="3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1000"/>
                                        <p:tgtEl>
                                          <p:spTgt spid="3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6" grpId="0" animBg="1"/>
      <p:bldP spid="37" grpId="0" animBg="1"/>
      <p:bldP spid="3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23"/>
          <p:cNvSpPr>
            <a:spLocks noGrp="1"/>
          </p:cNvSpPr>
          <p:nvPr>
            <p:ph type="sldNum" sz="quarter" idx="4294967295"/>
          </p:nvPr>
        </p:nvSpPr>
        <p:spPr>
          <a:xfrm>
            <a:off x="8352490" y="6311900"/>
            <a:ext cx="586027" cy="365125"/>
          </a:xfrm>
          <a:prstGeom prst="rect">
            <a:avLst/>
          </a:prstGeom>
        </p:spPr>
        <p:txBody>
          <a:bodyPr/>
          <a:lstStyle/>
          <a:p>
            <a:pPr>
              <a:defRPr/>
            </a:pPr>
            <a:fld id="{B26EED5C-9933-4897-A601-30182CC285FB}" type="slidenum">
              <a:rPr lang="en-US" smtClean="0"/>
              <a:pPr>
                <a:defRPr/>
              </a:pPr>
              <a:t>15</a:t>
            </a:fld>
            <a:endParaRPr lang="en-US" dirty="0"/>
          </a:p>
        </p:txBody>
      </p:sp>
      <p:sp>
        <p:nvSpPr>
          <p:cNvPr id="488071" name="Oval 647"/>
          <p:cNvSpPr>
            <a:spLocks noChangeArrowheads="1"/>
          </p:cNvSpPr>
          <p:nvPr/>
        </p:nvSpPr>
        <p:spPr bwMode="auto">
          <a:xfrm>
            <a:off x="4495800" y="5212647"/>
            <a:ext cx="533400" cy="381000"/>
          </a:xfrm>
          <a:prstGeom prst="ellipse">
            <a:avLst/>
          </a:prstGeom>
          <a:noFill/>
          <a:ln w="38100">
            <a:noFill/>
            <a:round/>
            <a:headEnd/>
            <a:tailEnd/>
          </a:ln>
          <a:effectLst/>
        </p:spPr>
        <p:txBody>
          <a:bodyPr wrap="none" anchor="ctr"/>
          <a:lstStyle/>
          <a:p>
            <a:endParaRPr lang="en-US" dirty="0"/>
          </a:p>
        </p:txBody>
      </p:sp>
      <p:sp>
        <p:nvSpPr>
          <p:cNvPr id="488072" name="Oval 648"/>
          <p:cNvSpPr>
            <a:spLocks noChangeArrowheads="1"/>
          </p:cNvSpPr>
          <p:nvPr/>
        </p:nvSpPr>
        <p:spPr bwMode="auto">
          <a:xfrm>
            <a:off x="4572000" y="4374447"/>
            <a:ext cx="533400" cy="381000"/>
          </a:xfrm>
          <a:prstGeom prst="ellipse">
            <a:avLst/>
          </a:prstGeom>
          <a:noFill/>
          <a:ln w="38100">
            <a:noFill/>
            <a:round/>
            <a:headEnd/>
            <a:tailEnd/>
          </a:ln>
          <a:effectLst/>
        </p:spPr>
        <p:txBody>
          <a:bodyPr wrap="none" anchor="ctr"/>
          <a:lstStyle/>
          <a:p>
            <a:endParaRPr lang="en-US" dirty="0"/>
          </a:p>
        </p:txBody>
      </p:sp>
      <p:sp>
        <p:nvSpPr>
          <p:cNvPr id="23" name="Rectangle 2"/>
          <p:cNvSpPr txBox="1">
            <a:spLocks noChangeArrowheads="1"/>
          </p:cNvSpPr>
          <p:nvPr/>
        </p:nvSpPr>
        <p:spPr>
          <a:xfrm>
            <a:off x="219075" y="533400"/>
            <a:ext cx="8763000" cy="1143000"/>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smtClean="0">
                <a:ln>
                  <a:noFill/>
                </a:ln>
                <a:solidFill>
                  <a:srgbClr val="003366"/>
                </a:solidFill>
                <a:effectLst/>
                <a:uLnTx/>
                <a:uFillTx/>
                <a:latin typeface="+mj-lt"/>
                <a:ea typeface="+mj-ea"/>
                <a:cs typeface="+mj-cs"/>
              </a:rPr>
              <a:t/>
            </a:r>
            <a:br>
              <a:rPr kumimoji="0" lang="en-US" sz="2800" b="1" i="0" u="none" strike="noStrike" kern="1200" cap="none" spc="0" normalizeH="0" baseline="0" noProof="0" smtClean="0">
                <a:ln>
                  <a:noFill/>
                </a:ln>
                <a:solidFill>
                  <a:srgbClr val="003366"/>
                </a:solidFill>
                <a:effectLst/>
                <a:uLnTx/>
                <a:uFillTx/>
                <a:latin typeface="+mj-lt"/>
                <a:ea typeface="+mj-ea"/>
                <a:cs typeface="+mj-cs"/>
              </a:rPr>
            </a:br>
            <a:endParaRPr kumimoji="0" lang="en-US" sz="3100" b="1" i="0" u="none" strike="noStrike" kern="1200" cap="none" spc="0" normalizeH="0" baseline="0" noProof="0" dirty="0">
              <a:ln>
                <a:noFill/>
              </a:ln>
              <a:solidFill>
                <a:srgbClr val="003366"/>
              </a:solidFill>
              <a:effectLst/>
              <a:uLnTx/>
              <a:uFillTx/>
              <a:latin typeface="+mj-lt"/>
              <a:ea typeface="+mj-ea"/>
              <a:cs typeface="+mj-cs"/>
            </a:endParaRPr>
          </a:p>
        </p:txBody>
      </p:sp>
      <p:graphicFrame>
        <p:nvGraphicFramePr>
          <p:cNvPr id="25" name="Group 653"/>
          <p:cNvGraphicFramePr>
            <a:graphicFrameLocks noGrp="1"/>
          </p:cNvGraphicFramePr>
          <p:nvPr>
            <p:ph sz="half" idx="4294967295"/>
          </p:nvPr>
        </p:nvGraphicFramePr>
        <p:xfrm>
          <a:off x="381000" y="1760758"/>
          <a:ext cx="8534401" cy="4182842"/>
        </p:xfrm>
        <a:graphic>
          <a:graphicData uri="http://schemas.openxmlformats.org/drawingml/2006/table">
            <a:tbl>
              <a:tblPr/>
              <a:tblGrid>
                <a:gridCol w="3714045"/>
                <a:gridCol w="1106311"/>
                <a:gridCol w="1238015"/>
                <a:gridCol w="1238015"/>
                <a:gridCol w="1238015"/>
              </a:tblGrid>
              <a:tr h="43946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sng" strike="noStrike" cap="none" normalizeH="0" baseline="0" dirty="0" smtClean="0">
                          <a:ln>
                            <a:noFill/>
                          </a:ln>
                          <a:solidFill>
                            <a:schemeClr val="tx1"/>
                          </a:solidFill>
                          <a:effectLst/>
                          <a:latin typeface="Century Gothic" pitchFamily="34" charset="0"/>
                        </a:rPr>
                        <a:t>Permanent Sources and Uses</a:t>
                      </a:r>
                    </a:p>
                  </a:txBody>
                  <a:tcPr anchor="b" horzOverflow="overflow">
                    <a:lnL cap="flat">
                      <a:noFill/>
                    </a:lnL>
                    <a:lnR>
                      <a:noFill/>
                    </a:lnR>
                    <a:lnT cap="flat">
                      <a:noFill/>
                    </a:lnT>
                    <a:lnB w="12700" cap="flat" cmpd="sng" algn="ctr">
                      <a:solidFill>
                        <a:srgbClr val="B2B2B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j-lt"/>
                        </a:rPr>
                        <a:t>Total Costs</a:t>
                      </a:r>
                    </a:p>
                  </a:txBody>
                  <a:tcPr anchor="b" horzOverflow="overflow">
                    <a:lnL>
                      <a:noFill/>
                    </a:lnL>
                    <a:lnR>
                      <a:noFill/>
                    </a:lnR>
                    <a:lnT cap="flat">
                      <a:noFill/>
                    </a:lnT>
                    <a:lnB w="12700" cap="flat" cmpd="sng" algn="ctr">
                      <a:solidFill>
                        <a:srgbClr val="B2B2B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Century Gothic" pitchFamily="34" charset="0"/>
                        </a:rPr>
                        <a:t>AHP</a:t>
                      </a:r>
                    </a:p>
                  </a:txBody>
                  <a:tcPr anchor="b" horzOverflow="overflow">
                    <a:lnL>
                      <a:noFill/>
                    </a:lnL>
                    <a:lnR>
                      <a:noFill/>
                    </a:lnR>
                    <a:lnT cap="flat">
                      <a:noFill/>
                    </a:lnT>
                    <a:lnB w="12700" cap="flat" cmpd="sng" algn="ctr">
                      <a:solidFill>
                        <a:srgbClr val="B2B2B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Century Gothic" pitchFamily="34" charset="0"/>
                        </a:rPr>
                        <a:t> Member</a:t>
                      </a:r>
                    </a:p>
                  </a:txBody>
                  <a:tcPr anchor="b" horzOverflow="overflow">
                    <a:lnL>
                      <a:noFill/>
                    </a:lnL>
                    <a:lnR>
                      <a:noFill/>
                    </a:lnR>
                    <a:lnT cap="flat">
                      <a:noFill/>
                    </a:lnT>
                    <a:lnB w="12700" cap="flat" cmpd="sng" algn="ctr">
                      <a:solidFill>
                        <a:srgbClr val="B2B2B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Century Gothic" pitchFamily="34" charset="0"/>
                        </a:rPr>
                        <a:t>Other Sources</a:t>
                      </a:r>
                    </a:p>
                  </a:txBody>
                  <a:tcPr anchor="b" horzOverflow="overflow">
                    <a:lnL>
                      <a:noFill/>
                    </a:lnL>
                    <a:lnR cap="flat">
                      <a:noFill/>
                    </a:lnR>
                    <a:lnT cap="flat">
                      <a:noFill/>
                    </a:lnT>
                    <a:lnB w="12700" cap="flat" cmpd="sng" algn="ctr">
                      <a:solidFill>
                        <a:srgbClr val="B2B2B2"/>
                      </a:solidFill>
                      <a:prstDash val="solid"/>
                      <a:round/>
                      <a:headEnd type="none" w="med" len="med"/>
                      <a:tailEnd type="none" w="med" len="med"/>
                    </a:lnB>
                    <a:lnTlToBr>
                      <a:noFill/>
                    </a:lnTlToBr>
                    <a:lnBlToTr>
                      <a:noFill/>
                    </a:lnBlToTr>
                    <a:noFill/>
                  </a:tcPr>
                </a:tc>
              </a:tr>
              <a:tr h="283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Century Gothic" pitchFamily="34" charset="0"/>
                        </a:rPr>
                        <a:t>Acquisition</a:t>
                      </a:r>
                    </a:p>
                  </a:txBody>
                  <a:tcPr horzOverflow="overflow">
                    <a:lnL cap="flat">
                      <a:noFill/>
                    </a:lnL>
                    <a:lnR>
                      <a:noFill/>
                    </a:lnR>
                    <a:lnT w="12700" cap="flat" cmpd="sng" algn="ctr">
                      <a:solidFill>
                        <a:srgbClr val="B2B2B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4A3AA">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Century Gothic" pitchFamily="34" charset="0"/>
                        </a:rPr>
                        <a:t>$1,350,000</a:t>
                      </a:r>
                    </a:p>
                  </a:txBody>
                  <a:tcPr horzOverflow="overflow">
                    <a:lnL>
                      <a:noFill/>
                    </a:lnL>
                    <a:lnR>
                      <a:noFill/>
                    </a:lnR>
                    <a:lnT w="12700" cap="flat" cmpd="sng" algn="ctr">
                      <a:solidFill>
                        <a:srgbClr val="B2B2B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4A3AA">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200" b="0" i="0" u="none" strike="noStrike" kern="1200" cap="none" normalizeH="0" baseline="0" dirty="0" smtClean="0">
                        <a:ln>
                          <a:noFill/>
                        </a:ln>
                        <a:solidFill>
                          <a:schemeClr val="tx1"/>
                        </a:solidFill>
                        <a:effectLst/>
                        <a:latin typeface="Century Gothic" pitchFamily="34" charset="0"/>
                        <a:ea typeface="+mn-ea"/>
                        <a:cs typeface="+mn-cs"/>
                      </a:endParaRPr>
                    </a:p>
                  </a:txBody>
                  <a:tcPr horzOverflow="overflow">
                    <a:lnL>
                      <a:noFill/>
                    </a:lnL>
                    <a:lnR>
                      <a:noFill/>
                    </a:lnR>
                    <a:lnT w="12700" cap="flat" cmpd="sng" algn="ctr">
                      <a:solidFill>
                        <a:srgbClr val="B2B2B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4A3AA">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Century Gothic" pitchFamily="34" charset="0"/>
                        </a:rPr>
                        <a:t>$950,000</a:t>
                      </a:r>
                    </a:p>
                  </a:txBody>
                  <a:tcPr horzOverflow="overflow">
                    <a:lnL>
                      <a:noFill/>
                    </a:lnL>
                    <a:lnR>
                      <a:noFill/>
                    </a:lnR>
                    <a:lnT w="12700" cap="flat" cmpd="sng" algn="ctr">
                      <a:solidFill>
                        <a:srgbClr val="B2B2B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4A3AA">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kern="1200" cap="none" normalizeH="0" baseline="0" dirty="0" smtClean="0">
                          <a:ln>
                            <a:noFill/>
                          </a:ln>
                          <a:solidFill>
                            <a:schemeClr val="tx1"/>
                          </a:solidFill>
                          <a:effectLst/>
                          <a:latin typeface="Century Gothic" pitchFamily="34" charset="0"/>
                          <a:ea typeface="+mn-ea"/>
                          <a:cs typeface="+mn-cs"/>
                        </a:rPr>
                        <a:t>$400,000</a:t>
                      </a:r>
                    </a:p>
                  </a:txBody>
                  <a:tcPr horzOverflow="overflow">
                    <a:lnL>
                      <a:noFill/>
                    </a:lnL>
                    <a:lnR cap="flat">
                      <a:noFill/>
                    </a:lnR>
                    <a:lnT w="12700" cap="flat" cmpd="sng" algn="ctr">
                      <a:solidFill>
                        <a:srgbClr val="B2B2B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4A3AA">
                        <a:alpha val="50000"/>
                      </a:srgbClr>
                    </a:solidFill>
                  </a:tcPr>
                </a:tc>
              </a:tr>
              <a:tr h="2929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Century Gothic" pitchFamily="34" charset="0"/>
                        </a:rPr>
                        <a:t>Construction</a:t>
                      </a:r>
                    </a:p>
                  </a:txBody>
                  <a:tcPr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4A3AA">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Century Gothic" pitchFamily="34" charset="0"/>
                        </a:rPr>
                        <a:t>$6,579.724</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4A3AA">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kern="1200" cap="none" normalizeH="0" baseline="0" dirty="0" smtClean="0">
                          <a:ln>
                            <a:noFill/>
                          </a:ln>
                          <a:solidFill>
                            <a:schemeClr val="tx1"/>
                          </a:solidFill>
                          <a:effectLst/>
                          <a:latin typeface="Century Gothic" pitchFamily="34" charset="0"/>
                          <a:ea typeface="+mn-ea"/>
                          <a:cs typeface="+mn-cs"/>
                        </a:rPr>
                        <a:t>$714,000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4A3AA">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kern="1200" cap="none" normalizeH="0" baseline="0" dirty="0" smtClean="0">
                          <a:ln>
                            <a:noFill/>
                          </a:ln>
                          <a:solidFill>
                            <a:schemeClr val="tx1"/>
                          </a:solidFill>
                          <a:effectLst/>
                          <a:latin typeface="Century Gothic" pitchFamily="34" charset="0"/>
                          <a:ea typeface="+mn-ea"/>
                          <a:cs typeface="+mn-cs"/>
                        </a:rPr>
                        <a:t>$950,000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4A3AA">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kern="1200" cap="none" normalizeH="0" baseline="0" dirty="0" smtClean="0">
                          <a:ln>
                            <a:noFill/>
                          </a:ln>
                          <a:solidFill>
                            <a:schemeClr val="tx1"/>
                          </a:solidFill>
                          <a:effectLst/>
                          <a:latin typeface="Century Gothic" pitchFamily="34" charset="0"/>
                          <a:ea typeface="+mn-ea"/>
                          <a:cs typeface="+mn-cs"/>
                        </a:rPr>
                        <a:t>$4,915,724</a:t>
                      </a:r>
                    </a:p>
                  </a:txBody>
                  <a:tcPr horzOverflow="overflow">
                    <a:lnL>
                      <a:noFill/>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4A3AA">
                        <a:alpha val="50000"/>
                      </a:srgbClr>
                    </a:solidFill>
                  </a:tcPr>
                </a:tc>
              </a:tr>
              <a:tr h="2929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Century Gothic" pitchFamily="34" charset="0"/>
                        </a:rPr>
                        <a:t>Soft Costs</a:t>
                      </a:r>
                    </a:p>
                  </a:txBody>
                  <a:tcPr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4A3AA">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Century Gothic" pitchFamily="34" charset="0"/>
                        </a:rPr>
                        <a:t>$1,380,734</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4A3AA">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200" b="0" i="0" u="none" strike="noStrike" kern="1200" cap="none" normalizeH="0" baseline="0" dirty="0" smtClean="0">
                        <a:ln>
                          <a:noFill/>
                        </a:ln>
                        <a:solidFill>
                          <a:schemeClr val="tx1"/>
                        </a:solidFill>
                        <a:effectLst/>
                        <a:latin typeface="Century Gothic" pitchFamily="34" charset="0"/>
                        <a:ea typeface="+mn-ea"/>
                        <a:cs typeface="+mn-cs"/>
                      </a:endParaRP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4A3AA">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200" b="0" i="0" u="none" strike="noStrike" kern="1200" cap="none" normalizeH="0" baseline="0" dirty="0" smtClean="0">
                        <a:ln>
                          <a:noFill/>
                        </a:ln>
                        <a:solidFill>
                          <a:schemeClr val="tx1"/>
                        </a:solidFill>
                        <a:effectLst/>
                        <a:latin typeface="Century Gothic" pitchFamily="34" charset="0"/>
                        <a:ea typeface="+mn-ea"/>
                        <a:cs typeface="+mn-cs"/>
                      </a:endParaRP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4A3AA">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kern="1200" cap="none" normalizeH="0" baseline="0" dirty="0" smtClean="0">
                          <a:ln>
                            <a:noFill/>
                          </a:ln>
                          <a:solidFill>
                            <a:schemeClr val="tx1"/>
                          </a:solidFill>
                          <a:effectLst/>
                          <a:latin typeface="Century Gothic" pitchFamily="34" charset="0"/>
                          <a:ea typeface="+mn-ea"/>
                          <a:cs typeface="+mn-cs"/>
                        </a:rPr>
                        <a:t>$1,380,734</a:t>
                      </a:r>
                    </a:p>
                  </a:txBody>
                  <a:tcPr horzOverflow="overflow">
                    <a:lnL>
                      <a:noFill/>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4A3AA">
                        <a:alpha val="50000"/>
                      </a:srgbClr>
                    </a:solidFill>
                  </a:tcPr>
                </a:tc>
              </a:tr>
              <a:tr h="283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Century Gothic" pitchFamily="34" charset="0"/>
                        </a:rPr>
                        <a:t>Other Costs</a:t>
                      </a:r>
                    </a:p>
                  </a:txBody>
                  <a:tcPr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4A3AA">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Century Gothic" pitchFamily="34" charset="0"/>
                        </a:rPr>
                        <a:t>$1,914,619</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4A3AA">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200" b="0" i="0" u="none" strike="noStrike" kern="1200" cap="none" normalizeH="0" baseline="0" dirty="0" smtClean="0">
                        <a:ln>
                          <a:noFill/>
                        </a:ln>
                        <a:solidFill>
                          <a:schemeClr val="tx1"/>
                        </a:solidFill>
                        <a:effectLst/>
                        <a:latin typeface="Century Gothic" pitchFamily="34" charset="0"/>
                        <a:ea typeface="+mn-ea"/>
                        <a:cs typeface="+mn-cs"/>
                      </a:endParaRP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4A3AA">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200" b="0" i="0" u="none" strike="noStrike" kern="1200" cap="none" normalizeH="0" baseline="0" dirty="0" smtClean="0">
                        <a:ln>
                          <a:noFill/>
                        </a:ln>
                        <a:solidFill>
                          <a:schemeClr val="tx1"/>
                        </a:solidFill>
                        <a:effectLst/>
                        <a:latin typeface="Century Gothic" pitchFamily="34" charset="0"/>
                        <a:ea typeface="+mn-ea"/>
                        <a:cs typeface="+mn-cs"/>
                      </a:endParaRP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4A3AA">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kern="1200" cap="none" normalizeH="0" baseline="0" dirty="0" smtClean="0">
                          <a:ln>
                            <a:noFill/>
                          </a:ln>
                          <a:solidFill>
                            <a:schemeClr val="tx1"/>
                          </a:solidFill>
                          <a:effectLst/>
                          <a:latin typeface="Century Gothic" pitchFamily="34" charset="0"/>
                          <a:ea typeface="+mn-ea"/>
                          <a:cs typeface="+mn-cs"/>
                        </a:rPr>
                        <a:t>$1,914,619</a:t>
                      </a:r>
                    </a:p>
                  </a:txBody>
                  <a:tcPr horzOverflow="overflow">
                    <a:lnL>
                      <a:noFill/>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4A3AA">
                        <a:alpha val="50000"/>
                      </a:srgbClr>
                    </a:solidFill>
                  </a:tcPr>
                </a:tc>
              </a:tr>
              <a:tr h="283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Century Gothic" pitchFamily="34" charset="0"/>
                        </a:rPr>
                        <a:t>Total Development Budget</a:t>
                      </a:r>
                    </a:p>
                  </a:txBody>
                  <a:tcPr horzOverflow="overflow">
                    <a:lnL cap="flat">
                      <a:noFill/>
                    </a:lnL>
                    <a:lnR>
                      <a:noFill/>
                    </a:lnR>
                    <a:lnT w="127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44A3AA">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Century Gothic" pitchFamily="34" charset="0"/>
                        </a:rPr>
                        <a:t>$11,225,077</a:t>
                      </a:r>
                    </a:p>
                  </a:txBody>
                  <a:tcPr horzOverflow="overflow">
                    <a:lnL>
                      <a:noFill/>
                    </a:lnL>
                    <a:lnR>
                      <a:noFill/>
                    </a:lnR>
                    <a:lnT w="127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44A3AA">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kern="1200" cap="none" normalizeH="0" baseline="0" dirty="0" smtClean="0">
                          <a:ln>
                            <a:noFill/>
                          </a:ln>
                          <a:solidFill>
                            <a:schemeClr val="tx1"/>
                          </a:solidFill>
                          <a:effectLst/>
                          <a:latin typeface="Century Gothic" pitchFamily="34" charset="0"/>
                          <a:ea typeface="+mn-ea"/>
                          <a:cs typeface="+mn-cs"/>
                        </a:rPr>
                        <a:t>$714,000</a:t>
                      </a:r>
                    </a:p>
                  </a:txBody>
                  <a:tcPr horzOverflow="overflow">
                    <a:lnL>
                      <a:noFill/>
                    </a:lnL>
                    <a:lnR>
                      <a:noFill/>
                    </a:lnR>
                    <a:lnT w="127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44A3AA">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kern="1200" cap="none" normalizeH="0" baseline="0" dirty="0" smtClean="0">
                          <a:ln>
                            <a:noFill/>
                          </a:ln>
                          <a:solidFill>
                            <a:schemeClr val="tx1"/>
                          </a:solidFill>
                          <a:effectLst/>
                          <a:latin typeface="Century Gothic" pitchFamily="34" charset="0"/>
                          <a:ea typeface="+mn-ea"/>
                          <a:cs typeface="+mn-cs"/>
                        </a:rPr>
                        <a:t>$1,900,000</a:t>
                      </a:r>
                    </a:p>
                  </a:txBody>
                  <a:tcPr horzOverflow="overflow">
                    <a:lnL>
                      <a:noFill/>
                    </a:lnL>
                    <a:lnR>
                      <a:noFill/>
                    </a:lnR>
                    <a:lnT w="127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44A3AA">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Century Gothic" pitchFamily="34" charset="0"/>
                        </a:rPr>
                        <a:t>$8,611,077</a:t>
                      </a:r>
                    </a:p>
                  </a:txBody>
                  <a:tcPr horzOverflow="overflow">
                    <a:lnL>
                      <a:noFill/>
                    </a:lnL>
                    <a:lnR cap="flat">
                      <a:noFill/>
                    </a:lnR>
                    <a:lnT w="127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44A3AA">
                        <a:alpha val="50000"/>
                      </a:srgbClr>
                    </a:solidFill>
                  </a:tcPr>
                </a:tc>
              </a:tr>
              <a:tr h="2994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Century Gothic" pitchFamily="34" charset="0"/>
                        </a:rPr>
                        <a:t>Total Member Debt – First Mortgage</a:t>
                      </a:r>
                    </a:p>
                  </a:txBody>
                  <a:tcPr horzOverflow="overflow">
                    <a:lnL cap="flat">
                      <a:noFill/>
                    </a:lnL>
                    <a:lnR>
                      <a:noFill/>
                    </a:lnR>
                    <a:lnT w="762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Century Gothic" pitchFamily="34" charset="0"/>
                        </a:rPr>
                        <a:t>$1,900,000</a:t>
                      </a:r>
                    </a:p>
                  </a:txBody>
                  <a:tcPr horzOverflow="overflow">
                    <a:lnL>
                      <a:noFill/>
                    </a:lnL>
                    <a:lnR>
                      <a:noFill/>
                    </a:lnR>
                    <a:lnT w="762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entury Gothic" pitchFamily="34" charset="0"/>
                      </a:endParaRPr>
                    </a:p>
                  </a:txBody>
                  <a:tcPr horzOverflow="overflow">
                    <a:lnL>
                      <a:noFill/>
                    </a:lnL>
                    <a:lnR>
                      <a:noFill/>
                    </a:lnR>
                    <a:lnT w="762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entury Gothic" pitchFamily="34" charset="0"/>
                      </a:endParaRPr>
                    </a:p>
                  </a:txBody>
                  <a:tcPr horzOverflow="overflow">
                    <a:lnL>
                      <a:noFill/>
                    </a:lnL>
                    <a:lnR>
                      <a:noFill/>
                    </a:lnR>
                    <a:lnT w="762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300" b="0" i="0" u="none" strike="noStrike" cap="none" normalizeH="0" baseline="0" dirty="0" smtClean="0">
                        <a:ln>
                          <a:noFill/>
                        </a:ln>
                        <a:solidFill>
                          <a:schemeClr val="tx1"/>
                        </a:solidFill>
                        <a:effectLst/>
                        <a:latin typeface="Century Gothic" pitchFamily="34" charset="0"/>
                      </a:endParaRPr>
                    </a:p>
                  </a:txBody>
                  <a:tcPr horzOverflow="overflow">
                    <a:lnL>
                      <a:noFill/>
                    </a:lnL>
                    <a:lnR cap="flat">
                      <a:noFill/>
                    </a:lnR>
                    <a:lnT w="762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2933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Century Gothic" pitchFamily="34" charset="0"/>
                        </a:rPr>
                        <a:t>Member Loan-to-value (LTV)/cost</a:t>
                      </a:r>
                    </a:p>
                  </a:txBody>
                  <a:tcPr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Century Gothic" pitchFamily="34" charset="0"/>
                        </a:rPr>
                        <a:t>16.9%</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entury Gothic" pitchFamily="34" charset="0"/>
                      </a:endParaRP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entury Gothic" pitchFamily="34" charset="0"/>
                      </a:endParaRP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300" b="0" i="0" u="none" strike="noStrike" cap="none" normalizeH="0" baseline="0" dirty="0" smtClean="0">
                        <a:ln>
                          <a:noFill/>
                        </a:ln>
                        <a:solidFill>
                          <a:schemeClr val="tx1"/>
                        </a:solidFill>
                        <a:effectLst/>
                        <a:latin typeface="Century Gothic" pitchFamily="34" charset="0"/>
                      </a:endParaRPr>
                    </a:p>
                  </a:txBody>
                  <a:tcPr horzOverflow="overflow">
                    <a:lnL>
                      <a:noFill/>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387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Century Gothic" pitchFamily="34" charset="0"/>
                        </a:rPr>
                        <a:t>AHP Competitive</a:t>
                      </a:r>
                    </a:p>
                  </a:txBody>
                  <a:tcPr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Century Gothic" pitchFamily="34" charset="0"/>
                        </a:rPr>
                        <a:t>$714,000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entury Gothic" pitchFamily="34" charset="0"/>
                      </a:endParaRP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entury Gothic" pitchFamily="34" charset="0"/>
                      </a:endParaRP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300" b="0" i="0" u="none" strike="noStrike" cap="none" normalizeH="0" baseline="0" dirty="0" smtClean="0">
                        <a:ln>
                          <a:noFill/>
                        </a:ln>
                        <a:solidFill>
                          <a:schemeClr val="tx1"/>
                        </a:solidFill>
                        <a:effectLst/>
                        <a:latin typeface="Century Gothic" pitchFamily="34" charset="0"/>
                      </a:endParaRPr>
                    </a:p>
                  </a:txBody>
                  <a:tcPr horzOverflow="overflow">
                    <a:lnL>
                      <a:noFill/>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2994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Century Gothic" pitchFamily="34" charset="0"/>
                        </a:rPr>
                        <a:t>Total Member Debt if AHP converted to Debt</a:t>
                      </a:r>
                    </a:p>
                  </a:txBody>
                  <a:tcPr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Century Gothic" pitchFamily="34" charset="0"/>
                        </a:rPr>
                        <a:t>$2,614,000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entury Gothic" pitchFamily="34" charset="0"/>
                      </a:endParaRP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entury Gothic" pitchFamily="34" charset="0"/>
                      </a:endParaRP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300" b="0" i="0" u="none" strike="noStrike" cap="none" normalizeH="0" baseline="0" dirty="0" smtClean="0">
                        <a:ln>
                          <a:noFill/>
                        </a:ln>
                        <a:solidFill>
                          <a:schemeClr val="tx1"/>
                        </a:solidFill>
                        <a:effectLst/>
                        <a:latin typeface="Century Gothic" pitchFamily="34" charset="0"/>
                      </a:endParaRPr>
                    </a:p>
                  </a:txBody>
                  <a:tcPr horzOverflow="overflow">
                    <a:lnL>
                      <a:noFill/>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346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Century Gothic" pitchFamily="34" charset="0"/>
                        </a:rPr>
                        <a:t>Member LTV/cost if AHP converted to Debt</a:t>
                      </a:r>
                    </a:p>
                  </a:txBody>
                  <a:tcPr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Century Gothic" pitchFamily="34" charset="0"/>
                        </a:rPr>
                        <a:t>23.3%</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entury Gothic" pitchFamily="34" charset="0"/>
                      </a:endParaRP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entury Gothic" pitchFamily="34" charset="0"/>
                      </a:endParaRP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300" b="0" i="0" u="none" strike="noStrike" cap="none" normalizeH="0" baseline="0" dirty="0" smtClean="0">
                        <a:ln>
                          <a:noFill/>
                        </a:ln>
                        <a:solidFill>
                          <a:schemeClr val="tx1"/>
                        </a:solidFill>
                        <a:effectLst/>
                        <a:latin typeface="Century Gothic" pitchFamily="34" charset="0"/>
                      </a:endParaRPr>
                    </a:p>
                  </a:txBody>
                  <a:tcPr horzOverflow="overflow">
                    <a:lnL>
                      <a:noFill/>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2994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Century Gothic" pitchFamily="34" charset="0"/>
                        </a:rPr>
                        <a:t>DER</a:t>
                      </a:r>
                    </a:p>
                  </a:txBody>
                  <a:tcPr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Century Gothic" pitchFamily="34" charset="0"/>
                        </a:rPr>
                        <a:t>1.36</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entury Gothic" pitchFamily="34" charset="0"/>
                      </a:endParaRP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entury Gothic" pitchFamily="34" charset="0"/>
                      </a:endParaRP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300" b="0" i="0" u="none" strike="noStrike" cap="none" normalizeH="0" baseline="0" dirty="0" smtClean="0">
                        <a:ln>
                          <a:noFill/>
                        </a:ln>
                        <a:solidFill>
                          <a:schemeClr val="tx1"/>
                        </a:solidFill>
                        <a:effectLst/>
                        <a:latin typeface="Century Gothic" pitchFamily="34" charset="0"/>
                      </a:endParaRPr>
                    </a:p>
                  </a:txBody>
                  <a:tcPr horzOverflow="overflow">
                    <a:lnL>
                      <a:noFill/>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412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Century Gothic" pitchFamily="34" charset="0"/>
                        </a:rPr>
                        <a:t>DER if AHP converted to debt </a:t>
                      </a:r>
                      <a:br>
                        <a:rPr kumimoji="0" lang="en-US" sz="1200" b="0" i="0" u="none" strike="noStrike" cap="none" normalizeH="0" baseline="0" dirty="0" smtClean="0">
                          <a:ln>
                            <a:noFill/>
                          </a:ln>
                          <a:solidFill>
                            <a:schemeClr val="tx1"/>
                          </a:solidFill>
                          <a:effectLst/>
                          <a:latin typeface="Century Gothic" pitchFamily="34" charset="0"/>
                        </a:rPr>
                      </a:br>
                      <a:r>
                        <a:rPr kumimoji="0" lang="en-US" sz="1000" b="0" i="0" u="none" strike="noStrike" cap="none" normalizeH="0" baseline="0" dirty="0" smtClean="0">
                          <a:ln>
                            <a:noFill/>
                          </a:ln>
                          <a:solidFill>
                            <a:schemeClr val="tx1"/>
                          </a:solidFill>
                          <a:effectLst/>
                          <a:latin typeface="Century Gothic" pitchFamily="34" charset="0"/>
                        </a:rPr>
                        <a:t>(7.5% for 15 years)</a:t>
                      </a:r>
                    </a:p>
                  </a:txBody>
                  <a:tcPr anchor="ctr"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Century Gothic" pitchFamily="34" charset="0"/>
                        </a:rPr>
                        <a:t>.91</a:t>
                      </a:r>
                    </a:p>
                  </a:txBody>
                  <a:tcPr anchor="ct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entury Gothic" pitchFamily="34" charset="0"/>
                      </a:endParaRPr>
                    </a:p>
                  </a:txBody>
                  <a:tcPr anchor="ct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entury Gothic" pitchFamily="34" charset="0"/>
                      </a:endParaRPr>
                    </a:p>
                  </a:txBody>
                  <a:tcPr anchor="ct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300" b="0" i="0" u="none" strike="noStrike" cap="none" normalizeH="0" baseline="0" dirty="0" smtClean="0">
                        <a:ln>
                          <a:noFill/>
                        </a:ln>
                        <a:solidFill>
                          <a:schemeClr val="tx1"/>
                        </a:solidFill>
                        <a:effectLst/>
                        <a:latin typeface="Century Gothic" pitchFamily="34" charset="0"/>
                      </a:endParaRPr>
                    </a:p>
                  </a:txBody>
                  <a:tcPr horzOverflow="overflow">
                    <a:lnL>
                      <a:noFill/>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27" name="Oval 615"/>
          <p:cNvSpPr>
            <a:spLocks noChangeArrowheads="1"/>
          </p:cNvSpPr>
          <p:nvPr/>
        </p:nvSpPr>
        <p:spPr bwMode="auto">
          <a:xfrm>
            <a:off x="4191000" y="3810000"/>
            <a:ext cx="914400" cy="381000"/>
          </a:xfrm>
          <a:prstGeom prst="ellipse">
            <a:avLst/>
          </a:prstGeom>
          <a:noFill/>
          <a:ln w="38100">
            <a:noFill/>
            <a:round/>
            <a:headEnd/>
            <a:tailEnd/>
          </a:ln>
          <a:effectLst/>
        </p:spPr>
        <p:txBody>
          <a:bodyPr wrap="none" anchor="ctr"/>
          <a:lstStyle/>
          <a:p>
            <a:endParaRPr lang="en-US" dirty="0"/>
          </a:p>
        </p:txBody>
      </p:sp>
      <p:sp>
        <p:nvSpPr>
          <p:cNvPr id="28" name="Oval 647"/>
          <p:cNvSpPr>
            <a:spLocks noChangeArrowheads="1"/>
          </p:cNvSpPr>
          <p:nvPr/>
        </p:nvSpPr>
        <p:spPr bwMode="auto">
          <a:xfrm>
            <a:off x="4495800" y="5257800"/>
            <a:ext cx="533400" cy="381000"/>
          </a:xfrm>
          <a:prstGeom prst="ellipse">
            <a:avLst/>
          </a:prstGeom>
          <a:noFill/>
          <a:ln w="38100">
            <a:noFill/>
            <a:round/>
            <a:headEnd/>
            <a:tailEnd/>
          </a:ln>
          <a:effectLst/>
        </p:spPr>
        <p:txBody>
          <a:bodyPr wrap="none" anchor="ctr"/>
          <a:lstStyle/>
          <a:p>
            <a:endParaRPr lang="en-US" dirty="0"/>
          </a:p>
        </p:txBody>
      </p:sp>
      <p:sp>
        <p:nvSpPr>
          <p:cNvPr id="29" name="Oval 648"/>
          <p:cNvSpPr>
            <a:spLocks noChangeArrowheads="1"/>
          </p:cNvSpPr>
          <p:nvPr/>
        </p:nvSpPr>
        <p:spPr bwMode="auto">
          <a:xfrm>
            <a:off x="4572000" y="4419600"/>
            <a:ext cx="533400" cy="381000"/>
          </a:xfrm>
          <a:prstGeom prst="ellipse">
            <a:avLst/>
          </a:prstGeom>
          <a:noFill/>
          <a:ln w="38100">
            <a:noFill/>
            <a:round/>
            <a:headEnd/>
            <a:tailEnd/>
          </a:ln>
          <a:effectLst/>
        </p:spPr>
        <p:txBody>
          <a:bodyPr wrap="none" anchor="ctr"/>
          <a:lstStyle/>
          <a:p>
            <a:endParaRPr lang="en-US" dirty="0"/>
          </a:p>
        </p:txBody>
      </p:sp>
      <p:sp>
        <p:nvSpPr>
          <p:cNvPr id="30" name="Rectangle 2"/>
          <p:cNvSpPr txBox="1">
            <a:spLocks noChangeArrowheads="1"/>
          </p:cNvSpPr>
          <p:nvPr/>
        </p:nvSpPr>
        <p:spPr bwMode="auto">
          <a:xfrm>
            <a:off x="0" y="609600"/>
            <a:ext cx="5638800" cy="5333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srgbClr val="FF572F"/>
              </a:solidFill>
              <a:effectLst/>
              <a:uLnTx/>
              <a:uFillTx/>
              <a:latin typeface="+mj-lt"/>
              <a:ea typeface="+mj-ea"/>
              <a:cs typeface="Arial" charset="0"/>
            </a:endParaRPr>
          </a:p>
        </p:txBody>
      </p:sp>
      <p:sp>
        <p:nvSpPr>
          <p:cNvPr id="31" name="Oval 30"/>
          <p:cNvSpPr/>
          <p:nvPr/>
        </p:nvSpPr>
        <p:spPr bwMode="auto">
          <a:xfrm>
            <a:off x="4648647" y="3941134"/>
            <a:ext cx="548640" cy="274320"/>
          </a:xfrm>
          <a:prstGeom prst="ellipse">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rgbClr val="339933"/>
              </a:solidFill>
              <a:effectLst/>
              <a:latin typeface="Arial" charset="0"/>
            </a:endParaRPr>
          </a:p>
        </p:txBody>
      </p:sp>
      <p:sp>
        <p:nvSpPr>
          <p:cNvPr id="32" name="Oval 31"/>
          <p:cNvSpPr/>
          <p:nvPr/>
        </p:nvSpPr>
        <p:spPr bwMode="auto">
          <a:xfrm>
            <a:off x="4471484" y="4865285"/>
            <a:ext cx="731520" cy="274320"/>
          </a:xfrm>
          <a:prstGeom prst="ellipse">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rgbClr val="339933"/>
              </a:solidFill>
              <a:effectLst/>
              <a:latin typeface="Arial" charset="0"/>
            </a:endParaRPr>
          </a:p>
        </p:txBody>
      </p:sp>
      <p:sp>
        <p:nvSpPr>
          <p:cNvPr id="33" name="Oval 32"/>
          <p:cNvSpPr/>
          <p:nvPr/>
        </p:nvSpPr>
        <p:spPr bwMode="auto">
          <a:xfrm>
            <a:off x="4634628" y="5212080"/>
            <a:ext cx="548640" cy="274320"/>
          </a:xfrm>
          <a:prstGeom prst="ellipse">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rgbClr val="339933"/>
              </a:solidFill>
              <a:effectLst/>
              <a:latin typeface="Arial" charset="0"/>
            </a:endParaRPr>
          </a:p>
        </p:txBody>
      </p:sp>
      <p:sp>
        <p:nvSpPr>
          <p:cNvPr id="34" name="Oval 33"/>
          <p:cNvSpPr/>
          <p:nvPr/>
        </p:nvSpPr>
        <p:spPr bwMode="auto">
          <a:xfrm>
            <a:off x="4643827" y="5593080"/>
            <a:ext cx="548640" cy="274320"/>
          </a:xfrm>
          <a:prstGeom prst="ellipse">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rgbClr val="339933"/>
              </a:solidFill>
              <a:effectLst/>
              <a:latin typeface="Arial" charset="0"/>
            </a:endParaRPr>
          </a:p>
        </p:txBody>
      </p:sp>
      <p:sp>
        <p:nvSpPr>
          <p:cNvPr id="35" name="Title 1"/>
          <p:cNvSpPr txBox="1">
            <a:spLocks/>
          </p:cNvSpPr>
          <p:nvPr/>
        </p:nvSpPr>
        <p:spPr bwMode="auto">
          <a:xfrm>
            <a:off x="457200" y="0"/>
            <a:ext cx="82296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chemeClr val="accent1"/>
              </a:solidFill>
              <a:effectLst/>
              <a:uLnTx/>
              <a:uFillTx/>
              <a:latin typeface="+mj-lt"/>
              <a:ea typeface="+mj-ea"/>
              <a:cs typeface="+mj-cs"/>
            </a:endParaRPr>
          </a:p>
        </p:txBody>
      </p:sp>
      <p:sp>
        <p:nvSpPr>
          <p:cNvPr id="36" name="Title 1"/>
          <p:cNvSpPr txBox="1">
            <a:spLocks/>
          </p:cNvSpPr>
          <p:nvPr/>
        </p:nvSpPr>
        <p:spPr bwMode="auto">
          <a:xfrm>
            <a:off x="609600" y="0"/>
            <a:ext cx="82296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chemeClr val="accent1"/>
              </a:solidFill>
              <a:effectLst/>
              <a:uLnTx/>
              <a:uFillTx/>
              <a:latin typeface="+mj-lt"/>
              <a:ea typeface="+mj-ea"/>
              <a:cs typeface="+mj-cs"/>
            </a:endParaRPr>
          </a:p>
        </p:txBody>
      </p:sp>
      <p:pic>
        <p:nvPicPr>
          <p:cNvPr id="37" name="Picture 4" descr="D:\Users\fhlbad3\AppData\Local\Microsoft\Windows\Temporary Internet Files\Content.Outlook\2CF3REEM\Swingley IMG_5102 (4).JPG"/>
          <p:cNvPicPr>
            <a:picLocks noChangeAspect="1" noChangeArrowheads="1"/>
          </p:cNvPicPr>
          <p:nvPr/>
        </p:nvPicPr>
        <p:blipFill>
          <a:blip r:embed="rId3" cstate="print"/>
          <a:srcRect/>
          <a:stretch>
            <a:fillRect/>
          </a:stretch>
        </p:blipFill>
        <p:spPr bwMode="auto">
          <a:xfrm>
            <a:off x="5410200" y="3714750"/>
            <a:ext cx="3505200" cy="2228850"/>
          </a:xfrm>
          <a:prstGeom prst="rect">
            <a:avLst/>
          </a:prstGeom>
          <a:noFill/>
        </p:spPr>
      </p:pic>
      <p:sp>
        <p:nvSpPr>
          <p:cNvPr id="38" name="Rectangle 2"/>
          <p:cNvSpPr txBox="1">
            <a:spLocks noChangeArrowheads="1"/>
          </p:cNvSpPr>
          <p:nvPr/>
        </p:nvSpPr>
        <p:spPr>
          <a:xfrm>
            <a:off x="304800" y="575932"/>
            <a:ext cx="8229600" cy="773043"/>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chemeClr val="tx2"/>
                </a:solidFill>
                <a:effectLst/>
                <a:uLnTx/>
                <a:uFillTx/>
                <a:latin typeface="+mj-lt"/>
                <a:ea typeface="+mj-ea"/>
                <a:cs typeface="+mj-cs"/>
              </a:rPr>
              <a:t>Extend Credit and Reduce Loan Risk</a:t>
            </a:r>
            <a:br>
              <a:rPr kumimoji="0" lang="en-US" sz="2400" b="1" i="0" u="none" strike="noStrike" kern="1200" cap="none" spc="0" normalizeH="0" baseline="0" noProof="0" dirty="0" smtClean="0">
                <a:ln>
                  <a:noFill/>
                </a:ln>
                <a:solidFill>
                  <a:schemeClr val="tx2"/>
                </a:solidFill>
                <a:effectLst/>
                <a:uLnTx/>
                <a:uFillTx/>
                <a:latin typeface="+mj-lt"/>
                <a:ea typeface="+mj-ea"/>
                <a:cs typeface="+mj-cs"/>
              </a:rPr>
            </a:br>
            <a:endParaRPr kumimoji="0" lang="en-US" sz="2400" b="1" i="0" u="none" strike="noStrike" kern="1200" cap="none" spc="0" normalizeH="0" baseline="0" noProof="0" dirty="0">
              <a:ln>
                <a:noFill/>
              </a:ln>
              <a:solidFill>
                <a:schemeClr val="tx2"/>
              </a:solidFill>
              <a:effectLst/>
              <a:uLnTx/>
              <a:uFillTx/>
              <a:latin typeface="+mj-lt"/>
              <a:ea typeface="+mj-ea"/>
              <a:cs typeface="+mj-cs"/>
            </a:endParaRPr>
          </a:p>
        </p:txBody>
      </p:sp>
      <p:sp>
        <p:nvSpPr>
          <p:cNvPr id="39" name="Rectangle 3"/>
          <p:cNvSpPr txBox="1">
            <a:spLocks noChangeArrowheads="1"/>
          </p:cNvSpPr>
          <p:nvPr/>
        </p:nvSpPr>
        <p:spPr>
          <a:xfrm>
            <a:off x="304800" y="1066800"/>
            <a:ext cx="8077200" cy="762000"/>
          </a:xfrm>
          <a:prstGeom prst="rect">
            <a:avLst/>
          </a:prstGeom>
        </p:spPr>
        <p:txBody>
          <a:bodyPr vert="horz" lIns="91440" tIns="45720" rIns="91440" bIns="45720" rtlCol="0">
            <a:noAutofit/>
          </a:bodyPr>
          <a:lstStyle/>
          <a:p>
            <a:pPr marL="342900" marR="0" lvl="0" indent="-342900" algn="ctr" defTabSz="457200" rtl="0" eaLnBrk="1" fontAlgn="auto" latinLnBrk="0" hangingPunct="1">
              <a:lnSpc>
                <a:spcPct val="100000"/>
              </a:lnSpc>
              <a:spcBef>
                <a:spcPct val="20000"/>
              </a:spcBef>
              <a:spcAft>
                <a:spcPts val="0"/>
              </a:spcAft>
              <a:buClr>
                <a:srgbClr val="01517B"/>
              </a:buClr>
              <a:buSzPct val="70000"/>
              <a:buFont typeface="Arial"/>
              <a:buNone/>
              <a:tabLst>
                <a:tab pos="342900" algn="l"/>
              </a:tabLst>
              <a:defRPr/>
            </a:pPr>
            <a:r>
              <a:rPr kumimoji="0" lang="en-US" sz="1400" b="0" i="0" u="none" strike="noStrike" kern="1200" cap="none" spc="0" normalizeH="0" baseline="0" noProof="0" dirty="0" smtClean="0">
                <a:ln>
                  <a:noFill/>
                </a:ln>
                <a:solidFill>
                  <a:srgbClr val="002060"/>
                </a:solidFill>
                <a:effectLst/>
                <a:uLnTx/>
                <a:uFillTx/>
                <a:latin typeface="+mn-lt"/>
                <a:ea typeface="+mn-ea"/>
                <a:cs typeface="+mn-cs"/>
              </a:rPr>
              <a:t>Acquisition / Rehabilitation</a:t>
            </a:r>
            <a:endParaRPr kumimoji="0" lang="en-US" sz="1400" b="1" i="1" u="none" strike="noStrike" kern="1200" cap="none" spc="0" normalizeH="0" baseline="0" noProof="0" dirty="0" smtClean="0">
              <a:ln>
                <a:noFill/>
              </a:ln>
              <a:solidFill>
                <a:srgbClr val="002060"/>
              </a:solidFill>
              <a:effectLst/>
              <a:uLnTx/>
              <a:uFillTx/>
              <a:latin typeface="+mn-lt"/>
              <a:ea typeface="+mn-ea"/>
              <a:cs typeface="+mn-cs"/>
            </a:endParaRPr>
          </a:p>
          <a:p>
            <a:pPr marL="342900" marR="0" lvl="0" indent="-342900" algn="ctr" defTabSz="457200" rtl="0" eaLnBrk="1" fontAlgn="auto" latinLnBrk="0" hangingPunct="1">
              <a:lnSpc>
                <a:spcPct val="100000"/>
              </a:lnSpc>
              <a:spcBef>
                <a:spcPct val="20000"/>
              </a:spcBef>
              <a:spcAft>
                <a:spcPts val="0"/>
              </a:spcAft>
              <a:buClr>
                <a:srgbClr val="01517B"/>
              </a:buClr>
              <a:buSzPct val="70000"/>
              <a:buFont typeface="Arial"/>
              <a:buNone/>
              <a:tabLst>
                <a:tab pos="342900" algn="l"/>
              </a:tabLst>
              <a:defRPr/>
            </a:pPr>
            <a:r>
              <a:rPr kumimoji="0" lang="en-US" sz="1100" b="0" i="0" u="none" strike="noStrike" kern="1200" cap="none" spc="0" normalizeH="0" baseline="0" noProof="0" dirty="0" smtClean="0">
                <a:ln>
                  <a:noFill/>
                </a:ln>
                <a:solidFill>
                  <a:srgbClr val="002060"/>
                </a:solidFill>
                <a:effectLst/>
                <a:uLnTx/>
                <a:uFillTx/>
                <a:latin typeface="+mn-lt"/>
                <a:ea typeface="+mn-ea"/>
                <a:cs typeface="+mn-cs"/>
              </a:rPr>
              <a:t>Very Low Income Affordable Housing </a:t>
            </a:r>
          </a:p>
          <a:p>
            <a:pPr marL="342900" lvl="0" indent="-342900" algn="ctr" defTabSz="457200">
              <a:spcBef>
                <a:spcPct val="20000"/>
              </a:spcBef>
              <a:buClr>
                <a:srgbClr val="01517B"/>
              </a:buClr>
              <a:buSzPct val="70000"/>
              <a:tabLst>
                <a:tab pos="342900" algn="l"/>
              </a:tabLst>
            </a:pPr>
            <a:r>
              <a:rPr lang="en-US" sz="1100" dirty="0" smtClean="0">
                <a:solidFill>
                  <a:srgbClr val="002060"/>
                </a:solidFill>
              </a:rPr>
              <a:t>Newport News City, VA  80 </a:t>
            </a:r>
            <a:r>
              <a:rPr kumimoji="0" lang="en-US" sz="1100" b="0" i="0" u="none" strike="noStrike" kern="1200" cap="none" spc="0" normalizeH="0" baseline="0" noProof="0" dirty="0" smtClean="0">
                <a:ln>
                  <a:noFill/>
                </a:ln>
                <a:solidFill>
                  <a:srgbClr val="002060"/>
                </a:solidFill>
                <a:effectLst/>
                <a:uLnTx/>
                <a:uFillTx/>
                <a:latin typeface="+mn-lt"/>
                <a:ea typeface="+mn-ea"/>
                <a:cs typeface="+mn-cs"/>
              </a:rPr>
              <a:t>units</a:t>
            </a:r>
          </a:p>
          <a:p>
            <a:pPr marL="342900" marR="0" lvl="0" indent="-342900" algn="l" defTabSz="457200" rtl="0" eaLnBrk="1" fontAlgn="auto" latinLnBrk="0" hangingPunct="1">
              <a:lnSpc>
                <a:spcPct val="100000"/>
              </a:lnSpc>
              <a:spcBef>
                <a:spcPct val="20000"/>
              </a:spcBef>
              <a:spcAft>
                <a:spcPts val="0"/>
              </a:spcAft>
              <a:buClr>
                <a:srgbClr val="01517B"/>
              </a:buClr>
              <a:buSzPct val="70000"/>
              <a:buFont typeface="Arial"/>
              <a:buNone/>
              <a:tabLst>
                <a:tab pos="342900" algn="l"/>
              </a:tabLst>
              <a:defRPr/>
            </a:pPr>
            <a:r>
              <a:rPr kumimoji="0" lang="en-US" sz="1100" b="0" i="0" u="none" strike="noStrike" kern="1200" cap="none" spc="0" normalizeH="0" baseline="0" noProof="0" dirty="0" smtClean="0">
                <a:ln>
                  <a:noFill/>
                </a:ln>
                <a:solidFill>
                  <a:schemeClr val="bg1"/>
                </a:solidFill>
                <a:effectLst/>
                <a:uLnTx/>
                <a:uFillTx/>
                <a:latin typeface="+mn-lt"/>
                <a:ea typeface="+mn-ea"/>
                <a:cs typeface="+mn-cs"/>
              </a:rPr>
              <a:t> 	</a:t>
            </a:r>
            <a:endParaRPr kumimoji="0" lang="en-US" sz="11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1000"/>
                                        <p:tgtEl>
                                          <p:spTgt spid="3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1000"/>
                                        <p:tgtEl>
                                          <p:spTgt spid="3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2"/>
          <p:cNvSpPr>
            <a:spLocks noGrp="1" noChangeArrowheads="1"/>
          </p:cNvSpPr>
          <p:nvPr>
            <p:ph type="title"/>
          </p:nvPr>
        </p:nvSpPr>
        <p:spPr>
          <a:xfrm>
            <a:off x="304800" y="575932"/>
            <a:ext cx="8229600" cy="773043"/>
          </a:xfrm>
        </p:spPr>
        <p:txBody>
          <a:bodyPr>
            <a:noAutofit/>
          </a:bodyPr>
          <a:lstStyle/>
          <a:p>
            <a:pPr lvl="0"/>
            <a:r>
              <a:rPr lang="en-US" sz="2400" dirty="0" smtClean="0">
                <a:solidFill>
                  <a:schemeClr val="tx2"/>
                </a:solidFill>
              </a:rPr>
              <a:t>Extend Credit and Reduce Loan Risk</a:t>
            </a:r>
            <a:br>
              <a:rPr lang="en-US" sz="2400" dirty="0" smtClean="0">
                <a:solidFill>
                  <a:schemeClr val="tx2"/>
                </a:solidFill>
              </a:rPr>
            </a:br>
            <a:endParaRPr lang="en-US" sz="2400" b="1" dirty="0">
              <a:solidFill>
                <a:schemeClr val="tx2"/>
              </a:solidFill>
            </a:endParaRPr>
          </a:p>
        </p:txBody>
      </p:sp>
      <p:graphicFrame>
        <p:nvGraphicFramePr>
          <p:cNvPr id="488077" name="Group 653"/>
          <p:cNvGraphicFramePr>
            <a:graphicFrameLocks noGrp="1"/>
          </p:cNvGraphicFramePr>
          <p:nvPr>
            <p:ph idx="1"/>
          </p:nvPr>
        </p:nvGraphicFramePr>
        <p:xfrm>
          <a:off x="385363" y="1447800"/>
          <a:ext cx="8229601" cy="4640670"/>
        </p:xfrm>
        <a:graphic>
          <a:graphicData uri="http://schemas.openxmlformats.org/drawingml/2006/table">
            <a:tbl>
              <a:tblPr/>
              <a:tblGrid>
                <a:gridCol w="3581401"/>
                <a:gridCol w="1066800"/>
                <a:gridCol w="1193800"/>
                <a:gridCol w="1193800"/>
                <a:gridCol w="1193800"/>
              </a:tblGrid>
              <a:tr h="43946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sng" strike="noStrike" cap="none" normalizeH="0" baseline="0" dirty="0" smtClean="0">
                          <a:ln>
                            <a:noFill/>
                          </a:ln>
                          <a:solidFill>
                            <a:schemeClr val="tx1"/>
                          </a:solidFill>
                          <a:effectLst/>
                          <a:latin typeface="+mn-lt"/>
                        </a:rPr>
                        <a:t>Construction Sources and Uses</a:t>
                      </a:r>
                    </a:p>
                  </a:txBody>
                  <a:tcPr marL="88174" marR="88174" anchor="b" horzOverflow="overflow">
                    <a:lnL cap="flat">
                      <a:noFill/>
                    </a:lnL>
                    <a:lnR>
                      <a:noFill/>
                    </a:lnR>
                    <a:lnT cap="flat">
                      <a:noFill/>
                    </a:lnT>
                    <a:lnB w="12700" cap="flat" cmpd="sng" algn="ctr">
                      <a:solidFill>
                        <a:srgbClr val="B2B2B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n-lt"/>
                        </a:rPr>
                        <a:t>Total Costs</a:t>
                      </a:r>
                    </a:p>
                  </a:txBody>
                  <a:tcPr marL="88174" marR="88174" anchor="b" horzOverflow="overflow">
                    <a:lnL>
                      <a:noFill/>
                    </a:lnL>
                    <a:lnR>
                      <a:noFill/>
                    </a:lnR>
                    <a:lnT cap="flat">
                      <a:noFill/>
                    </a:lnT>
                    <a:lnB w="12700" cap="flat" cmpd="sng" algn="ctr">
                      <a:solidFill>
                        <a:srgbClr val="B2B2B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rPr>
                        <a:t>AHP</a:t>
                      </a:r>
                    </a:p>
                  </a:txBody>
                  <a:tcPr marL="88174" marR="88174" anchor="b" horzOverflow="overflow">
                    <a:lnL>
                      <a:noFill/>
                    </a:lnL>
                    <a:lnR>
                      <a:noFill/>
                    </a:lnR>
                    <a:lnT cap="flat">
                      <a:noFill/>
                    </a:lnT>
                    <a:lnB w="12700" cap="flat" cmpd="sng" algn="ctr">
                      <a:solidFill>
                        <a:srgbClr val="B2B2B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rPr>
                        <a:t>Shareholder</a:t>
                      </a:r>
                    </a:p>
                  </a:txBody>
                  <a:tcPr marL="88174" marR="88174" anchor="b" horzOverflow="overflow">
                    <a:lnL>
                      <a:noFill/>
                    </a:lnL>
                    <a:lnR>
                      <a:noFill/>
                    </a:lnR>
                    <a:lnT cap="flat">
                      <a:noFill/>
                    </a:lnT>
                    <a:lnB w="12700" cap="flat" cmpd="sng" algn="ctr">
                      <a:solidFill>
                        <a:srgbClr val="B2B2B2"/>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mn-lt"/>
                        </a:rPr>
                        <a:t>Other Sources</a:t>
                      </a:r>
                    </a:p>
                  </a:txBody>
                  <a:tcPr marL="88174" marR="88174" anchor="b" horzOverflow="overflow">
                    <a:lnL>
                      <a:noFill/>
                    </a:lnL>
                    <a:lnR cap="flat">
                      <a:noFill/>
                    </a:lnR>
                    <a:lnT cap="flat">
                      <a:noFill/>
                    </a:lnT>
                    <a:lnB w="12700" cap="flat" cmpd="sng" algn="ctr">
                      <a:solidFill>
                        <a:srgbClr val="B2B2B2"/>
                      </a:solidFill>
                      <a:prstDash val="solid"/>
                      <a:round/>
                      <a:headEnd type="none" w="med" len="med"/>
                      <a:tailEnd type="none" w="med" len="med"/>
                    </a:lnB>
                    <a:lnTlToBr>
                      <a:noFill/>
                    </a:lnTlToBr>
                    <a:lnBlToTr>
                      <a:noFill/>
                    </a:lnBlToTr>
                    <a:noFill/>
                  </a:tcPr>
                </a:tc>
              </a:tr>
              <a:tr h="283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rPr>
                        <a:t>Acquisition</a:t>
                      </a:r>
                    </a:p>
                  </a:txBody>
                  <a:tcPr marL="88174" marR="88174" horzOverflow="overflow">
                    <a:lnL cap="flat">
                      <a:noFill/>
                    </a:lnL>
                    <a:lnR>
                      <a:noFill/>
                    </a:lnR>
                    <a:lnT w="12700" cap="flat" cmpd="sng" algn="ctr">
                      <a:solidFill>
                        <a:srgbClr val="B2B2B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4A3AA">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$135,000</a:t>
                      </a:r>
                    </a:p>
                  </a:txBody>
                  <a:tcPr marL="88174" marR="88174" horzOverflow="overflow">
                    <a:lnL>
                      <a:noFill/>
                    </a:lnL>
                    <a:lnR>
                      <a:noFill/>
                    </a:lnR>
                    <a:lnT w="12700" cap="flat" cmpd="sng" algn="ctr">
                      <a:solidFill>
                        <a:srgbClr val="B2B2B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4A3AA">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en-US" sz="1200" b="0" i="0" u="none" strike="noStrike" kern="1200" cap="none" normalizeH="0" baseline="0" dirty="0" smtClean="0">
                          <a:ln>
                            <a:noFill/>
                          </a:ln>
                          <a:solidFill>
                            <a:schemeClr val="tx1"/>
                          </a:solidFill>
                          <a:effectLst/>
                          <a:latin typeface="+mn-lt"/>
                          <a:ea typeface="+mn-ea"/>
                          <a:cs typeface="+mn-cs"/>
                        </a:rPr>
                        <a:t>$135,000</a:t>
                      </a:r>
                    </a:p>
                  </a:txBody>
                  <a:tcPr marL="88174" marR="88174" horzOverflow="overflow">
                    <a:lnL>
                      <a:noFill/>
                    </a:lnL>
                    <a:lnR>
                      <a:noFill/>
                    </a:lnR>
                    <a:lnT w="12700" cap="flat" cmpd="sng" algn="ctr">
                      <a:solidFill>
                        <a:srgbClr val="B2B2B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4A3AA">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endParaRPr kumimoji="0" lang="en-US" sz="1200" b="0" i="0" u="none" strike="noStrike" cap="none" normalizeH="0" baseline="0" dirty="0" smtClean="0">
                        <a:ln>
                          <a:noFill/>
                        </a:ln>
                        <a:solidFill>
                          <a:schemeClr val="tx1"/>
                        </a:solidFill>
                        <a:effectLst/>
                        <a:latin typeface="+mn-lt"/>
                      </a:endParaRPr>
                    </a:p>
                  </a:txBody>
                  <a:tcPr marL="88174" marR="88174" horzOverflow="overflow">
                    <a:lnL>
                      <a:noFill/>
                    </a:lnL>
                    <a:lnR>
                      <a:noFill/>
                    </a:lnR>
                    <a:lnT w="12700" cap="flat" cmpd="sng" algn="ctr">
                      <a:solidFill>
                        <a:srgbClr val="B2B2B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4A3AA">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kern="1200" cap="none" normalizeH="0" baseline="0" dirty="0" smtClean="0">
                          <a:ln>
                            <a:noFill/>
                          </a:ln>
                          <a:solidFill>
                            <a:schemeClr val="tx1"/>
                          </a:solidFill>
                          <a:effectLst/>
                          <a:latin typeface="+mn-lt"/>
                          <a:ea typeface="+mn-ea"/>
                          <a:cs typeface="+mn-cs"/>
                        </a:rPr>
                        <a:t>$0</a:t>
                      </a:r>
                    </a:p>
                  </a:txBody>
                  <a:tcPr marL="88174" marR="88174" horzOverflow="overflow">
                    <a:lnL>
                      <a:noFill/>
                    </a:lnL>
                    <a:lnR cap="flat">
                      <a:noFill/>
                    </a:lnR>
                    <a:lnT w="12700" cap="flat" cmpd="sng" algn="ctr">
                      <a:solidFill>
                        <a:srgbClr val="B2B2B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4A3AA">
                        <a:alpha val="50000"/>
                      </a:srgbClr>
                    </a:solidFill>
                  </a:tcPr>
                </a:tc>
              </a:tr>
              <a:tr h="2929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rPr>
                        <a:t>Construction</a:t>
                      </a:r>
                    </a:p>
                  </a:txBody>
                  <a:tcPr marL="88174" marR="88174"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4A3AA">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$2,930,665</a:t>
                      </a:r>
                    </a:p>
                  </a:txBody>
                  <a:tcPr marL="88174" marR="88174"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4A3AA">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200" b="0" i="0" u="none" strike="noStrike" kern="1200" cap="none" normalizeH="0" baseline="0" dirty="0" smtClean="0">
                        <a:ln>
                          <a:noFill/>
                        </a:ln>
                        <a:solidFill>
                          <a:schemeClr val="tx1"/>
                        </a:solidFill>
                        <a:effectLst/>
                        <a:latin typeface="+mn-lt"/>
                        <a:ea typeface="+mn-ea"/>
                        <a:cs typeface="+mn-cs"/>
                      </a:endParaRPr>
                    </a:p>
                  </a:txBody>
                  <a:tcPr marL="88174" marR="88174"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4A3AA">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kern="1200" cap="none" normalizeH="0" baseline="0" dirty="0" smtClean="0">
                          <a:ln>
                            <a:noFill/>
                          </a:ln>
                          <a:solidFill>
                            <a:schemeClr val="tx1"/>
                          </a:solidFill>
                          <a:effectLst/>
                          <a:latin typeface="+mn-lt"/>
                          <a:ea typeface="+mn-ea"/>
                          <a:cs typeface="+mn-cs"/>
                        </a:rPr>
                        <a:t>$2,000,000</a:t>
                      </a:r>
                    </a:p>
                  </a:txBody>
                  <a:tcPr marL="88174" marR="88174"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4A3AA">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kern="1200" cap="none" normalizeH="0" baseline="0" dirty="0" smtClean="0">
                          <a:ln>
                            <a:noFill/>
                          </a:ln>
                          <a:solidFill>
                            <a:schemeClr val="tx1"/>
                          </a:solidFill>
                          <a:effectLst/>
                          <a:latin typeface="+mn-lt"/>
                          <a:ea typeface="+mn-ea"/>
                          <a:cs typeface="+mn-cs"/>
                        </a:rPr>
                        <a:t>$930,665</a:t>
                      </a:r>
                    </a:p>
                  </a:txBody>
                  <a:tcPr marL="88174" marR="88174" horzOverflow="overflow">
                    <a:lnL>
                      <a:noFill/>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4A3AA">
                        <a:alpha val="50000"/>
                      </a:srgbClr>
                    </a:solidFill>
                  </a:tcPr>
                </a:tc>
              </a:tr>
              <a:tr h="2929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rPr>
                        <a:t>Soft Costs</a:t>
                      </a:r>
                    </a:p>
                  </a:txBody>
                  <a:tcPr marL="88174" marR="88174"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4A3AA">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$482,462</a:t>
                      </a:r>
                    </a:p>
                  </a:txBody>
                  <a:tcPr marL="88174" marR="88174"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4A3AA">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kern="1200" cap="none" normalizeH="0" baseline="0" dirty="0" smtClean="0">
                          <a:ln>
                            <a:noFill/>
                          </a:ln>
                          <a:solidFill>
                            <a:schemeClr val="tx1"/>
                          </a:solidFill>
                          <a:effectLst/>
                          <a:latin typeface="+mn-lt"/>
                          <a:ea typeface="+mn-ea"/>
                          <a:cs typeface="+mn-cs"/>
                        </a:rPr>
                        <a:t>$19,000</a:t>
                      </a:r>
                    </a:p>
                  </a:txBody>
                  <a:tcPr marL="88174" marR="88174"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4A3AA">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200" b="0" i="0" u="none" strike="noStrike" kern="1200" cap="none" normalizeH="0" baseline="0" dirty="0" smtClean="0">
                        <a:ln>
                          <a:noFill/>
                        </a:ln>
                        <a:solidFill>
                          <a:schemeClr val="tx1"/>
                        </a:solidFill>
                        <a:effectLst/>
                        <a:latin typeface="+mn-lt"/>
                        <a:ea typeface="+mn-ea"/>
                        <a:cs typeface="+mn-cs"/>
                      </a:endParaRPr>
                    </a:p>
                  </a:txBody>
                  <a:tcPr marL="88174" marR="88174"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4A3AA">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$463,462</a:t>
                      </a:r>
                    </a:p>
                  </a:txBody>
                  <a:tcPr marL="88174" marR="88174" horzOverflow="overflow">
                    <a:lnL>
                      <a:noFill/>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4A3AA">
                        <a:alpha val="50000"/>
                      </a:srgbClr>
                    </a:solidFill>
                  </a:tcPr>
                </a:tc>
              </a:tr>
              <a:tr h="283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rPr>
                        <a:t>Other Costs</a:t>
                      </a:r>
                    </a:p>
                  </a:txBody>
                  <a:tcPr marL="88174" marR="88174"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4A3AA">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$667,781</a:t>
                      </a:r>
                    </a:p>
                  </a:txBody>
                  <a:tcPr marL="88174" marR="88174"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4A3AA">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200" b="0" i="0" u="none" strike="noStrike" kern="1200" cap="none" normalizeH="0" baseline="0" dirty="0" smtClean="0">
                        <a:ln>
                          <a:noFill/>
                        </a:ln>
                        <a:solidFill>
                          <a:schemeClr val="tx1"/>
                        </a:solidFill>
                        <a:effectLst/>
                        <a:latin typeface="+mn-lt"/>
                        <a:ea typeface="+mn-ea"/>
                        <a:cs typeface="+mn-cs"/>
                      </a:endParaRPr>
                    </a:p>
                  </a:txBody>
                  <a:tcPr marL="88174" marR="88174"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4A3AA">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200" b="0" i="0" u="none" strike="noStrike" kern="1200" cap="none" normalizeH="0" baseline="0" dirty="0" smtClean="0">
                        <a:ln>
                          <a:noFill/>
                        </a:ln>
                        <a:solidFill>
                          <a:schemeClr val="tx1"/>
                        </a:solidFill>
                        <a:effectLst/>
                        <a:latin typeface="+mn-lt"/>
                        <a:ea typeface="+mn-ea"/>
                        <a:cs typeface="+mn-cs"/>
                      </a:endParaRPr>
                    </a:p>
                  </a:txBody>
                  <a:tcPr marL="88174" marR="88174"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4A3AA">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kern="1200" cap="none" normalizeH="0" baseline="0" dirty="0" smtClean="0">
                          <a:ln>
                            <a:noFill/>
                          </a:ln>
                          <a:solidFill>
                            <a:schemeClr val="tx1"/>
                          </a:solidFill>
                          <a:effectLst/>
                          <a:latin typeface="+mn-lt"/>
                          <a:ea typeface="+mn-ea"/>
                          <a:cs typeface="+mn-cs"/>
                        </a:rPr>
                        <a:t>$667,781</a:t>
                      </a:r>
                    </a:p>
                  </a:txBody>
                  <a:tcPr marL="88174" marR="88174" horzOverflow="overflow">
                    <a:lnL>
                      <a:noFill/>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4A3AA">
                        <a:alpha val="50000"/>
                      </a:srgbClr>
                    </a:solidFill>
                  </a:tcPr>
                </a:tc>
              </a:tr>
              <a:tr h="283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rPr>
                        <a:t>Total Construction Budget</a:t>
                      </a:r>
                    </a:p>
                  </a:txBody>
                  <a:tcPr marL="88174" marR="88174" horzOverflow="overflow">
                    <a:lnL cap="flat">
                      <a:noFill/>
                    </a:lnL>
                    <a:lnR>
                      <a:noFill/>
                    </a:lnR>
                    <a:lnT w="127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44A3AA">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$4,215,908</a:t>
                      </a:r>
                    </a:p>
                  </a:txBody>
                  <a:tcPr marL="88174" marR="88174" horzOverflow="overflow">
                    <a:lnL>
                      <a:noFill/>
                    </a:lnL>
                    <a:lnR>
                      <a:noFill/>
                    </a:lnR>
                    <a:lnT w="127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44A3AA">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mn-lt"/>
                          <a:ea typeface="+mn-ea"/>
                          <a:cs typeface="+mn-cs"/>
                        </a:rPr>
                        <a:t>$154,000</a:t>
                      </a:r>
                    </a:p>
                  </a:txBody>
                  <a:tcPr marL="88174" marR="88174" horzOverflow="overflow">
                    <a:lnL>
                      <a:noFill/>
                    </a:lnL>
                    <a:lnR>
                      <a:noFill/>
                    </a:lnR>
                    <a:lnT w="127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44A3AA">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mn-lt"/>
                          <a:ea typeface="+mn-ea"/>
                          <a:cs typeface="+mn-cs"/>
                        </a:rPr>
                        <a:t>$2,000,000</a:t>
                      </a:r>
                    </a:p>
                  </a:txBody>
                  <a:tcPr marL="88174" marR="88174" horzOverflow="overflow">
                    <a:lnL>
                      <a:noFill/>
                    </a:lnL>
                    <a:lnR>
                      <a:noFill/>
                    </a:lnR>
                    <a:lnT w="127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44A3AA">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$2,061,908</a:t>
                      </a:r>
                    </a:p>
                  </a:txBody>
                  <a:tcPr marL="88174" marR="88174" horzOverflow="overflow">
                    <a:lnL>
                      <a:noFill/>
                    </a:lnL>
                    <a:lnR cap="flat">
                      <a:noFill/>
                    </a:lnR>
                    <a:lnT w="127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44A3AA">
                        <a:alpha val="50000"/>
                      </a:srgbClr>
                    </a:solidFill>
                  </a:tcPr>
                </a:tc>
              </a:tr>
              <a:tr h="299449">
                <a:tc gridSpan="5">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sng" strike="noStrike" cap="none" normalizeH="0" baseline="0" dirty="0" smtClean="0">
                          <a:ln>
                            <a:noFill/>
                          </a:ln>
                          <a:solidFill>
                            <a:schemeClr val="tx1"/>
                          </a:solidFill>
                          <a:effectLst/>
                          <a:latin typeface="+mn-lt"/>
                        </a:rPr>
                        <a:t>Permanent Sources and Uses</a:t>
                      </a:r>
                    </a:p>
                  </a:txBody>
                  <a:tcPr marL="88174" marR="88174" anchor="b" horzOverflow="overflow">
                    <a:lnL cap="flat">
                      <a:noFill/>
                    </a:lnL>
                    <a:lnR>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bg1">
                        <a:alpha val="50000"/>
                      </a:schemeClr>
                    </a:solidFill>
                  </a:tcPr>
                </a:tc>
                <a:tc hMerge="1">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entury Gothic" pitchFamily="34" charset="0"/>
                      </a:endParaRPr>
                    </a:p>
                  </a:txBody>
                  <a:tcPr marL="88174" marR="88174" anchor="ctr" horzOverflow="overflow">
                    <a:lnL>
                      <a:noFill/>
                    </a:lnL>
                    <a:lnR>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c hMerge="1">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entury Gothic" pitchFamily="34" charset="0"/>
                      </a:endParaRPr>
                    </a:p>
                  </a:txBody>
                  <a:tcPr marL="88174" marR="88174" horzOverflow="overflow">
                    <a:lnL>
                      <a:noFill/>
                    </a:lnL>
                    <a:lnR>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noFill/>
                  </a:tcPr>
                </a:tc>
                <a:tc hMerge="1">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entury Gothic" pitchFamily="34" charset="0"/>
                      </a:endParaRPr>
                    </a:p>
                  </a:txBody>
                  <a:tcPr marL="88174" marR="88174" horzOverflow="overflow">
                    <a:lnL>
                      <a:noFill/>
                    </a:lnL>
                    <a:lnR>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noFill/>
                  </a:tcPr>
                </a:tc>
                <a:tc hMerge="1">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300" b="0" i="0" u="none" strike="noStrike" cap="none" normalizeH="0" baseline="0" dirty="0" smtClean="0">
                        <a:ln>
                          <a:noFill/>
                        </a:ln>
                        <a:solidFill>
                          <a:schemeClr val="tx1"/>
                        </a:solidFill>
                        <a:effectLst/>
                        <a:latin typeface="Century Gothic" pitchFamily="34" charset="0"/>
                      </a:endParaRPr>
                    </a:p>
                  </a:txBody>
                  <a:tcPr marL="88174" marR="88174" horzOverflow="overflow">
                    <a:lnL>
                      <a:noFill/>
                    </a:lnL>
                    <a:lnR cap="flat">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noFill/>
                  </a:tcPr>
                </a:tc>
              </a:tr>
              <a:tr h="2994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rPr>
                        <a:t>Total Shareholder Debt – First Mortgage</a:t>
                      </a:r>
                    </a:p>
                  </a:txBody>
                  <a:tcPr marL="88174" marR="88174" anchor="ctr" horzOverflow="overflow">
                    <a:lnL cap="flat">
                      <a:noFill/>
                    </a:lnL>
                    <a:lnR>
                      <a:noFill/>
                    </a:lnR>
                    <a:lnT w="762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rPr>
                        <a:t>$0</a:t>
                      </a:r>
                    </a:p>
                  </a:txBody>
                  <a:tcPr marL="88174" marR="88174" anchor="ctr" horzOverflow="overflow">
                    <a:lnL>
                      <a:noFill/>
                    </a:lnL>
                    <a:lnR>
                      <a:noFill/>
                    </a:lnR>
                    <a:lnT w="762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mn-lt"/>
                      </a:endParaRPr>
                    </a:p>
                  </a:txBody>
                  <a:tcPr marL="88174" marR="88174" horzOverflow="overflow">
                    <a:lnL>
                      <a:noFill/>
                    </a:lnL>
                    <a:lnR>
                      <a:noFill/>
                    </a:lnR>
                    <a:lnT w="762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mn-lt"/>
                      </a:endParaRPr>
                    </a:p>
                  </a:txBody>
                  <a:tcPr marL="88174" marR="88174" horzOverflow="overflow">
                    <a:lnL>
                      <a:noFill/>
                    </a:lnL>
                    <a:lnR>
                      <a:noFill/>
                    </a:lnR>
                    <a:lnT w="762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mn-lt"/>
                      </a:endParaRPr>
                    </a:p>
                  </a:txBody>
                  <a:tcPr marL="88174" marR="88174" horzOverflow="overflow">
                    <a:lnL>
                      <a:noFill/>
                    </a:lnL>
                    <a:lnR cap="flat">
                      <a:noFill/>
                    </a:lnR>
                    <a:lnT w="762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2933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rPr>
                        <a:t>Member Loan-to-value (LTV)/cost</a:t>
                      </a:r>
                    </a:p>
                  </a:txBody>
                  <a:tcPr marL="88174" marR="88174" anchor="ctr"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rPr>
                        <a:t>--</a:t>
                      </a:r>
                    </a:p>
                  </a:txBody>
                  <a:tcPr marL="88174" marR="88174" anchor="ct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mn-lt"/>
                      </a:endParaRPr>
                    </a:p>
                  </a:txBody>
                  <a:tcPr marL="88174" marR="88174"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mn-lt"/>
                      </a:endParaRPr>
                    </a:p>
                  </a:txBody>
                  <a:tcPr marL="88174" marR="88174"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mn-lt"/>
                      </a:endParaRPr>
                    </a:p>
                  </a:txBody>
                  <a:tcPr marL="88174" marR="88174" horzOverflow="overflow">
                    <a:lnL>
                      <a:noFill/>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363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rPr>
                        <a:t>AHP Competitive</a:t>
                      </a:r>
                    </a:p>
                  </a:txBody>
                  <a:tcPr marL="88174" marR="88174" anchor="ctr"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rPr>
                        <a:t>$154,000</a:t>
                      </a:r>
                    </a:p>
                  </a:txBody>
                  <a:tcPr marL="88174" marR="88174" anchor="ct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mn-lt"/>
                      </a:endParaRPr>
                    </a:p>
                  </a:txBody>
                  <a:tcPr marL="88174" marR="88174"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mn-lt"/>
                      </a:endParaRPr>
                    </a:p>
                  </a:txBody>
                  <a:tcPr marL="88174" marR="88174"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mn-lt"/>
                      </a:endParaRPr>
                    </a:p>
                  </a:txBody>
                  <a:tcPr marL="88174" marR="88174" horzOverflow="overflow">
                    <a:lnL>
                      <a:noFill/>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rPr>
                        <a:t>Total Member Debt if AHP converted to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rPr>
                        <a:t>Debt</a:t>
                      </a:r>
                    </a:p>
                  </a:txBody>
                  <a:tcPr marL="88174" marR="88174" anchor="ctr"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rPr>
                        <a:t>$154,000</a:t>
                      </a:r>
                    </a:p>
                  </a:txBody>
                  <a:tcPr marL="88174" marR="88174" anchor="ct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mn-lt"/>
                      </a:endParaRPr>
                    </a:p>
                  </a:txBody>
                  <a:tcPr marL="88174" marR="88174"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endParaRPr lang="en-US" sz="1100" dirty="0" smtClean="0">
                        <a:latin typeface="+mn-lt"/>
                      </a:endParaRPr>
                    </a:p>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mn-lt"/>
                      </a:endParaRPr>
                    </a:p>
                  </a:txBody>
                  <a:tcPr marL="88174" marR="88174"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mn-lt"/>
                      </a:endParaRPr>
                    </a:p>
                  </a:txBody>
                  <a:tcPr marL="88174" marR="88174" horzOverflow="overflow">
                    <a:lnL>
                      <a:noFill/>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346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rPr>
                        <a:t>Member LTV/cost if AHP converted to Debt</a:t>
                      </a:r>
                    </a:p>
                  </a:txBody>
                  <a:tcPr marL="88174" marR="88174" anchor="ctr"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rPr>
                        <a:t>3.7%</a:t>
                      </a:r>
                    </a:p>
                  </a:txBody>
                  <a:tcPr marL="88174" marR="88174" anchor="ct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mn-lt"/>
                      </a:endParaRPr>
                    </a:p>
                  </a:txBody>
                  <a:tcPr marL="88174" marR="88174"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mn-lt"/>
                      </a:endParaRPr>
                    </a:p>
                  </a:txBody>
                  <a:tcPr marL="88174" marR="88174"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mn-lt"/>
                      </a:endParaRPr>
                    </a:p>
                  </a:txBody>
                  <a:tcPr marL="88174" marR="88174" horzOverflow="overflow">
                    <a:lnL>
                      <a:noFill/>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2994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rPr>
                        <a:t>DER</a:t>
                      </a:r>
                    </a:p>
                  </a:txBody>
                  <a:tcPr marL="88174" marR="88174" anchor="ctr"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rPr>
                        <a:t>1.34</a:t>
                      </a:r>
                    </a:p>
                  </a:txBody>
                  <a:tcPr marL="88174" marR="88174" anchor="ct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mn-lt"/>
                      </a:endParaRPr>
                    </a:p>
                  </a:txBody>
                  <a:tcPr marL="88174" marR="88174"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mn-lt"/>
                      </a:endParaRPr>
                    </a:p>
                  </a:txBody>
                  <a:tcPr marL="88174" marR="88174"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mn-lt"/>
                      </a:endParaRPr>
                    </a:p>
                  </a:txBody>
                  <a:tcPr marL="88174" marR="88174" horzOverflow="overflow">
                    <a:lnL>
                      <a:noFill/>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412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rPr>
                        <a:t>DER if AHP converted to debt </a:t>
                      </a:r>
                      <a:br>
                        <a:rPr kumimoji="0" lang="en-US" sz="1100" b="0" i="0" u="none" strike="noStrike" cap="none" normalizeH="0" baseline="0" dirty="0" smtClean="0">
                          <a:ln>
                            <a:noFill/>
                          </a:ln>
                          <a:solidFill>
                            <a:schemeClr val="tx1"/>
                          </a:solidFill>
                          <a:effectLst/>
                          <a:latin typeface="+mn-lt"/>
                        </a:rPr>
                      </a:br>
                      <a:r>
                        <a:rPr kumimoji="0" lang="en-US" sz="900" b="0" i="0" u="none" strike="noStrike" cap="none" normalizeH="0" baseline="0" dirty="0" smtClean="0">
                          <a:ln>
                            <a:noFill/>
                          </a:ln>
                          <a:solidFill>
                            <a:schemeClr val="tx1"/>
                          </a:solidFill>
                          <a:effectLst/>
                          <a:latin typeface="+mn-lt"/>
                        </a:rPr>
                        <a:t>(7.5% for 15 years)</a:t>
                      </a:r>
                    </a:p>
                  </a:txBody>
                  <a:tcPr marL="88174" marR="88174" anchor="ctr"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rPr>
                        <a:t>.25</a:t>
                      </a:r>
                    </a:p>
                  </a:txBody>
                  <a:tcPr marL="88174" marR="88174" anchor="ct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B2B2">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mn-lt"/>
                      </a:endParaRPr>
                    </a:p>
                  </a:txBody>
                  <a:tcPr marL="88174" marR="88174" anchor="ct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mn-lt"/>
                      </a:endParaRPr>
                    </a:p>
                  </a:txBody>
                  <a:tcPr marL="88174" marR="88174" anchor="ct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mn-lt"/>
                      </a:endParaRPr>
                    </a:p>
                  </a:txBody>
                  <a:tcPr marL="88174" marR="88174" horzOverflow="overflow">
                    <a:lnL>
                      <a:noFill/>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24" name="Slide Number Placeholder 23"/>
          <p:cNvSpPr>
            <a:spLocks noGrp="1"/>
          </p:cNvSpPr>
          <p:nvPr>
            <p:ph type="sldNum" sz="quarter" idx="4294967295"/>
          </p:nvPr>
        </p:nvSpPr>
        <p:spPr>
          <a:xfrm>
            <a:off x="8352490" y="6311900"/>
            <a:ext cx="586027" cy="365125"/>
          </a:xfrm>
          <a:prstGeom prst="rect">
            <a:avLst/>
          </a:prstGeom>
        </p:spPr>
        <p:txBody>
          <a:bodyPr/>
          <a:lstStyle/>
          <a:p>
            <a:pPr>
              <a:defRPr/>
            </a:pPr>
            <a:fld id="{B26EED5C-9933-4897-A601-30182CC285FB}" type="slidenum">
              <a:rPr lang="en-US" smtClean="0"/>
              <a:pPr>
                <a:defRPr/>
              </a:pPr>
              <a:t>16</a:t>
            </a:fld>
            <a:endParaRPr lang="en-US" dirty="0"/>
          </a:p>
        </p:txBody>
      </p:sp>
      <p:sp>
        <p:nvSpPr>
          <p:cNvPr id="487427" name="Rectangle 3"/>
          <p:cNvSpPr>
            <a:spLocks noGrp="1" noChangeArrowheads="1"/>
          </p:cNvSpPr>
          <p:nvPr>
            <p:ph type="body" sz="half" idx="4294967295"/>
          </p:nvPr>
        </p:nvSpPr>
        <p:spPr>
          <a:xfrm>
            <a:off x="304800" y="914400"/>
            <a:ext cx="8077200" cy="762000"/>
          </a:xfrm>
        </p:spPr>
        <p:txBody>
          <a:bodyPr>
            <a:noAutofit/>
          </a:bodyPr>
          <a:lstStyle/>
          <a:p>
            <a:pPr algn="ctr">
              <a:buNone/>
              <a:tabLst>
                <a:tab pos="342900" algn="l"/>
              </a:tabLst>
            </a:pPr>
            <a:r>
              <a:rPr lang="en-US" sz="1400" dirty="0" smtClean="0">
                <a:solidFill>
                  <a:srgbClr val="002060"/>
                </a:solidFill>
              </a:rPr>
              <a:t>Rental, New Construction</a:t>
            </a:r>
            <a:endParaRPr lang="en-US" sz="1400" b="1" i="1" dirty="0" smtClean="0">
              <a:solidFill>
                <a:srgbClr val="002060"/>
              </a:solidFill>
            </a:endParaRPr>
          </a:p>
          <a:p>
            <a:pPr algn="ctr">
              <a:buNone/>
              <a:tabLst>
                <a:tab pos="342900" algn="l"/>
              </a:tabLst>
            </a:pPr>
            <a:r>
              <a:rPr lang="en-US" sz="1100" dirty="0" smtClean="0">
                <a:solidFill>
                  <a:srgbClr val="002060"/>
                </a:solidFill>
              </a:rPr>
              <a:t>Very Low Income Affordable Housing for Disabled Residents and their Families</a:t>
            </a:r>
            <a:endParaRPr lang="en-US" sz="1100" dirty="0">
              <a:solidFill>
                <a:srgbClr val="002060"/>
              </a:solidFill>
            </a:endParaRPr>
          </a:p>
          <a:p>
            <a:pPr algn="ctr">
              <a:buNone/>
              <a:tabLst>
                <a:tab pos="342900" algn="l"/>
              </a:tabLst>
            </a:pPr>
            <a:r>
              <a:rPr lang="en-US" sz="1100" dirty="0" smtClean="0">
                <a:solidFill>
                  <a:srgbClr val="002060"/>
                </a:solidFill>
              </a:rPr>
              <a:t>22 units</a:t>
            </a:r>
          </a:p>
          <a:p>
            <a:pPr>
              <a:buNone/>
              <a:tabLst>
                <a:tab pos="342900" algn="l"/>
              </a:tabLst>
            </a:pPr>
            <a:r>
              <a:rPr lang="en-US" sz="1100" dirty="0" smtClean="0">
                <a:solidFill>
                  <a:schemeClr val="bg1"/>
                </a:solidFill>
              </a:rPr>
              <a:t> 	</a:t>
            </a:r>
            <a:endParaRPr lang="en-US" sz="1100" dirty="0">
              <a:solidFill>
                <a:schemeClr val="bg1"/>
              </a:solidFill>
            </a:endParaRPr>
          </a:p>
        </p:txBody>
      </p:sp>
      <p:sp>
        <p:nvSpPr>
          <p:cNvPr id="488071" name="Oval 647"/>
          <p:cNvSpPr>
            <a:spLocks noChangeArrowheads="1"/>
          </p:cNvSpPr>
          <p:nvPr/>
        </p:nvSpPr>
        <p:spPr bwMode="auto">
          <a:xfrm>
            <a:off x="4495800" y="5212647"/>
            <a:ext cx="533400" cy="381000"/>
          </a:xfrm>
          <a:prstGeom prst="ellipse">
            <a:avLst/>
          </a:prstGeom>
          <a:noFill/>
          <a:ln w="38100">
            <a:noFill/>
            <a:round/>
            <a:headEnd/>
            <a:tailEnd/>
          </a:ln>
          <a:effectLst/>
        </p:spPr>
        <p:txBody>
          <a:bodyPr wrap="none" anchor="ctr"/>
          <a:lstStyle/>
          <a:p>
            <a:endParaRPr lang="en-US" dirty="0"/>
          </a:p>
        </p:txBody>
      </p:sp>
      <p:sp>
        <p:nvSpPr>
          <p:cNvPr id="488072" name="Oval 648"/>
          <p:cNvSpPr>
            <a:spLocks noChangeArrowheads="1"/>
          </p:cNvSpPr>
          <p:nvPr/>
        </p:nvSpPr>
        <p:spPr bwMode="auto">
          <a:xfrm>
            <a:off x="4572000" y="4374447"/>
            <a:ext cx="533400" cy="381000"/>
          </a:xfrm>
          <a:prstGeom prst="ellipse">
            <a:avLst/>
          </a:prstGeom>
          <a:noFill/>
          <a:ln w="38100">
            <a:noFill/>
            <a:round/>
            <a:headEnd/>
            <a:tailEnd/>
          </a:ln>
          <a:effectLst/>
        </p:spPr>
        <p:txBody>
          <a:bodyPr wrap="none" anchor="ctr"/>
          <a:lstStyle/>
          <a:p>
            <a:endParaRPr lang="en-US" dirty="0"/>
          </a:p>
        </p:txBody>
      </p:sp>
      <p:sp>
        <p:nvSpPr>
          <p:cNvPr id="14" name="Oval 13"/>
          <p:cNvSpPr/>
          <p:nvPr/>
        </p:nvSpPr>
        <p:spPr bwMode="auto">
          <a:xfrm>
            <a:off x="4509800" y="5029200"/>
            <a:ext cx="548640" cy="274320"/>
          </a:xfrm>
          <a:prstGeom prst="ellipse">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rgbClr val="339933"/>
              </a:solidFill>
              <a:effectLst/>
              <a:latin typeface="Arial" charset="0"/>
            </a:endParaRPr>
          </a:p>
        </p:txBody>
      </p:sp>
      <p:sp>
        <p:nvSpPr>
          <p:cNvPr id="15" name="Oval 14"/>
          <p:cNvSpPr/>
          <p:nvPr/>
        </p:nvSpPr>
        <p:spPr bwMode="auto">
          <a:xfrm>
            <a:off x="4514088" y="5334000"/>
            <a:ext cx="548640" cy="274320"/>
          </a:xfrm>
          <a:prstGeom prst="ellipse">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rgbClr val="339933"/>
              </a:solidFill>
              <a:effectLst/>
              <a:latin typeface="Arial" charset="0"/>
            </a:endParaRPr>
          </a:p>
        </p:txBody>
      </p:sp>
      <p:sp>
        <p:nvSpPr>
          <p:cNvPr id="18" name="Title 1"/>
          <p:cNvSpPr txBox="1">
            <a:spLocks/>
          </p:cNvSpPr>
          <p:nvPr/>
        </p:nvSpPr>
        <p:spPr bwMode="auto">
          <a:xfrm>
            <a:off x="304800" y="-152400"/>
            <a:ext cx="82296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chemeClr val="accent1"/>
              </a:solidFill>
              <a:effectLst/>
              <a:uLnTx/>
              <a:uFillTx/>
              <a:latin typeface="+mj-lt"/>
              <a:ea typeface="+mj-ea"/>
              <a:cs typeface="+mj-cs"/>
            </a:endParaRPr>
          </a:p>
        </p:txBody>
      </p:sp>
      <p:sp>
        <p:nvSpPr>
          <p:cNvPr id="19" name="Oval 18"/>
          <p:cNvSpPr/>
          <p:nvPr/>
        </p:nvSpPr>
        <p:spPr bwMode="auto">
          <a:xfrm>
            <a:off x="4502036" y="5725633"/>
            <a:ext cx="548640" cy="274320"/>
          </a:xfrm>
          <a:prstGeom prst="ellipse">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rgbClr val="339933"/>
              </a:solidFill>
              <a:effectLst/>
              <a:latin typeface="Arial" charset="0"/>
            </a:endParaRPr>
          </a:p>
        </p:txBody>
      </p:sp>
      <p:sp>
        <p:nvSpPr>
          <p:cNvPr id="20" name="Oval 19"/>
          <p:cNvSpPr/>
          <p:nvPr/>
        </p:nvSpPr>
        <p:spPr bwMode="auto">
          <a:xfrm>
            <a:off x="4514228" y="3950348"/>
            <a:ext cx="548640" cy="274320"/>
          </a:xfrm>
          <a:prstGeom prst="ellipse">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rgbClr val="339933"/>
              </a:solidFill>
              <a:effectLst/>
              <a:latin typeface="Arial" charset="0"/>
            </a:endParaRPr>
          </a:p>
        </p:txBody>
      </p:sp>
      <p:pic>
        <p:nvPicPr>
          <p:cNvPr id="21506" name="Picture 2" descr="http://www.phelpsroadplace.com/Websites/phelpsroadplace/PhotoGallery/3976929/Screen%20Shot%202013-09-10%20at%2011.26.22%20AM.png?34849"/>
          <p:cNvPicPr>
            <a:picLocks noChangeArrowheads="1"/>
          </p:cNvPicPr>
          <p:nvPr/>
        </p:nvPicPr>
        <p:blipFill>
          <a:blip r:embed="rId3" cstate="print"/>
          <a:srcRect/>
          <a:stretch>
            <a:fillRect/>
          </a:stretch>
        </p:blipFill>
        <p:spPr bwMode="auto">
          <a:xfrm>
            <a:off x="5181600" y="3677554"/>
            <a:ext cx="3429000" cy="2428071"/>
          </a:xfrm>
          <a:prstGeom prst="rect">
            <a:avLst/>
          </a:prstGeom>
          <a:noFill/>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10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9" grpId="0" animBg="1"/>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228600" y="609600"/>
            <a:ext cx="8382000" cy="1295400"/>
          </a:xfrm>
        </p:spPr>
        <p:txBody>
          <a:bodyPr>
            <a:normAutofit/>
          </a:bodyPr>
          <a:lstStyle/>
          <a:p>
            <a:pPr marL="347663" indent="-347663"/>
            <a:r>
              <a:rPr lang="en-US" sz="2400" dirty="0" smtClean="0">
                <a:solidFill>
                  <a:srgbClr val="002060"/>
                </a:solidFill>
              </a:rPr>
              <a:t>	Why Would a Member Bank Want to Participate?</a:t>
            </a:r>
            <a:br>
              <a:rPr lang="en-US" sz="2400" dirty="0" smtClean="0">
                <a:solidFill>
                  <a:srgbClr val="002060"/>
                </a:solidFill>
              </a:rPr>
            </a:br>
            <a:r>
              <a:rPr lang="en-US" dirty="0" smtClean="0">
                <a:solidFill>
                  <a:srgbClr val="002060"/>
                </a:solidFill>
              </a:rPr>
              <a:t/>
            </a:r>
            <a:br>
              <a:rPr lang="en-US" dirty="0" smtClean="0">
                <a:solidFill>
                  <a:srgbClr val="002060"/>
                </a:solidFill>
              </a:rPr>
            </a:br>
            <a:endParaRPr lang="en-US" dirty="0"/>
          </a:p>
        </p:txBody>
      </p:sp>
      <p:sp>
        <p:nvSpPr>
          <p:cNvPr id="11" name="Slide Number Placeholder 10"/>
          <p:cNvSpPr>
            <a:spLocks noGrp="1"/>
          </p:cNvSpPr>
          <p:nvPr>
            <p:ph type="sldNum" sz="quarter" idx="10"/>
          </p:nvPr>
        </p:nvSpPr>
        <p:spPr/>
        <p:txBody>
          <a:bodyPr/>
          <a:lstStyle/>
          <a:p>
            <a:pPr algn="ctr">
              <a:defRPr/>
            </a:pPr>
            <a:fld id="{B26EED5C-9933-4897-A601-30182CC285FB}" type="slidenum">
              <a:rPr lang="en-US" sz="1100" b="0" smtClean="0">
                <a:solidFill>
                  <a:schemeClr val="accent4"/>
                </a:solidFill>
                <a:latin typeface="+mn-lt"/>
              </a:rPr>
              <a:pPr algn="ctr">
                <a:defRPr/>
              </a:pPr>
              <a:t>17</a:t>
            </a:fld>
            <a:endParaRPr lang="en-US" sz="1100" b="0" dirty="0">
              <a:solidFill>
                <a:schemeClr val="accent4"/>
              </a:solidFill>
              <a:latin typeface="+mn-lt"/>
            </a:endParaRPr>
          </a:p>
        </p:txBody>
      </p:sp>
      <p:sp>
        <p:nvSpPr>
          <p:cNvPr id="10" name="Rectangle 2"/>
          <p:cNvSpPr txBox="1">
            <a:spLocks noChangeArrowheads="1"/>
          </p:cNvSpPr>
          <p:nvPr/>
        </p:nvSpPr>
        <p:spPr bwMode="auto">
          <a:xfrm>
            <a:off x="-3429000" y="609600"/>
            <a:ext cx="5638800" cy="5333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srgbClr val="FF572F"/>
              </a:solidFill>
              <a:effectLst/>
              <a:uLnTx/>
              <a:uFillTx/>
              <a:latin typeface="+mj-lt"/>
              <a:ea typeface="+mj-ea"/>
              <a:cs typeface="Arial" charset="0"/>
            </a:endParaRPr>
          </a:p>
        </p:txBody>
      </p:sp>
      <p:sp>
        <p:nvSpPr>
          <p:cNvPr id="18" name="Title 1"/>
          <p:cNvSpPr txBox="1">
            <a:spLocks/>
          </p:cNvSpPr>
          <p:nvPr/>
        </p:nvSpPr>
        <p:spPr bwMode="auto">
          <a:xfrm>
            <a:off x="457200" y="0"/>
            <a:ext cx="82296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chemeClr val="accent1"/>
              </a:solidFill>
              <a:effectLst/>
              <a:uLnTx/>
              <a:uFillTx/>
              <a:latin typeface="+mj-lt"/>
              <a:ea typeface="+mj-ea"/>
              <a:cs typeface="+mj-cs"/>
            </a:endParaRPr>
          </a:p>
        </p:txBody>
      </p:sp>
      <p:sp>
        <p:nvSpPr>
          <p:cNvPr id="21" name="Title 1"/>
          <p:cNvSpPr txBox="1">
            <a:spLocks/>
          </p:cNvSpPr>
          <p:nvPr/>
        </p:nvSpPr>
        <p:spPr bwMode="auto">
          <a:xfrm>
            <a:off x="609600" y="0"/>
            <a:ext cx="82296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solidFill>
                <a:schemeClr val="accent1"/>
              </a:solidFill>
              <a:effectLst/>
              <a:uLnTx/>
              <a:uFillTx/>
              <a:latin typeface="+mj-lt"/>
              <a:ea typeface="+mj-ea"/>
              <a:cs typeface="+mj-cs"/>
            </a:endParaRPr>
          </a:p>
        </p:txBody>
      </p:sp>
      <p:sp>
        <p:nvSpPr>
          <p:cNvPr id="27" name="TextBox 26"/>
          <p:cNvSpPr txBox="1"/>
          <p:nvPr/>
        </p:nvSpPr>
        <p:spPr>
          <a:xfrm>
            <a:off x="4114800" y="6553200"/>
            <a:ext cx="914400" cy="152399"/>
          </a:xfrm>
          <a:prstGeom prst="rect">
            <a:avLst/>
          </a:prstGeom>
          <a:solidFill>
            <a:schemeClr val="bg1"/>
          </a:solidFill>
        </p:spPr>
        <p:txBody>
          <a:bodyPr wrap="square" rtlCol="0">
            <a:noAutofit/>
          </a:bodyPr>
          <a:lstStyle/>
          <a:p>
            <a:endParaRPr lang="en-US" dirty="0"/>
          </a:p>
        </p:txBody>
      </p:sp>
      <p:pic>
        <p:nvPicPr>
          <p:cNvPr id="14" name="Picture 13" descr="pivo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10264" y="5771278"/>
            <a:ext cx="1200832" cy="950913"/>
          </a:xfrm>
          <a:prstGeom prst="rect">
            <a:avLst/>
          </a:prstGeom>
        </p:spPr>
      </p:pic>
      <p:grpSp>
        <p:nvGrpSpPr>
          <p:cNvPr id="25" name="Group 24"/>
          <p:cNvGrpSpPr/>
          <p:nvPr/>
        </p:nvGrpSpPr>
        <p:grpSpPr>
          <a:xfrm>
            <a:off x="533400" y="1313795"/>
            <a:ext cx="8210375" cy="4457483"/>
            <a:chOff x="533400" y="1313795"/>
            <a:chExt cx="8210375" cy="4457483"/>
          </a:xfrm>
        </p:grpSpPr>
        <p:sp>
          <p:nvSpPr>
            <p:cNvPr id="17" name="Rectangle 16"/>
            <p:cNvSpPr/>
            <p:nvPr/>
          </p:nvSpPr>
          <p:spPr>
            <a:xfrm>
              <a:off x="4953000" y="1371600"/>
              <a:ext cx="3657600" cy="3970318"/>
            </a:xfrm>
            <a:prstGeom prst="rect">
              <a:avLst/>
            </a:prstGeom>
          </p:spPr>
          <p:txBody>
            <a:bodyPr wrap="square">
              <a:spAutoFit/>
            </a:bodyPr>
            <a:lstStyle/>
            <a:p>
              <a:pPr marL="274320" lvl="1" indent="-274320"/>
              <a:r>
                <a:rPr lang="en-US" sz="1400" b="1" dirty="0" smtClean="0">
                  <a:solidFill>
                    <a:schemeClr val="accent1">
                      <a:lumMod val="75000"/>
                    </a:schemeClr>
                  </a:solidFill>
                  <a:latin typeface="+mn-lt"/>
                </a:rPr>
                <a:t>Compliance Value</a:t>
              </a:r>
            </a:p>
            <a:p>
              <a:pPr marL="274320" indent="-274320">
                <a:buFont typeface="Arial" pitchFamily="34" charset="0"/>
                <a:buChar char="•"/>
              </a:pPr>
              <a:endParaRPr lang="en-US" sz="1400" b="0" dirty="0" smtClean="0">
                <a:solidFill>
                  <a:schemeClr val="tx1"/>
                </a:solidFill>
                <a:latin typeface="+mn-lt"/>
              </a:endParaRPr>
            </a:p>
            <a:p>
              <a:pPr marL="274320" indent="-274320">
                <a:buFont typeface="Arial" pitchFamily="34" charset="0"/>
                <a:buChar char="•"/>
              </a:pPr>
              <a:r>
                <a:rPr lang="en-US" sz="1400" b="0" dirty="0" smtClean="0">
                  <a:solidFill>
                    <a:schemeClr val="tx1"/>
                  </a:solidFill>
                  <a:latin typeface="+mn-lt"/>
                </a:rPr>
                <a:t>Reduce member’s loan risk in transaction</a:t>
              </a:r>
            </a:p>
            <a:p>
              <a:pPr marL="274320" lvl="1" indent="-274320"/>
              <a:endParaRPr lang="en-US" sz="1400" dirty="0"/>
            </a:p>
            <a:p>
              <a:pPr marL="274320" indent="-274320">
                <a:buFont typeface="Arial" pitchFamily="34" charset="0"/>
                <a:buChar char="•"/>
              </a:pPr>
              <a:r>
                <a:rPr lang="en-US" sz="1400" b="0" dirty="0" smtClean="0">
                  <a:solidFill>
                    <a:schemeClr val="tx1"/>
                  </a:solidFill>
                  <a:latin typeface="+mn-lt"/>
                </a:rPr>
                <a:t>Enable members’ extension of credit</a:t>
              </a:r>
            </a:p>
            <a:p>
              <a:pPr marL="804863" lvl="1" indent="-347663">
                <a:buFont typeface="Courier New" pitchFamily="49" charset="0"/>
                <a:buChar char="o"/>
              </a:pPr>
              <a:r>
                <a:rPr lang="en-US" sz="1400" dirty="0" smtClean="0"/>
                <a:t>CRA-eligible </a:t>
              </a:r>
              <a:r>
                <a:rPr lang="en-US" sz="1400" dirty="0"/>
                <a:t>Lending Opportunity </a:t>
              </a:r>
            </a:p>
            <a:p>
              <a:pPr marL="347663" indent="-347663">
                <a:buFont typeface="Arial" pitchFamily="34" charset="0"/>
                <a:buChar char="•"/>
              </a:pPr>
              <a:endParaRPr lang="en-US" sz="1400" dirty="0"/>
            </a:p>
            <a:p>
              <a:pPr marL="347663" indent="-347663">
                <a:buFont typeface="Arial" pitchFamily="34" charset="0"/>
                <a:buChar char="•"/>
              </a:pPr>
              <a:r>
                <a:rPr lang="en-US" sz="1400" dirty="0" smtClean="0"/>
                <a:t>Member </a:t>
              </a:r>
              <a:r>
                <a:rPr lang="en-US" sz="1400" dirty="0"/>
                <a:t>sponsored the AHP Competitive application for the direct subsidy </a:t>
              </a:r>
            </a:p>
            <a:p>
              <a:pPr marL="804863" lvl="1" indent="-347663">
                <a:buFont typeface="Courier New" pitchFamily="49" charset="0"/>
                <a:buChar char="o"/>
              </a:pPr>
              <a:r>
                <a:rPr lang="en-US" sz="1400" dirty="0" smtClean="0"/>
                <a:t>CRA-eligible </a:t>
              </a:r>
              <a:r>
                <a:rPr lang="en-US" sz="1400" dirty="0"/>
                <a:t>Service Opportunity</a:t>
              </a:r>
            </a:p>
            <a:p>
              <a:pPr marL="347663" indent="-347663">
                <a:buFont typeface="Arial" pitchFamily="34" charset="0"/>
                <a:buChar char="•"/>
              </a:pPr>
              <a:endParaRPr lang="en-US" sz="1400" dirty="0"/>
            </a:p>
            <a:p>
              <a:pPr marL="347663" indent="-347663">
                <a:buFont typeface="Arial" pitchFamily="34" charset="0"/>
                <a:buChar char="•"/>
              </a:pPr>
              <a:r>
                <a:rPr lang="en-US" sz="1400" dirty="0"/>
                <a:t>Tenants in project are all at 80% or below of area median income </a:t>
              </a:r>
            </a:p>
            <a:p>
              <a:pPr marL="804863" lvl="1" indent="-347663">
                <a:buFont typeface="Courier New" pitchFamily="49" charset="0"/>
                <a:buChar char="o"/>
              </a:pPr>
              <a:r>
                <a:rPr lang="en-US" sz="1400" dirty="0" smtClean="0"/>
                <a:t>Project positioned as </a:t>
              </a:r>
              <a:r>
                <a:rPr lang="en-US" sz="1400" dirty="0"/>
                <a:t>a CRA-eligible activity</a:t>
              </a:r>
            </a:p>
            <a:p>
              <a:pPr marL="274320" indent="-274320"/>
              <a:r>
                <a:rPr lang="en-US" sz="1400" b="0" dirty="0" smtClean="0">
                  <a:solidFill>
                    <a:schemeClr val="tx1"/>
                  </a:solidFill>
                  <a:latin typeface="+mn-lt"/>
                </a:rPr>
                <a:t>                                            </a:t>
              </a:r>
            </a:p>
          </p:txBody>
        </p:sp>
        <p:sp>
          <p:nvSpPr>
            <p:cNvPr id="13" name="Rectangle 12"/>
            <p:cNvSpPr/>
            <p:nvPr/>
          </p:nvSpPr>
          <p:spPr>
            <a:xfrm>
              <a:off x="533400" y="1313795"/>
              <a:ext cx="4038600" cy="4401205"/>
            </a:xfrm>
            <a:prstGeom prst="rect">
              <a:avLst/>
            </a:prstGeom>
          </p:spPr>
          <p:txBody>
            <a:bodyPr wrap="square">
              <a:spAutoFit/>
            </a:bodyPr>
            <a:lstStyle/>
            <a:p>
              <a:pPr marL="274320" lvl="1" indent="-274320"/>
              <a:r>
                <a:rPr lang="en-US" sz="1400" b="1" dirty="0">
                  <a:solidFill>
                    <a:schemeClr val="accent1">
                      <a:lumMod val="75000"/>
                    </a:schemeClr>
                  </a:solidFill>
                </a:rPr>
                <a:t>Business Value</a:t>
              </a:r>
            </a:p>
            <a:p>
              <a:pPr marL="274320" indent="-274320">
                <a:buFont typeface="Arial" pitchFamily="34" charset="0"/>
                <a:buChar char="•"/>
              </a:pPr>
              <a:endParaRPr lang="en-US" sz="1400" b="0" dirty="0" smtClean="0">
                <a:solidFill>
                  <a:schemeClr val="tx1"/>
                </a:solidFill>
                <a:latin typeface="+mn-lt"/>
              </a:endParaRPr>
            </a:p>
            <a:p>
              <a:pPr marL="274320" indent="-274320">
                <a:buFont typeface="Arial" pitchFamily="34" charset="0"/>
                <a:buChar char="•"/>
              </a:pPr>
              <a:r>
                <a:rPr lang="en-US" sz="1400" b="0" dirty="0" smtClean="0">
                  <a:solidFill>
                    <a:schemeClr val="tx1"/>
                  </a:solidFill>
                  <a:latin typeface="+mn-lt"/>
                </a:rPr>
                <a:t>Enable members’ extension of credit</a:t>
              </a:r>
            </a:p>
            <a:p>
              <a:pPr marL="274320" lvl="1" indent="-274320"/>
              <a:endParaRPr lang="en-US" sz="1400" b="0" dirty="0" smtClean="0">
                <a:solidFill>
                  <a:schemeClr val="tx1"/>
                </a:solidFill>
                <a:latin typeface="+mn-lt"/>
              </a:endParaRPr>
            </a:p>
            <a:p>
              <a:pPr marL="274320" indent="-274320">
                <a:buFont typeface="Arial" pitchFamily="34" charset="0"/>
                <a:buChar char="•"/>
              </a:pPr>
              <a:r>
                <a:rPr lang="en-US" sz="1400" b="0" dirty="0" smtClean="0">
                  <a:solidFill>
                    <a:schemeClr val="tx1"/>
                  </a:solidFill>
                  <a:latin typeface="+mn-lt"/>
                </a:rPr>
                <a:t>Enable members’ lending on difficult to finance transaction</a:t>
              </a:r>
            </a:p>
            <a:p>
              <a:pPr marL="731520" lvl="2" indent="-274320">
                <a:buFont typeface="Courier New" pitchFamily="49" charset="0"/>
                <a:buChar char="o"/>
              </a:pPr>
              <a:r>
                <a:rPr lang="en-US" sz="1400" b="0" dirty="0" smtClean="0">
                  <a:solidFill>
                    <a:schemeClr val="tx1"/>
                  </a:solidFill>
                  <a:latin typeface="+mn-lt"/>
                </a:rPr>
                <a:t>Could enhance local positive branding of </a:t>
              </a:r>
              <a:r>
                <a:rPr lang="en-US" sz="1400" dirty="0" smtClean="0"/>
                <a:t>member</a:t>
              </a:r>
              <a:endParaRPr lang="en-US" sz="1400" b="0" dirty="0" smtClean="0">
                <a:solidFill>
                  <a:schemeClr val="tx1"/>
                </a:solidFill>
                <a:latin typeface="+mn-lt"/>
              </a:endParaRPr>
            </a:p>
            <a:p>
              <a:pPr marL="274320" indent="-274320">
                <a:buFont typeface="Arial" pitchFamily="34" charset="0"/>
                <a:buChar char="•"/>
              </a:pPr>
              <a:endParaRPr lang="en-US" sz="1400" b="0" dirty="0" smtClean="0">
                <a:solidFill>
                  <a:schemeClr val="tx1"/>
                </a:solidFill>
                <a:latin typeface="+mn-lt"/>
              </a:endParaRPr>
            </a:p>
            <a:p>
              <a:pPr marL="274320" indent="-274320">
                <a:buFont typeface="Arial" pitchFamily="34" charset="0"/>
                <a:buChar char="•"/>
              </a:pPr>
              <a:r>
                <a:rPr lang="en-US" sz="1400" b="0" dirty="0" smtClean="0">
                  <a:solidFill>
                    <a:schemeClr val="tx1"/>
                  </a:solidFill>
                  <a:latin typeface="+mn-lt"/>
                </a:rPr>
                <a:t>Value proposition for members to attract new relationships with developers</a:t>
              </a:r>
            </a:p>
            <a:p>
              <a:pPr marL="274320" indent="-274320">
                <a:buFont typeface="Arial" pitchFamily="34" charset="0"/>
                <a:buChar char="•"/>
              </a:pPr>
              <a:endParaRPr lang="en-US" sz="1400" b="0" dirty="0" smtClean="0">
                <a:solidFill>
                  <a:schemeClr val="tx1"/>
                </a:solidFill>
                <a:latin typeface="+mn-lt"/>
              </a:endParaRPr>
            </a:p>
            <a:p>
              <a:pPr marL="274320" indent="-274320">
                <a:buFont typeface="Arial" pitchFamily="34" charset="0"/>
                <a:buChar char="•"/>
              </a:pPr>
              <a:r>
                <a:rPr lang="en-US" sz="1400" b="0" dirty="0" smtClean="0">
                  <a:solidFill>
                    <a:schemeClr val="tx1"/>
                  </a:solidFill>
                  <a:latin typeface="+mn-lt"/>
                </a:rPr>
                <a:t>Offer to members as a direct value proposition to establish public unit relationships</a:t>
              </a:r>
            </a:p>
            <a:p>
              <a:pPr marL="731520" lvl="2" indent="-274320">
                <a:buFont typeface="Courier New" pitchFamily="49" charset="0"/>
                <a:buChar char="o"/>
              </a:pPr>
              <a:r>
                <a:rPr lang="en-US" sz="1400" dirty="0"/>
                <a:t>Local governments</a:t>
              </a:r>
            </a:p>
            <a:p>
              <a:pPr marL="274320" lvl="1" indent="-274320">
                <a:buFont typeface="Arial" pitchFamily="34" charset="0"/>
                <a:buChar char="•"/>
              </a:pPr>
              <a:endParaRPr lang="en-US" sz="1400" dirty="0"/>
            </a:p>
            <a:p>
              <a:pPr marL="274320" indent="-274320">
                <a:buFont typeface="Arial" pitchFamily="34" charset="0"/>
                <a:buChar char="•"/>
              </a:pPr>
              <a:r>
                <a:rPr lang="en-US" sz="1400" dirty="0"/>
                <a:t>Use to connect with non-profit and for-profit developers doing business in </a:t>
              </a:r>
              <a:r>
                <a:rPr lang="en-US" sz="1400" dirty="0" smtClean="0"/>
                <a:t>members’ </a:t>
              </a:r>
              <a:r>
                <a:rPr lang="en-US" sz="1400" dirty="0"/>
                <a:t>markets    </a:t>
              </a:r>
              <a:r>
                <a:rPr lang="en-US" sz="1400" b="0" dirty="0" smtClean="0">
                  <a:solidFill>
                    <a:schemeClr val="tx1"/>
                  </a:solidFill>
                  <a:latin typeface="+mn-lt"/>
                </a:rPr>
                <a:t>                                               </a:t>
              </a:r>
            </a:p>
          </p:txBody>
        </p:sp>
        <p:grpSp>
          <p:nvGrpSpPr>
            <p:cNvPr id="20" name="Group 15"/>
            <p:cNvGrpSpPr/>
            <p:nvPr/>
          </p:nvGrpSpPr>
          <p:grpSpPr>
            <a:xfrm>
              <a:off x="609600" y="1905000"/>
              <a:ext cx="8134175" cy="3866278"/>
              <a:chOff x="672520" y="1247588"/>
              <a:chExt cx="8134175" cy="3866278"/>
            </a:xfrm>
          </p:grpSpPr>
          <p:sp>
            <p:nvSpPr>
              <p:cNvPr id="23" name="TextBox 22"/>
              <p:cNvSpPr txBox="1"/>
              <p:nvPr/>
            </p:nvSpPr>
            <p:spPr>
              <a:xfrm>
                <a:off x="4797782" y="1247588"/>
                <a:ext cx="4008913" cy="323165"/>
              </a:xfrm>
              <a:prstGeom prst="rect">
                <a:avLst/>
              </a:prstGeom>
              <a:noFill/>
            </p:spPr>
            <p:txBody>
              <a:bodyPr wrap="square" rtlCol="0" anchor="t">
                <a:spAutoFit/>
              </a:bodyPr>
              <a:lstStyle/>
              <a:p>
                <a:pPr marL="182880" indent="-182880">
                  <a:buClr>
                    <a:schemeClr val="accent1"/>
                  </a:buClr>
                  <a:buFont typeface="Arial" pitchFamily="34" charset="0"/>
                  <a:buChar char="•"/>
                </a:pPr>
                <a:endParaRPr lang="en-US" sz="1500" dirty="0" smtClean="0">
                  <a:solidFill>
                    <a:schemeClr val="tx1">
                      <a:lumMod val="65000"/>
                      <a:lumOff val="35000"/>
                    </a:schemeClr>
                  </a:solidFill>
                </a:endParaRPr>
              </a:p>
            </p:txBody>
          </p:sp>
          <p:sp>
            <p:nvSpPr>
              <p:cNvPr id="24" name="Rectangle 23"/>
              <p:cNvSpPr/>
              <p:nvPr/>
            </p:nvSpPr>
            <p:spPr>
              <a:xfrm>
                <a:off x="672520" y="5027706"/>
                <a:ext cx="7957847" cy="86160"/>
              </a:xfrm>
              <a:prstGeom prst="rect">
                <a:avLst/>
              </a:prstGeom>
              <a:solidFill>
                <a:schemeClr val="accent6">
                  <a:lumMod val="7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gr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Clr clrSpc="rgb" dir="cw">
                                      <p:cBhvr override="childStyle">
                                        <p:cTn id="6" dur="100" fill="hold"/>
                                        <p:tgtEl>
                                          <p:spTgt spid="25"/>
                                        </p:tgtEl>
                                        <p:attrNameLst>
                                          <p:attrName>style.color</p:attrName>
                                        </p:attrNameLst>
                                      </p:cBhvr>
                                      <p:to>
                                        <a:schemeClr val="accent2"/>
                                      </p:to>
                                    </p:animClr>
                                    <p:animClr clrSpc="rgb" dir="cw">
                                      <p:cBhvr>
                                        <p:cTn id="7" dur="100" fill="hold"/>
                                        <p:tgtEl>
                                          <p:spTgt spid="25"/>
                                        </p:tgtEl>
                                        <p:attrNameLst>
                                          <p:attrName>fillcolor</p:attrName>
                                        </p:attrNameLst>
                                      </p:cBhvr>
                                      <p:to>
                                        <a:schemeClr val="accent2"/>
                                      </p:to>
                                    </p:animClr>
                                    <p:set>
                                      <p:cBhvr>
                                        <p:cTn id="8" dur="100" fill="hold"/>
                                        <p:tgtEl>
                                          <p:spTgt spid="25"/>
                                        </p:tgtEl>
                                        <p:attrNameLst>
                                          <p:attrName>fill.type</p:attrName>
                                        </p:attrNameLst>
                                      </p:cBhvr>
                                      <p:to>
                                        <p:strVal val="solid"/>
                                      </p:to>
                                    </p:set>
                                    <p:set>
                                      <p:cBhvr>
                                        <p:cTn id="9" dur="100" fill="hold"/>
                                        <p:tgtEl>
                                          <p:spTgt spid="25"/>
                                        </p:tgtEl>
                                        <p:attrNameLst>
                                          <p:attrName>fill.on</p:attrName>
                                        </p:attrNameLst>
                                      </p:cBhvr>
                                      <p:to>
                                        <p:strVal val="true"/>
                                      </p:to>
                                    </p:set>
                                    <p:animRot by="120000">
                                      <p:cBhvr>
                                        <p:cTn id="10" dur="100" fill="hold">
                                          <p:stCondLst>
                                            <p:cond delay="0"/>
                                          </p:stCondLst>
                                        </p:cTn>
                                        <p:tgtEl>
                                          <p:spTgt spid="25"/>
                                        </p:tgtEl>
                                        <p:attrNameLst>
                                          <p:attrName>r</p:attrName>
                                        </p:attrNameLst>
                                      </p:cBhvr>
                                    </p:animRot>
                                    <p:animRot by="-240000">
                                      <p:cBhvr>
                                        <p:cTn id="11" dur="200" fill="hold">
                                          <p:stCondLst>
                                            <p:cond delay="200"/>
                                          </p:stCondLst>
                                        </p:cTn>
                                        <p:tgtEl>
                                          <p:spTgt spid="25"/>
                                        </p:tgtEl>
                                        <p:attrNameLst>
                                          <p:attrName>r</p:attrName>
                                        </p:attrNameLst>
                                      </p:cBhvr>
                                    </p:animRot>
                                    <p:animRot by="240000">
                                      <p:cBhvr>
                                        <p:cTn id="12" dur="200" fill="hold">
                                          <p:stCondLst>
                                            <p:cond delay="400"/>
                                          </p:stCondLst>
                                        </p:cTn>
                                        <p:tgtEl>
                                          <p:spTgt spid="25"/>
                                        </p:tgtEl>
                                        <p:attrNameLst>
                                          <p:attrName>r</p:attrName>
                                        </p:attrNameLst>
                                      </p:cBhvr>
                                    </p:animRot>
                                    <p:animRot by="-240000">
                                      <p:cBhvr>
                                        <p:cTn id="13" dur="200" fill="hold">
                                          <p:stCondLst>
                                            <p:cond delay="600"/>
                                          </p:stCondLst>
                                        </p:cTn>
                                        <p:tgtEl>
                                          <p:spTgt spid="25"/>
                                        </p:tgtEl>
                                        <p:attrNameLst>
                                          <p:attrName>r</p:attrName>
                                        </p:attrNameLst>
                                      </p:cBhvr>
                                    </p:animRot>
                                    <p:animRot by="120000">
                                      <p:cBhvr>
                                        <p:cTn id="14" dur="200" fill="hold">
                                          <p:stCondLst>
                                            <p:cond delay="800"/>
                                          </p:stCondLst>
                                        </p:cTn>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286000"/>
            <a:ext cx="8229600" cy="773043"/>
          </a:xfrm>
        </p:spPr>
        <p:txBody>
          <a:bodyPr>
            <a:normAutofit fontScale="90000"/>
          </a:bodyPr>
          <a:lstStyle/>
          <a:p>
            <a:r>
              <a:rPr lang="en-US" dirty="0" smtClean="0"/>
              <a:t/>
            </a:r>
            <a:br>
              <a:rPr lang="en-US" dirty="0" smtClean="0"/>
            </a:br>
            <a:r>
              <a:rPr lang="en-US" b="0" dirty="0" smtClean="0"/>
              <a:t>How To Apply for AHP Competitive Funding</a:t>
            </a:r>
            <a:endParaRPr lang="en-US" b="0"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a:spLocks noChangeArrowheads="1"/>
          </p:cNvSpPr>
          <p:nvPr/>
        </p:nvSpPr>
        <p:spPr bwMode="auto">
          <a:xfrm>
            <a:off x="152400" y="304800"/>
            <a:ext cx="8610600" cy="762000"/>
          </a:xfrm>
          <a:prstGeom prst="rect">
            <a:avLst/>
          </a:prstGeom>
          <a:noFill/>
          <a:ln w="9525">
            <a:noFill/>
            <a:miter lim="800000"/>
            <a:headEnd/>
            <a:tailEnd/>
          </a:ln>
          <a:effectLst/>
        </p:spPr>
        <p:txBody>
          <a:bodyPr wrap="none" anchor="ctr"/>
          <a:lstStyle/>
          <a:p>
            <a:pPr>
              <a:spcBef>
                <a:spcPct val="20000"/>
              </a:spcBef>
            </a:pPr>
            <a:r>
              <a:rPr lang="en-US" sz="2400" b="1" dirty="0" smtClean="0">
                <a:solidFill>
                  <a:schemeClr val="tx2"/>
                </a:solidFill>
                <a:latin typeface="+mj-lt"/>
                <a:ea typeface="+mj-ea"/>
                <a:cs typeface="Arial" charset="0"/>
              </a:rPr>
              <a:t>How to Apply for AHP Competitive Funding</a:t>
            </a:r>
            <a:endParaRPr lang="en-US" sz="2400" b="1" dirty="0">
              <a:solidFill>
                <a:schemeClr val="tx2"/>
              </a:solidFill>
              <a:latin typeface="+mj-lt"/>
              <a:ea typeface="+mj-ea"/>
              <a:cs typeface="Arial" charset="0"/>
            </a:endParaRPr>
          </a:p>
        </p:txBody>
      </p:sp>
      <p:sp>
        <p:nvSpPr>
          <p:cNvPr id="14" name="Rectangle 3"/>
          <p:cNvSpPr txBox="1">
            <a:spLocks noChangeArrowheads="1"/>
          </p:cNvSpPr>
          <p:nvPr/>
        </p:nvSpPr>
        <p:spPr bwMode="auto">
          <a:xfrm>
            <a:off x="1066800" y="2057400"/>
            <a:ext cx="7086600" cy="3124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5750" indent="-285750" eaLnBrk="0" hangingPunct="0">
              <a:spcBef>
                <a:spcPts val="200"/>
              </a:spcBef>
              <a:spcAft>
                <a:spcPts val="200"/>
              </a:spcAft>
              <a:defRPr/>
            </a:pPr>
            <a:r>
              <a:rPr lang="en-US" sz="1500" b="1" kern="0" dirty="0" smtClean="0">
                <a:cs typeface="Arial" charset="0"/>
              </a:rPr>
              <a:t>All applications include a sponsor and a member</a:t>
            </a:r>
          </a:p>
          <a:p>
            <a:pPr marL="285750" indent="-285750" eaLnBrk="0" hangingPunct="0">
              <a:spcBef>
                <a:spcPts val="200"/>
              </a:spcBef>
              <a:spcAft>
                <a:spcPts val="200"/>
              </a:spcAft>
              <a:defRPr/>
            </a:pPr>
            <a:endParaRPr lang="en-US" sz="1500" b="1" kern="0" dirty="0" smtClean="0">
              <a:cs typeface="Arial" charset="0"/>
            </a:endParaRPr>
          </a:p>
          <a:p>
            <a:pPr marL="742950" lvl="1" indent="-285750" eaLnBrk="0" hangingPunct="0">
              <a:spcBef>
                <a:spcPts val="200"/>
              </a:spcBef>
              <a:spcAft>
                <a:spcPts val="200"/>
              </a:spcAft>
              <a:defRPr/>
            </a:pPr>
            <a:r>
              <a:rPr lang="en-US" sz="1500" kern="0" dirty="0" smtClean="0">
                <a:cs typeface="Arial" charset="0"/>
              </a:rPr>
              <a:t>Members are the financial institutions that are part of the Federal Home Loan Bank of Atlanta.  Virginia Community Capital would be the member.</a:t>
            </a:r>
          </a:p>
          <a:p>
            <a:pPr marL="742950" lvl="1" indent="-285750" eaLnBrk="0" hangingPunct="0">
              <a:spcBef>
                <a:spcPts val="200"/>
              </a:spcBef>
              <a:spcAft>
                <a:spcPts val="200"/>
              </a:spcAft>
              <a:defRPr/>
            </a:pPr>
            <a:endParaRPr lang="en-US" sz="1500" kern="0" dirty="0" smtClean="0">
              <a:cs typeface="Arial" charset="0"/>
            </a:endParaRPr>
          </a:p>
          <a:p>
            <a:pPr marL="742950" lvl="1" indent="-285750" eaLnBrk="0" hangingPunct="0">
              <a:spcBef>
                <a:spcPts val="200"/>
              </a:spcBef>
              <a:spcAft>
                <a:spcPts val="200"/>
              </a:spcAft>
              <a:defRPr/>
            </a:pPr>
            <a:r>
              <a:rPr lang="en-US" sz="1500" kern="0" dirty="0" smtClean="0">
                <a:cs typeface="Arial" charset="0"/>
              </a:rPr>
              <a:t>Sponsors are housing developers, public entities, contractors, community builders, and other organizations engaged in housing construction, rehabilitation, and development of affordable rental or owner-occupied housing.</a:t>
            </a:r>
          </a:p>
          <a:p>
            <a:pPr marL="285750" indent="-285750" eaLnBrk="0" hangingPunct="0">
              <a:spcBef>
                <a:spcPts val="200"/>
              </a:spcBef>
              <a:spcAft>
                <a:spcPts val="200"/>
              </a:spcAft>
              <a:defRPr/>
            </a:pPr>
            <a:endParaRPr lang="en-US" sz="1500" b="1" kern="0" dirty="0" smtClean="0">
              <a:cs typeface="Arial" charset="0"/>
            </a:endParaRPr>
          </a:p>
        </p:txBody>
      </p:sp>
      <p:sp>
        <p:nvSpPr>
          <p:cNvPr id="16" name="Slide Number Placeholder 15"/>
          <p:cNvSpPr>
            <a:spLocks noGrp="1"/>
          </p:cNvSpPr>
          <p:nvPr>
            <p:ph type="sldNum" sz="quarter" idx="4"/>
          </p:nvPr>
        </p:nvSpPr>
        <p:spPr/>
        <p:txBody>
          <a:bodyPr/>
          <a:lstStyle/>
          <a:p>
            <a:fld id="{FC4B9753-22CB-4C9E-B98F-BADEA7B6A284}" type="slidenum">
              <a:rPr lang="en-US" smtClean="0"/>
              <a:pPr/>
              <a:t>19</a:t>
            </a:fld>
            <a:endParaRPr lang="en-US" dirty="0"/>
          </a:p>
        </p:txBody>
      </p:sp>
      <p:pic>
        <p:nvPicPr>
          <p:cNvPr id="11" name="Picture 10" descr="macdrive:Users:admin:Desktop:AHP Key Symbols ƒ:images:AHP-Key-Symbols_3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2667000"/>
            <a:ext cx="525852" cy="533400"/>
          </a:xfrm>
          <a:prstGeom prst="rect">
            <a:avLst/>
          </a:prstGeom>
          <a:noFill/>
          <a:ln>
            <a:noFill/>
          </a:ln>
        </p:spPr>
      </p:pic>
      <p:pic>
        <p:nvPicPr>
          <p:cNvPr id="12" name="Picture 11" descr="macdrive:Users:admin:Desktop:AHP Key Symbols ƒ:images:AHP-Key-Symbols_33.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3657600"/>
            <a:ext cx="515788" cy="533400"/>
          </a:xfrm>
          <a:prstGeom prst="rect">
            <a:avLst/>
          </a:prstGeom>
          <a:noFill/>
          <a:ln>
            <a:noFill/>
          </a:ln>
        </p:spPr>
      </p:pic>
      <p:pic>
        <p:nvPicPr>
          <p:cNvPr id="1026" name="Picture 2"/>
          <p:cNvPicPr>
            <a:picLocks noChangeAspect="1" noChangeArrowheads="1"/>
          </p:cNvPicPr>
          <p:nvPr/>
        </p:nvPicPr>
        <p:blipFill>
          <a:blip r:embed="rId4" cstate="print"/>
          <a:srcRect/>
          <a:stretch>
            <a:fillRect/>
          </a:stretch>
        </p:blipFill>
        <p:spPr bwMode="auto">
          <a:xfrm>
            <a:off x="762000" y="1219200"/>
            <a:ext cx="7399337" cy="4143375"/>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Objectives Today</a:t>
            </a:r>
            <a:endParaRPr lang="en-US" dirty="0"/>
          </a:p>
        </p:txBody>
      </p:sp>
      <p:sp>
        <p:nvSpPr>
          <p:cNvPr id="3" name="Content Placeholder 2"/>
          <p:cNvSpPr>
            <a:spLocks noGrp="1"/>
          </p:cNvSpPr>
          <p:nvPr>
            <p:ph idx="1"/>
          </p:nvPr>
        </p:nvSpPr>
        <p:spPr/>
        <p:txBody>
          <a:bodyPr/>
          <a:lstStyle/>
          <a:p>
            <a:r>
              <a:rPr lang="en-US" dirty="0" smtClean="0"/>
              <a:t>Overview of FHLBank System</a:t>
            </a:r>
          </a:p>
          <a:p>
            <a:endParaRPr lang="en-US" dirty="0" smtClean="0"/>
          </a:p>
          <a:p>
            <a:r>
              <a:rPr lang="en-US" dirty="0" smtClean="0"/>
              <a:t>Value and Benefit in Using FHLBank Products</a:t>
            </a:r>
          </a:p>
          <a:p>
            <a:pPr>
              <a:buNone/>
            </a:pPr>
            <a:endParaRPr lang="en-US" dirty="0" smtClean="0"/>
          </a:p>
          <a:p>
            <a:r>
              <a:rPr lang="en-US" dirty="0" smtClean="0"/>
              <a:t>How To Apply for AHP Competitive Funding</a:t>
            </a:r>
          </a:p>
          <a:p>
            <a:endParaRPr lang="en-US" dirty="0" smtClean="0"/>
          </a:p>
          <a:p>
            <a:r>
              <a:rPr lang="en-US" dirty="0" smtClean="0"/>
              <a:t>Dispelling the Myths About AHP Competitive</a:t>
            </a:r>
          </a:p>
          <a:p>
            <a:endParaRPr lang="en-US" dirty="0" smtClean="0"/>
          </a:p>
          <a:p>
            <a:r>
              <a:rPr lang="en-US" dirty="0" smtClean="0"/>
              <a:t>Q &amp; A</a:t>
            </a:r>
            <a:br>
              <a:rPr lang="en-US" dirty="0" smtClean="0"/>
            </a:br>
            <a:endParaRPr lang="en-US" i="1" dirty="0" smtClean="0"/>
          </a:p>
        </p:txBody>
      </p:sp>
      <p:sp>
        <p:nvSpPr>
          <p:cNvPr id="4" name="Slide Number Placeholder 5"/>
          <p:cNvSpPr>
            <a:spLocks noGrp="1"/>
          </p:cNvSpPr>
          <p:nvPr>
            <p:ph type="sldNum" sz="quarter" idx="4294967295"/>
          </p:nvPr>
        </p:nvSpPr>
        <p:spPr>
          <a:xfrm>
            <a:off x="6781800" y="6381750"/>
            <a:ext cx="2133600" cy="476250"/>
          </a:xfrm>
          <a:prstGeom prst="rect">
            <a:avLst/>
          </a:prstGeom>
        </p:spPr>
        <p:txBody>
          <a:bodyPr/>
          <a:lstStyle/>
          <a:p>
            <a:pPr>
              <a:defRPr/>
            </a:pPr>
            <a:fld id="{F5181020-C8BB-4DC2-86E9-90C90C7B4246}" type="slidenum">
              <a:rPr lang="en-US"/>
              <a:pPr>
                <a:defRPr/>
              </a:pPr>
              <a:t>2</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a:spLocks noChangeArrowheads="1"/>
          </p:cNvSpPr>
          <p:nvPr/>
        </p:nvSpPr>
        <p:spPr bwMode="auto">
          <a:xfrm>
            <a:off x="152400" y="304800"/>
            <a:ext cx="8610600" cy="762000"/>
          </a:xfrm>
          <a:prstGeom prst="rect">
            <a:avLst/>
          </a:prstGeom>
          <a:noFill/>
          <a:ln w="9525">
            <a:noFill/>
            <a:miter lim="800000"/>
            <a:headEnd/>
            <a:tailEnd/>
          </a:ln>
          <a:effectLst/>
        </p:spPr>
        <p:txBody>
          <a:bodyPr wrap="none" anchor="ctr"/>
          <a:lstStyle/>
          <a:p>
            <a:pPr>
              <a:spcBef>
                <a:spcPct val="20000"/>
              </a:spcBef>
            </a:pPr>
            <a:r>
              <a:rPr lang="en-US" sz="2400" b="1" dirty="0" smtClean="0">
                <a:solidFill>
                  <a:schemeClr val="tx2"/>
                </a:solidFill>
                <a:latin typeface="+mj-lt"/>
                <a:ea typeface="+mj-ea"/>
                <a:cs typeface="Arial" charset="0"/>
              </a:rPr>
              <a:t>How to Apply for AHP Competitive Funding</a:t>
            </a:r>
            <a:endParaRPr lang="en-US" sz="2400" b="1" dirty="0">
              <a:solidFill>
                <a:schemeClr val="tx2"/>
              </a:solidFill>
              <a:latin typeface="+mj-lt"/>
              <a:ea typeface="+mj-ea"/>
              <a:cs typeface="Arial" charset="0"/>
            </a:endParaRPr>
          </a:p>
        </p:txBody>
      </p:sp>
      <p:sp>
        <p:nvSpPr>
          <p:cNvPr id="14" name="Rectangle 3"/>
          <p:cNvSpPr txBox="1">
            <a:spLocks noChangeArrowheads="1"/>
          </p:cNvSpPr>
          <p:nvPr/>
        </p:nvSpPr>
        <p:spPr bwMode="auto">
          <a:xfrm>
            <a:off x="838200" y="2057400"/>
            <a:ext cx="7315200"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5750" indent="-285750" eaLnBrk="0" hangingPunct="0">
              <a:spcBef>
                <a:spcPts val="200"/>
              </a:spcBef>
              <a:spcAft>
                <a:spcPts val="200"/>
              </a:spcAft>
              <a:defRPr/>
            </a:pPr>
            <a:r>
              <a:rPr lang="en-US" sz="1500" b="1" kern="0" dirty="0" smtClean="0">
                <a:cs typeface="Arial" charset="0"/>
              </a:rPr>
              <a:t>All applications include a FHLBank Atlanta Member and a Sponsor</a:t>
            </a:r>
          </a:p>
          <a:p>
            <a:pPr marL="285750" indent="-285750" eaLnBrk="0" hangingPunct="0">
              <a:spcBef>
                <a:spcPts val="200"/>
              </a:spcBef>
              <a:spcAft>
                <a:spcPts val="200"/>
              </a:spcAft>
              <a:defRPr/>
            </a:pPr>
            <a:endParaRPr lang="en-US" sz="1500" b="1" kern="0" dirty="0" smtClean="0">
              <a:cs typeface="Arial" charset="0"/>
            </a:endParaRPr>
          </a:p>
          <a:p>
            <a:pPr marL="1031875" lvl="1" indent="-234950" eaLnBrk="0" hangingPunct="0">
              <a:spcBef>
                <a:spcPts val="200"/>
              </a:spcBef>
              <a:spcAft>
                <a:spcPts val="200"/>
              </a:spcAft>
              <a:defRPr/>
            </a:pPr>
            <a:r>
              <a:rPr lang="en-US" sz="1500" kern="0" dirty="0" smtClean="0">
                <a:cs typeface="Arial" charset="0"/>
              </a:rPr>
              <a:t>Members are the financial institutions that are part of the Federal Home </a:t>
            </a:r>
          </a:p>
          <a:p>
            <a:pPr marL="1031875" lvl="1" indent="-234950" eaLnBrk="0" hangingPunct="0">
              <a:spcBef>
                <a:spcPts val="200"/>
              </a:spcBef>
              <a:spcAft>
                <a:spcPts val="200"/>
              </a:spcAft>
              <a:defRPr/>
            </a:pPr>
            <a:r>
              <a:rPr lang="en-US" sz="1500" kern="0" dirty="0" smtClean="0">
                <a:cs typeface="Arial" charset="0"/>
              </a:rPr>
              <a:t>Loan Bank of Atlanta</a:t>
            </a:r>
          </a:p>
          <a:p>
            <a:pPr marL="1371600" lvl="2" indent="-339725" eaLnBrk="0" hangingPunct="0">
              <a:spcBef>
                <a:spcPts val="200"/>
              </a:spcBef>
              <a:spcAft>
                <a:spcPts val="200"/>
              </a:spcAft>
              <a:buFont typeface="Arial" pitchFamily="34" charset="0"/>
              <a:buChar char="•"/>
              <a:defRPr/>
            </a:pPr>
            <a:r>
              <a:rPr lang="en-US" sz="1500" kern="0" dirty="0" smtClean="0">
                <a:cs typeface="Arial" charset="0"/>
              </a:rPr>
              <a:t>Member list is on the FHLBank Atlanta website</a:t>
            </a:r>
          </a:p>
          <a:p>
            <a:pPr marL="1371600" lvl="2" indent="-339725" eaLnBrk="0" hangingPunct="0">
              <a:spcBef>
                <a:spcPts val="200"/>
              </a:spcBef>
              <a:spcAft>
                <a:spcPts val="200"/>
              </a:spcAft>
              <a:buFont typeface="Arial" pitchFamily="34" charset="0"/>
              <a:buChar char="•"/>
              <a:defRPr/>
            </a:pPr>
            <a:r>
              <a:rPr lang="en-US" sz="1500" kern="0" dirty="0" smtClean="0">
                <a:cs typeface="Arial" charset="0"/>
              </a:rPr>
              <a:t>Call if you would like assistance on reaching the right person</a:t>
            </a:r>
          </a:p>
          <a:p>
            <a:pPr marL="1031875" lvl="1" indent="-234950" eaLnBrk="0" hangingPunct="0">
              <a:spcBef>
                <a:spcPts val="200"/>
              </a:spcBef>
              <a:spcAft>
                <a:spcPts val="200"/>
              </a:spcAft>
              <a:defRPr/>
            </a:pPr>
            <a:endParaRPr lang="en-US" sz="1500" kern="0" dirty="0" smtClean="0">
              <a:cs typeface="Arial" charset="0"/>
            </a:endParaRPr>
          </a:p>
          <a:p>
            <a:pPr marL="1031875" lvl="1" indent="-234950" eaLnBrk="0" hangingPunct="0">
              <a:spcBef>
                <a:spcPts val="200"/>
              </a:spcBef>
              <a:spcAft>
                <a:spcPts val="200"/>
              </a:spcAft>
              <a:defRPr/>
            </a:pPr>
            <a:r>
              <a:rPr lang="en-US" sz="1500" kern="0" dirty="0" smtClean="0">
                <a:cs typeface="Arial" charset="0"/>
              </a:rPr>
              <a:t>Sponsors are housing developers, public entities, contractors, community </a:t>
            </a:r>
          </a:p>
          <a:p>
            <a:pPr marL="1031875" lvl="1" indent="-234950" eaLnBrk="0" hangingPunct="0">
              <a:spcBef>
                <a:spcPts val="200"/>
              </a:spcBef>
              <a:spcAft>
                <a:spcPts val="200"/>
              </a:spcAft>
              <a:defRPr/>
            </a:pPr>
            <a:r>
              <a:rPr lang="en-US" sz="1500" kern="0" dirty="0" smtClean="0">
                <a:cs typeface="Arial" charset="0"/>
              </a:rPr>
              <a:t>builders, and other organizations engaged in housing construction, </a:t>
            </a:r>
          </a:p>
          <a:p>
            <a:pPr marL="1031875" lvl="1" indent="-234950" eaLnBrk="0" hangingPunct="0">
              <a:spcBef>
                <a:spcPts val="200"/>
              </a:spcBef>
              <a:spcAft>
                <a:spcPts val="200"/>
              </a:spcAft>
              <a:defRPr/>
            </a:pPr>
            <a:r>
              <a:rPr lang="en-US" sz="1500" kern="0" dirty="0" smtClean="0">
                <a:cs typeface="Arial" charset="0"/>
              </a:rPr>
              <a:t>rehabilitation, and development of affordable rental or owner-occupied </a:t>
            </a:r>
          </a:p>
          <a:p>
            <a:pPr marL="1031875" lvl="1" indent="-234950" eaLnBrk="0" hangingPunct="0">
              <a:spcBef>
                <a:spcPts val="200"/>
              </a:spcBef>
              <a:spcAft>
                <a:spcPts val="200"/>
              </a:spcAft>
              <a:defRPr/>
            </a:pPr>
            <a:r>
              <a:rPr lang="en-US" sz="1500" kern="0" dirty="0" smtClean="0">
                <a:cs typeface="Arial" charset="0"/>
              </a:rPr>
              <a:t>housing</a:t>
            </a:r>
          </a:p>
          <a:p>
            <a:pPr marL="1031875" lvl="1" indent="-234950" eaLnBrk="0" hangingPunct="0">
              <a:spcBef>
                <a:spcPts val="200"/>
              </a:spcBef>
              <a:spcAft>
                <a:spcPts val="200"/>
              </a:spcAft>
              <a:defRPr/>
            </a:pPr>
            <a:endParaRPr lang="en-US" sz="1500" kern="0" dirty="0" smtClean="0">
              <a:cs typeface="Arial" charset="0"/>
            </a:endParaRPr>
          </a:p>
          <a:p>
            <a:pPr marL="1031875" lvl="1" indent="-234950" eaLnBrk="0" hangingPunct="0">
              <a:spcBef>
                <a:spcPts val="200"/>
              </a:spcBef>
              <a:spcAft>
                <a:spcPts val="200"/>
              </a:spcAft>
              <a:defRPr/>
            </a:pPr>
            <a:r>
              <a:rPr lang="en-US" sz="1500" kern="0" dirty="0" smtClean="0">
                <a:cs typeface="Arial" charset="0"/>
              </a:rPr>
              <a:t>Sponsors drive the application process; members review and approve </a:t>
            </a:r>
          </a:p>
          <a:p>
            <a:pPr marL="1031875" lvl="1" indent="-234950" eaLnBrk="0" hangingPunct="0">
              <a:spcBef>
                <a:spcPts val="200"/>
              </a:spcBef>
              <a:spcAft>
                <a:spcPts val="200"/>
              </a:spcAft>
              <a:defRPr/>
            </a:pPr>
            <a:r>
              <a:rPr lang="en-US" sz="1500" kern="0" dirty="0" smtClean="0">
                <a:cs typeface="Arial" charset="0"/>
              </a:rPr>
              <a:t>applications</a:t>
            </a:r>
          </a:p>
          <a:p>
            <a:pPr marL="742950" lvl="1" indent="-285750" eaLnBrk="0" hangingPunct="0">
              <a:spcBef>
                <a:spcPts val="200"/>
              </a:spcBef>
              <a:spcAft>
                <a:spcPts val="200"/>
              </a:spcAft>
              <a:defRPr/>
            </a:pPr>
            <a:endParaRPr lang="en-US" sz="1500" kern="0" dirty="0" smtClean="0">
              <a:cs typeface="Arial" charset="0"/>
            </a:endParaRPr>
          </a:p>
          <a:p>
            <a:pPr marL="285750" indent="-285750" eaLnBrk="0" hangingPunct="0">
              <a:spcBef>
                <a:spcPts val="200"/>
              </a:spcBef>
              <a:spcAft>
                <a:spcPts val="200"/>
              </a:spcAft>
              <a:defRPr/>
            </a:pPr>
            <a:endParaRPr lang="en-US" sz="1500" b="1" kern="0" dirty="0" smtClean="0">
              <a:cs typeface="Arial" charset="0"/>
            </a:endParaRPr>
          </a:p>
        </p:txBody>
      </p:sp>
      <p:sp>
        <p:nvSpPr>
          <p:cNvPr id="16" name="Slide Number Placeholder 15"/>
          <p:cNvSpPr>
            <a:spLocks noGrp="1"/>
          </p:cNvSpPr>
          <p:nvPr>
            <p:ph type="sldNum" sz="quarter" idx="4"/>
          </p:nvPr>
        </p:nvSpPr>
        <p:spPr/>
        <p:txBody>
          <a:bodyPr/>
          <a:lstStyle/>
          <a:p>
            <a:fld id="{FC4B9753-22CB-4C9E-B98F-BADEA7B6A284}" type="slidenum">
              <a:rPr lang="en-US" smtClean="0"/>
              <a:pPr/>
              <a:t>20</a:t>
            </a:fld>
            <a:endParaRPr lang="en-US" dirty="0"/>
          </a:p>
        </p:txBody>
      </p:sp>
      <p:sp>
        <p:nvSpPr>
          <p:cNvPr id="32" name="Rectangle 31"/>
          <p:cNvSpPr/>
          <p:nvPr/>
        </p:nvSpPr>
        <p:spPr>
          <a:xfrm>
            <a:off x="685800" y="1295400"/>
            <a:ext cx="2034531" cy="400110"/>
          </a:xfrm>
          <a:prstGeom prst="rect">
            <a:avLst/>
          </a:prstGeom>
        </p:spPr>
        <p:txBody>
          <a:bodyPr wrap="none">
            <a:spAutoFit/>
          </a:bodyPr>
          <a:lstStyle/>
          <a:p>
            <a:pPr marL="280988" lvl="0" indent="-280988" eaLnBrk="0" fontAlgn="base" hangingPunct="0">
              <a:spcBef>
                <a:spcPts val="200"/>
              </a:spcBef>
              <a:spcAft>
                <a:spcPts val="200"/>
              </a:spcAft>
              <a:buClr>
                <a:schemeClr val="tx1"/>
              </a:buClr>
              <a:defRPr/>
            </a:pPr>
            <a:r>
              <a:rPr lang="en-US" sz="2000" b="1" kern="0" dirty="0" smtClean="0">
                <a:solidFill>
                  <a:schemeClr val="accent1"/>
                </a:solidFill>
                <a:cs typeface="Arial" charset="0"/>
              </a:rPr>
              <a:t>Getting Started</a:t>
            </a:r>
            <a:endParaRPr lang="en-US" sz="2000" b="1" kern="0" dirty="0">
              <a:solidFill>
                <a:schemeClr val="accent1"/>
              </a:solidFill>
              <a:cs typeface="Arial" charset="0"/>
            </a:endParaRPr>
          </a:p>
        </p:txBody>
      </p:sp>
      <p:pic>
        <p:nvPicPr>
          <p:cNvPr id="11" name="Picture 10" descr="macdrive:Users:admin:Desktop:AHP Key Symbols ƒ:images:AHP-Key-Symbols_3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2516369"/>
            <a:ext cx="525852" cy="533400"/>
          </a:xfrm>
          <a:prstGeom prst="rect">
            <a:avLst/>
          </a:prstGeom>
          <a:noFill/>
          <a:ln>
            <a:noFill/>
          </a:ln>
        </p:spPr>
      </p:pic>
      <p:pic>
        <p:nvPicPr>
          <p:cNvPr id="12" name="Picture 11" descr="macdrive:Users:admin:Desktop:AHP Key Symbols ƒ:images:AHP-Key-Symbols_33.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3886200"/>
            <a:ext cx="515788" cy="533400"/>
          </a:xfrm>
          <a:prstGeom prst="rect">
            <a:avLst/>
          </a:prstGeom>
          <a:noFill/>
          <a:ln>
            <a:noFill/>
          </a:ln>
        </p:spPr>
      </p:pic>
      <p:pic>
        <p:nvPicPr>
          <p:cNvPr id="15" name="Picture 14" descr="macdrive:Users:admin:Desktop:AHP Key Symbols ƒ:images:AHP-Key-Symbols_3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5334000"/>
            <a:ext cx="525852" cy="533400"/>
          </a:xfrm>
          <a:prstGeom prst="rect">
            <a:avLst/>
          </a:prstGeom>
          <a:noFill/>
          <a:ln>
            <a:noFill/>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a:spLocks noChangeArrowheads="1"/>
          </p:cNvSpPr>
          <p:nvPr/>
        </p:nvSpPr>
        <p:spPr bwMode="auto">
          <a:xfrm>
            <a:off x="152400" y="304800"/>
            <a:ext cx="8610600" cy="762000"/>
          </a:xfrm>
          <a:prstGeom prst="rect">
            <a:avLst/>
          </a:prstGeom>
          <a:noFill/>
          <a:ln w="9525">
            <a:noFill/>
            <a:miter lim="800000"/>
            <a:headEnd/>
            <a:tailEnd/>
          </a:ln>
          <a:effectLst/>
        </p:spPr>
        <p:txBody>
          <a:bodyPr wrap="none" anchor="ctr"/>
          <a:lstStyle/>
          <a:p>
            <a:pPr>
              <a:spcBef>
                <a:spcPct val="20000"/>
              </a:spcBef>
            </a:pPr>
            <a:r>
              <a:rPr lang="en-US" sz="2400" b="1" dirty="0" smtClean="0">
                <a:solidFill>
                  <a:schemeClr val="tx2"/>
                </a:solidFill>
                <a:latin typeface="+mj-lt"/>
                <a:ea typeface="+mj-ea"/>
                <a:cs typeface="Arial" charset="0"/>
              </a:rPr>
              <a:t>How to Apply for AHP Competitive Funding</a:t>
            </a:r>
            <a:endParaRPr lang="en-US" sz="2400" b="1" dirty="0">
              <a:solidFill>
                <a:schemeClr val="tx2"/>
              </a:solidFill>
              <a:latin typeface="+mj-lt"/>
              <a:ea typeface="+mj-ea"/>
              <a:cs typeface="Arial" charset="0"/>
            </a:endParaRPr>
          </a:p>
        </p:txBody>
      </p:sp>
      <p:sp>
        <p:nvSpPr>
          <p:cNvPr id="14" name="Rectangle 3"/>
          <p:cNvSpPr txBox="1">
            <a:spLocks noChangeArrowheads="1"/>
          </p:cNvSpPr>
          <p:nvPr/>
        </p:nvSpPr>
        <p:spPr bwMode="auto">
          <a:xfrm>
            <a:off x="1828800" y="1219200"/>
            <a:ext cx="655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5750" indent="-285750" eaLnBrk="0" hangingPunct="0">
              <a:spcBef>
                <a:spcPts val="200"/>
              </a:spcBef>
              <a:spcAft>
                <a:spcPts val="200"/>
              </a:spcAft>
              <a:defRPr/>
            </a:pPr>
            <a:endParaRPr lang="en-US" sz="1500" b="1" kern="0" dirty="0" smtClean="0">
              <a:cs typeface="Arial" charset="0"/>
            </a:endParaRPr>
          </a:p>
          <a:p>
            <a:pPr marL="285750" indent="-285750" eaLnBrk="0" hangingPunct="0">
              <a:spcBef>
                <a:spcPts val="200"/>
              </a:spcBef>
              <a:spcAft>
                <a:spcPts val="200"/>
              </a:spcAft>
              <a:defRPr/>
            </a:pPr>
            <a:r>
              <a:rPr lang="en-US" sz="1500" kern="0" dirty="0" smtClean="0">
                <a:cs typeface="Arial" charset="0"/>
              </a:rPr>
              <a:t>Detailed webinars are offered to review the actual application content</a:t>
            </a:r>
          </a:p>
          <a:p>
            <a:pPr marL="285750" indent="-285750" eaLnBrk="0" hangingPunct="0">
              <a:spcBef>
                <a:spcPts val="200"/>
              </a:spcBef>
              <a:spcAft>
                <a:spcPts val="200"/>
              </a:spcAft>
              <a:defRPr/>
            </a:pPr>
            <a:endParaRPr lang="en-US" sz="1500" kern="0" dirty="0" smtClean="0">
              <a:cs typeface="Arial" charset="0"/>
            </a:endParaRPr>
          </a:p>
          <a:p>
            <a:pPr marL="285750" indent="-285750" eaLnBrk="0" hangingPunct="0">
              <a:spcBef>
                <a:spcPts val="200"/>
              </a:spcBef>
              <a:spcAft>
                <a:spcPts val="200"/>
              </a:spcAft>
              <a:defRPr/>
            </a:pPr>
            <a:endParaRPr lang="en-US" sz="1500" kern="0" dirty="0" smtClean="0">
              <a:cs typeface="Arial" charset="0"/>
            </a:endParaRPr>
          </a:p>
          <a:p>
            <a:pPr marL="285750" indent="-285750" eaLnBrk="0" hangingPunct="0">
              <a:spcBef>
                <a:spcPts val="200"/>
              </a:spcBef>
              <a:spcAft>
                <a:spcPts val="200"/>
              </a:spcAft>
              <a:defRPr/>
            </a:pPr>
            <a:r>
              <a:rPr lang="en-US" sz="1500" kern="0" dirty="0" smtClean="0">
                <a:cs typeface="Arial" charset="0"/>
              </a:rPr>
              <a:t>Application is submitted through AHPOnline, accessed on the home </a:t>
            </a:r>
          </a:p>
          <a:p>
            <a:pPr marL="285750" indent="-285750" eaLnBrk="0" hangingPunct="0">
              <a:spcBef>
                <a:spcPts val="200"/>
              </a:spcBef>
              <a:spcAft>
                <a:spcPts val="200"/>
              </a:spcAft>
              <a:defRPr/>
            </a:pPr>
            <a:r>
              <a:rPr lang="en-US" sz="1500" kern="0" dirty="0" smtClean="0">
                <a:cs typeface="Arial" charset="0"/>
              </a:rPr>
              <a:t>page of the FHLBank Atlanta website</a:t>
            </a:r>
          </a:p>
          <a:p>
            <a:pPr marL="285750" indent="-285750" eaLnBrk="0" hangingPunct="0">
              <a:spcBef>
                <a:spcPts val="200"/>
              </a:spcBef>
              <a:spcAft>
                <a:spcPts val="200"/>
              </a:spcAft>
              <a:defRPr/>
            </a:pPr>
            <a:endParaRPr lang="en-US" sz="1500" kern="0" dirty="0" smtClean="0">
              <a:cs typeface="Arial" charset="0"/>
            </a:endParaRPr>
          </a:p>
          <a:p>
            <a:pPr marL="285750" indent="-285750" eaLnBrk="0" hangingPunct="0">
              <a:spcBef>
                <a:spcPts val="200"/>
              </a:spcBef>
              <a:spcAft>
                <a:spcPts val="200"/>
              </a:spcAft>
              <a:defRPr/>
            </a:pPr>
            <a:endParaRPr lang="en-US" sz="1500" kern="0" dirty="0" smtClean="0">
              <a:cs typeface="Arial" charset="0"/>
            </a:endParaRPr>
          </a:p>
          <a:p>
            <a:pPr marL="285750" indent="-285750" eaLnBrk="0" hangingPunct="0">
              <a:spcBef>
                <a:spcPts val="200"/>
              </a:spcBef>
              <a:spcAft>
                <a:spcPts val="200"/>
              </a:spcAft>
              <a:defRPr/>
            </a:pPr>
            <a:r>
              <a:rPr lang="en-US" sz="1500" kern="0" dirty="0" smtClean="0">
                <a:cs typeface="Arial" charset="0"/>
              </a:rPr>
              <a:t>Sponsor submits application to member for review and approval</a:t>
            </a:r>
          </a:p>
          <a:p>
            <a:pPr marL="285750" indent="-285750" eaLnBrk="0" hangingPunct="0">
              <a:spcBef>
                <a:spcPts val="200"/>
              </a:spcBef>
              <a:spcAft>
                <a:spcPts val="200"/>
              </a:spcAft>
              <a:defRPr/>
            </a:pPr>
            <a:endParaRPr lang="en-US" sz="1500" kern="0" dirty="0" smtClean="0">
              <a:cs typeface="Arial" charset="0"/>
            </a:endParaRPr>
          </a:p>
          <a:p>
            <a:pPr marL="285750" indent="-285750" eaLnBrk="0" hangingPunct="0">
              <a:spcBef>
                <a:spcPts val="200"/>
              </a:spcBef>
              <a:spcAft>
                <a:spcPts val="200"/>
              </a:spcAft>
              <a:defRPr/>
            </a:pPr>
            <a:endParaRPr lang="en-US" sz="1500" kern="0" dirty="0" smtClean="0">
              <a:cs typeface="Arial" charset="0"/>
            </a:endParaRPr>
          </a:p>
          <a:p>
            <a:pPr marL="285750" indent="-285750" eaLnBrk="0" hangingPunct="0">
              <a:spcBef>
                <a:spcPts val="200"/>
              </a:spcBef>
              <a:spcAft>
                <a:spcPts val="200"/>
              </a:spcAft>
              <a:defRPr/>
            </a:pPr>
            <a:r>
              <a:rPr lang="en-US" sz="1500" kern="0" dirty="0" smtClean="0">
                <a:cs typeface="Arial" charset="0"/>
              </a:rPr>
              <a:t>FHLBank Atlanta member approves application and submits to FHLBank </a:t>
            </a:r>
          </a:p>
          <a:p>
            <a:pPr marL="285750" indent="-285750" eaLnBrk="0" hangingPunct="0">
              <a:spcBef>
                <a:spcPts val="200"/>
              </a:spcBef>
              <a:spcAft>
                <a:spcPts val="200"/>
              </a:spcAft>
              <a:defRPr/>
            </a:pPr>
            <a:r>
              <a:rPr lang="en-US" sz="1500" kern="0" dirty="0" smtClean="0">
                <a:cs typeface="Arial" charset="0"/>
              </a:rPr>
              <a:t>Atlanta the supporting documents via electronic media by sponsor</a:t>
            </a:r>
          </a:p>
          <a:p>
            <a:pPr marL="285750" indent="-285750" eaLnBrk="0" hangingPunct="0">
              <a:spcBef>
                <a:spcPts val="200"/>
              </a:spcBef>
              <a:spcAft>
                <a:spcPts val="200"/>
              </a:spcAft>
              <a:defRPr/>
            </a:pPr>
            <a:endParaRPr lang="en-US" sz="1500" b="1" kern="0" dirty="0" smtClean="0">
              <a:cs typeface="Arial" charset="0"/>
            </a:endParaRPr>
          </a:p>
          <a:p>
            <a:pPr marL="285750" indent="-285750" eaLnBrk="0" hangingPunct="0">
              <a:spcBef>
                <a:spcPts val="200"/>
              </a:spcBef>
              <a:spcAft>
                <a:spcPts val="200"/>
              </a:spcAft>
              <a:defRPr/>
            </a:pPr>
            <a:endParaRPr lang="en-US" sz="1500" b="1" kern="0" dirty="0" smtClean="0">
              <a:cs typeface="Arial" charset="0"/>
            </a:endParaRPr>
          </a:p>
          <a:p>
            <a:pPr marL="285750" indent="-285750" eaLnBrk="0" hangingPunct="0">
              <a:spcBef>
                <a:spcPts val="200"/>
              </a:spcBef>
              <a:spcAft>
                <a:spcPts val="200"/>
              </a:spcAft>
              <a:defRPr/>
            </a:pPr>
            <a:endParaRPr lang="en-US" sz="1500" b="1" kern="0" dirty="0" smtClean="0">
              <a:cs typeface="Arial" charset="0"/>
            </a:endParaRPr>
          </a:p>
          <a:p>
            <a:pPr marL="285750" indent="-285750" eaLnBrk="0" hangingPunct="0">
              <a:spcBef>
                <a:spcPts val="200"/>
              </a:spcBef>
              <a:spcAft>
                <a:spcPts val="200"/>
              </a:spcAft>
              <a:defRPr/>
            </a:pPr>
            <a:r>
              <a:rPr kumimoji="0" lang="en-US" sz="1500" b="0" i="0" u="none" strike="noStrike" kern="0" cap="none" spc="0" normalizeH="0" baseline="0" noProof="0" dirty="0" smtClean="0">
                <a:ln>
                  <a:noFill/>
                </a:ln>
                <a:solidFill>
                  <a:schemeClr val="tx1">
                    <a:lumMod val="75000"/>
                    <a:lumOff val="25000"/>
                  </a:schemeClr>
                </a:solidFill>
                <a:effectLst/>
                <a:uLnTx/>
                <a:uFillTx/>
                <a:latin typeface="+mn-lt"/>
                <a:cs typeface="Arial" charset="0"/>
              </a:rPr>
              <a:t/>
            </a:r>
            <a:br>
              <a:rPr kumimoji="0" lang="en-US" sz="1500" b="0" i="0" u="none" strike="noStrike" kern="0" cap="none" spc="0" normalizeH="0" baseline="0" noProof="0" dirty="0" smtClean="0">
                <a:ln>
                  <a:noFill/>
                </a:ln>
                <a:solidFill>
                  <a:schemeClr val="tx1">
                    <a:lumMod val="75000"/>
                    <a:lumOff val="25000"/>
                  </a:schemeClr>
                </a:solidFill>
                <a:effectLst/>
                <a:uLnTx/>
                <a:uFillTx/>
                <a:latin typeface="+mn-lt"/>
                <a:cs typeface="Arial" charset="0"/>
              </a:rPr>
            </a:br>
            <a:endParaRPr kumimoji="0" lang="en-US" sz="1500" b="0" i="0" u="none" strike="noStrike" kern="0" cap="none" spc="0" normalizeH="0" baseline="0" noProof="0" dirty="0" smtClean="0">
              <a:ln>
                <a:noFill/>
              </a:ln>
              <a:solidFill>
                <a:schemeClr val="tx1">
                  <a:lumMod val="50000"/>
                  <a:lumOff val="50000"/>
                </a:schemeClr>
              </a:solidFill>
              <a:effectLst/>
              <a:uLnTx/>
              <a:uFillTx/>
              <a:latin typeface="+mn-lt"/>
              <a:cs typeface="Arial" charset="0"/>
            </a:endParaRPr>
          </a:p>
        </p:txBody>
      </p:sp>
      <p:sp>
        <p:nvSpPr>
          <p:cNvPr id="16" name="Slide Number Placeholder 15"/>
          <p:cNvSpPr>
            <a:spLocks noGrp="1"/>
          </p:cNvSpPr>
          <p:nvPr>
            <p:ph type="sldNum" sz="quarter" idx="4"/>
          </p:nvPr>
        </p:nvSpPr>
        <p:spPr/>
        <p:txBody>
          <a:bodyPr/>
          <a:lstStyle/>
          <a:p>
            <a:fld id="{FC4B9753-22CB-4C9E-B98F-BADEA7B6A284}" type="slidenum">
              <a:rPr lang="en-US" smtClean="0"/>
              <a:pPr/>
              <a:t>21</a:t>
            </a:fld>
            <a:endParaRPr lang="en-US" dirty="0"/>
          </a:p>
        </p:txBody>
      </p:sp>
      <p:pic>
        <p:nvPicPr>
          <p:cNvPr id="29" name="Picture 28" descr="macdrive:Users:admin:Desktop:AHP Key Symbols ƒ:images:AHP-Key-Symbols_3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2231066"/>
            <a:ext cx="515788" cy="533400"/>
          </a:xfrm>
          <a:prstGeom prst="rect">
            <a:avLst/>
          </a:prstGeom>
          <a:noFill/>
          <a:ln>
            <a:noFill/>
          </a:ln>
        </p:spPr>
      </p:pic>
      <p:pic>
        <p:nvPicPr>
          <p:cNvPr id="30" name="Picture 29" descr="macdrive:Users:admin:Desktop:AHP Key Symbols ƒ:images:AHP-Key-Symbols_3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1371600"/>
            <a:ext cx="525852" cy="533400"/>
          </a:xfrm>
          <a:prstGeom prst="rect">
            <a:avLst/>
          </a:prstGeom>
          <a:noFill/>
          <a:ln>
            <a:noFill/>
          </a:ln>
        </p:spPr>
      </p:pic>
      <p:pic>
        <p:nvPicPr>
          <p:cNvPr id="11" name="Picture 10" descr="macdrive:Users:admin:Desktop:AHP Key Symbols ƒ:images:AHP-Key-Symbols_3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3361664"/>
            <a:ext cx="525852" cy="533400"/>
          </a:xfrm>
          <a:prstGeom prst="rect">
            <a:avLst/>
          </a:prstGeom>
          <a:noFill/>
          <a:ln>
            <a:noFill/>
          </a:ln>
        </p:spPr>
      </p:pic>
      <p:pic>
        <p:nvPicPr>
          <p:cNvPr id="12" name="Picture 11" descr="macdrive:Users:admin:Desktop:AHP Key Symbols ƒ:images:AHP-Key-Symbols_3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4191000"/>
            <a:ext cx="515788" cy="533400"/>
          </a:xfrm>
          <a:prstGeom prst="rect">
            <a:avLst/>
          </a:prstGeom>
          <a:noFill/>
          <a:ln>
            <a:noFill/>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a:spLocks noChangeArrowheads="1"/>
          </p:cNvSpPr>
          <p:nvPr/>
        </p:nvSpPr>
        <p:spPr bwMode="auto">
          <a:xfrm>
            <a:off x="152400" y="304800"/>
            <a:ext cx="8610600" cy="762000"/>
          </a:xfrm>
          <a:prstGeom prst="rect">
            <a:avLst/>
          </a:prstGeom>
          <a:noFill/>
          <a:ln w="9525">
            <a:noFill/>
            <a:miter lim="800000"/>
            <a:headEnd/>
            <a:tailEnd/>
          </a:ln>
          <a:effectLst/>
        </p:spPr>
        <p:txBody>
          <a:bodyPr wrap="none" anchor="ctr"/>
          <a:lstStyle/>
          <a:p>
            <a:pPr>
              <a:spcBef>
                <a:spcPct val="20000"/>
              </a:spcBef>
            </a:pPr>
            <a:r>
              <a:rPr lang="en-US" sz="2400" b="1" dirty="0" smtClean="0">
                <a:solidFill>
                  <a:schemeClr val="tx2"/>
                </a:solidFill>
                <a:latin typeface="+mj-lt"/>
                <a:ea typeface="+mj-ea"/>
                <a:cs typeface="Arial" charset="0"/>
              </a:rPr>
              <a:t>How to Apply for AHP Competitive Funding</a:t>
            </a:r>
            <a:endParaRPr lang="en-US" sz="2400" b="1" dirty="0">
              <a:solidFill>
                <a:schemeClr val="tx2"/>
              </a:solidFill>
              <a:latin typeface="+mj-lt"/>
              <a:ea typeface="+mj-ea"/>
              <a:cs typeface="Arial" charset="0"/>
            </a:endParaRPr>
          </a:p>
        </p:txBody>
      </p:sp>
      <p:sp>
        <p:nvSpPr>
          <p:cNvPr id="14" name="Rectangle 3"/>
          <p:cNvSpPr txBox="1">
            <a:spLocks noChangeArrowheads="1"/>
          </p:cNvSpPr>
          <p:nvPr/>
        </p:nvSpPr>
        <p:spPr bwMode="auto">
          <a:xfrm>
            <a:off x="1828800" y="1600200"/>
            <a:ext cx="6324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5750" indent="-285750" eaLnBrk="0" hangingPunct="0">
              <a:spcBef>
                <a:spcPts val="200"/>
              </a:spcBef>
              <a:spcAft>
                <a:spcPts val="200"/>
              </a:spcAft>
              <a:defRPr/>
            </a:pPr>
            <a:endParaRPr lang="en-US" sz="1500" b="1" kern="0" dirty="0" smtClean="0">
              <a:cs typeface="Arial" charset="0"/>
            </a:endParaRPr>
          </a:p>
          <a:p>
            <a:pPr marL="285750" indent="-285750" eaLnBrk="0" hangingPunct="0">
              <a:spcBef>
                <a:spcPts val="200"/>
              </a:spcBef>
              <a:spcAft>
                <a:spcPts val="200"/>
              </a:spcAft>
              <a:defRPr/>
            </a:pPr>
            <a:endParaRPr lang="en-US" sz="1500" b="1" kern="0" dirty="0" smtClean="0">
              <a:cs typeface="Arial" charset="0"/>
            </a:endParaRPr>
          </a:p>
          <a:p>
            <a:pPr marL="285750" indent="-285750" eaLnBrk="0" hangingPunct="0">
              <a:spcBef>
                <a:spcPts val="200"/>
              </a:spcBef>
              <a:spcAft>
                <a:spcPts val="200"/>
              </a:spcAft>
              <a:buFont typeface="Arial" pitchFamily="34" charset="0"/>
              <a:buChar char="•"/>
              <a:defRPr/>
            </a:pPr>
            <a:r>
              <a:rPr lang="en-US" kern="0" dirty="0" smtClean="0">
                <a:cs typeface="Arial" charset="0"/>
              </a:rPr>
              <a:t>Site control</a:t>
            </a:r>
          </a:p>
          <a:p>
            <a:pPr marL="285750" indent="-285750" eaLnBrk="0" hangingPunct="0">
              <a:spcBef>
                <a:spcPts val="200"/>
              </a:spcBef>
              <a:spcAft>
                <a:spcPts val="200"/>
              </a:spcAft>
              <a:defRPr/>
            </a:pPr>
            <a:endParaRPr lang="en-US" kern="0" dirty="0" smtClean="0">
              <a:cs typeface="Arial" charset="0"/>
            </a:endParaRPr>
          </a:p>
          <a:p>
            <a:pPr marL="285750" indent="-285750" eaLnBrk="0" hangingPunct="0">
              <a:spcBef>
                <a:spcPts val="200"/>
              </a:spcBef>
              <a:spcAft>
                <a:spcPts val="200"/>
              </a:spcAft>
              <a:buFont typeface="Arial" pitchFamily="34" charset="0"/>
              <a:buChar char="•"/>
              <a:defRPr/>
            </a:pPr>
            <a:r>
              <a:rPr lang="en-US" kern="0" dirty="0" smtClean="0">
                <a:cs typeface="Arial" charset="0"/>
              </a:rPr>
              <a:t>20% of permanent funding committed</a:t>
            </a:r>
          </a:p>
          <a:p>
            <a:pPr marL="285750" indent="-285750" eaLnBrk="0" hangingPunct="0">
              <a:spcBef>
                <a:spcPts val="200"/>
              </a:spcBef>
              <a:spcAft>
                <a:spcPts val="200"/>
              </a:spcAft>
              <a:defRPr/>
            </a:pPr>
            <a:endParaRPr lang="en-US" kern="0" dirty="0" smtClean="0">
              <a:cs typeface="Arial" charset="0"/>
            </a:endParaRPr>
          </a:p>
          <a:p>
            <a:pPr marL="285750" indent="-285750" eaLnBrk="0" hangingPunct="0">
              <a:spcBef>
                <a:spcPts val="200"/>
              </a:spcBef>
              <a:spcAft>
                <a:spcPts val="200"/>
              </a:spcAft>
              <a:buFont typeface="Arial" pitchFamily="34" charset="0"/>
              <a:buChar char="•"/>
              <a:defRPr/>
            </a:pPr>
            <a:r>
              <a:rPr lang="en-US" kern="0" dirty="0" smtClean="0">
                <a:cs typeface="Arial" charset="0"/>
              </a:rPr>
              <a:t>Supporting documentation</a:t>
            </a:r>
          </a:p>
          <a:p>
            <a:pPr marL="285750" indent="-285750" eaLnBrk="0" hangingPunct="0">
              <a:spcBef>
                <a:spcPts val="200"/>
              </a:spcBef>
              <a:spcAft>
                <a:spcPts val="200"/>
              </a:spcAft>
              <a:defRPr/>
            </a:pPr>
            <a:endParaRPr lang="en-US" kern="0" dirty="0" smtClean="0">
              <a:cs typeface="Arial" charset="0"/>
            </a:endParaRPr>
          </a:p>
          <a:p>
            <a:pPr marL="285750" indent="-285750" eaLnBrk="0" hangingPunct="0">
              <a:spcBef>
                <a:spcPts val="200"/>
              </a:spcBef>
              <a:spcAft>
                <a:spcPts val="200"/>
              </a:spcAft>
              <a:buFont typeface="Arial" pitchFamily="34" charset="0"/>
              <a:buChar char="•"/>
              <a:defRPr/>
            </a:pPr>
            <a:r>
              <a:rPr lang="en-US" kern="0" dirty="0" smtClean="0">
                <a:cs typeface="Arial" charset="0"/>
              </a:rPr>
              <a:t>Sponsor is qualified and able</a:t>
            </a:r>
          </a:p>
          <a:p>
            <a:pPr marL="285750" indent="-285750" eaLnBrk="0" hangingPunct="0">
              <a:spcBef>
                <a:spcPts val="200"/>
              </a:spcBef>
              <a:spcAft>
                <a:spcPts val="200"/>
              </a:spcAft>
              <a:defRPr/>
            </a:pPr>
            <a:endParaRPr lang="en-US" sz="1500" b="1" kern="0" dirty="0" smtClean="0">
              <a:cs typeface="Arial" charset="0"/>
            </a:endParaRPr>
          </a:p>
          <a:p>
            <a:pPr marL="285750" indent="-285750" eaLnBrk="0" hangingPunct="0">
              <a:spcBef>
                <a:spcPts val="200"/>
              </a:spcBef>
              <a:spcAft>
                <a:spcPts val="200"/>
              </a:spcAft>
              <a:defRPr/>
            </a:pPr>
            <a:endParaRPr lang="en-US" sz="1500" b="1" kern="0" dirty="0" smtClean="0">
              <a:cs typeface="Arial" charset="0"/>
            </a:endParaRPr>
          </a:p>
          <a:p>
            <a:pPr marL="285750" indent="-285750" eaLnBrk="0" hangingPunct="0">
              <a:spcBef>
                <a:spcPts val="200"/>
              </a:spcBef>
              <a:spcAft>
                <a:spcPts val="200"/>
              </a:spcAft>
              <a:defRPr/>
            </a:pPr>
            <a:endParaRPr lang="en-US" sz="1500" b="1" kern="0" dirty="0" smtClean="0">
              <a:cs typeface="Arial" charset="0"/>
            </a:endParaRPr>
          </a:p>
          <a:p>
            <a:pPr marL="285750" indent="-285750" eaLnBrk="0" hangingPunct="0">
              <a:spcBef>
                <a:spcPts val="200"/>
              </a:spcBef>
              <a:spcAft>
                <a:spcPts val="200"/>
              </a:spcAft>
              <a:defRPr/>
            </a:pPr>
            <a:r>
              <a:rPr kumimoji="0" lang="en-US" sz="1500" b="0" i="0" u="none" strike="noStrike" kern="0" cap="none" spc="0" normalizeH="0" baseline="0" noProof="0" dirty="0" smtClean="0">
                <a:ln>
                  <a:noFill/>
                </a:ln>
                <a:solidFill>
                  <a:schemeClr val="tx1">
                    <a:lumMod val="75000"/>
                    <a:lumOff val="25000"/>
                  </a:schemeClr>
                </a:solidFill>
                <a:effectLst/>
                <a:uLnTx/>
                <a:uFillTx/>
                <a:latin typeface="+mn-lt"/>
                <a:cs typeface="Arial" charset="0"/>
              </a:rPr>
              <a:t/>
            </a:r>
            <a:br>
              <a:rPr kumimoji="0" lang="en-US" sz="1500" b="0" i="0" u="none" strike="noStrike" kern="0" cap="none" spc="0" normalizeH="0" baseline="0" noProof="0" dirty="0" smtClean="0">
                <a:ln>
                  <a:noFill/>
                </a:ln>
                <a:solidFill>
                  <a:schemeClr val="tx1">
                    <a:lumMod val="75000"/>
                    <a:lumOff val="25000"/>
                  </a:schemeClr>
                </a:solidFill>
                <a:effectLst/>
                <a:uLnTx/>
                <a:uFillTx/>
                <a:latin typeface="+mn-lt"/>
                <a:cs typeface="Arial" charset="0"/>
              </a:rPr>
            </a:br>
            <a:endParaRPr kumimoji="0" lang="en-US" sz="1500" b="0" i="0" u="none" strike="noStrike" kern="0" cap="none" spc="0" normalizeH="0" baseline="0" noProof="0" dirty="0" smtClean="0">
              <a:ln>
                <a:noFill/>
              </a:ln>
              <a:solidFill>
                <a:schemeClr val="tx1">
                  <a:lumMod val="50000"/>
                  <a:lumOff val="50000"/>
                </a:schemeClr>
              </a:solidFill>
              <a:effectLst/>
              <a:uLnTx/>
              <a:uFillTx/>
              <a:latin typeface="+mn-lt"/>
              <a:cs typeface="Arial" charset="0"/>
            </a:endParaRPr>
          </a:p>
        </p:txBody>
      </p:sp>
      <p:sp>
        <p:nvSpPr>
          <p:cNvPr id="16" name="Slide Number Placeholder 15"/>
          <p:cNvSpPr>
            <a:spLocks noGrp="1"/>
          </p:cNvSpPr>
          <p:nvPr>
            <p:ph type="sldNum" sz="quarter" idx="4"/>
          </p:nvPr>
        </p:nvSpPr>
        <p:spPr/>
        <p:txBody>
          <a:bodyPr/>
          <a:lstStyle/>
          <a:p>
            <a:fld id="{FC4B9753-22CB-4C9E-B98F-BADEA7B6A284}" type="slidenum">
              <a:rPr lang="en-US" smtClean="0"/>
              <a:pPr/>
              <a:t>22</a:t>
            </a:fld>
            <a:endParaRPr lang="en-US" dirty="0"/>
          </a:p>
        </p:txBody>
      </p:sp>
      <p:sp>
        <p:nvSpPr>
          <p:cNvPr id="10" name="TextBox 9"/>
          <p:cNvSpPr txBox="1"/>
          <p:nvPr/>
        </p:nvSpPr>
        <p:spPr>
          <a:xfrm>
            <a:off x="685800" y="1066800"/>
            <a:ext cx="4038600" cy="923330"/>
          </a:xfrm>
          <a:prstGeom prst="rect">
            <a:avLst/>
          </a:prstGeom>
          <a:noFill/>
        </p:spPr>
        <p:txBody>
          <a:bodyPr wrap="square" rtlCol="0">
            <a:spAutoFit/>
          </a:bodyPr>
          <a:lstStyle/>
          <a:p>
            <a:r>
              <a:rPr lang="en-US" b="1" dirty="0" smtClean="0">
                <a:solidFill>
                  <a:schemeClr val="tx2">
                    <a:lumMod val="60000"/>
                    <a:lumOff val="40000"/>
                  </a:schemeClr>
                </a:solidFill>
              </a:rPr>
              <a:t>Up to $500,000 per project</a:t>
            </a:r>
          </a:p>
          <a:p>
            <a:endParaRPr lang="en-US" b="1" dirty="0" smtClean="0">
              <a:solidFill>
                <a:schemeClr val="tx2">
                  <a:lumMod val="60000"/>
                  <a:lumOff val="40000"/>
                </a:schemeClr>
              </a:solidFill>
            </a:endParaRPr>
          </a:p>
          <a:p>
            <a:r>
              <a:rPr lang="en-US" b="1" dirty="0" smtClean="0">
                <a:solidFill>
                  <a:schemeClr val="tx2">
                    <a:lumMod val="60000"/>
                    <a:lumOff val="40000"/>
                  </a:schemeClr>
                </a:solidFill>
              </a:rPr>
              <a:t>Threshold</a:t>
            </a:r>
            <a:r>
              <a:rPr lang="en-US" dirty="0" smtClean="0"/>
              <a:t> </a:t>
            </a:r>
            <a:r>
              <a:rPr lang="en-US" b="1" dirty="0" smtClean="0">
                <a:solidFill>
                  <a:schemeClr val="tx2">
                    <a:lumMod val="60000"/>
                    <a:lumOff val="40000"/>
                  </a:schemeClr>
                </a:solidFill>
              </a:rPr>
              <a:t>Criteria</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a:spLocks noChangeArrowheads="1"/>
          </p:cNvSpPr>
          <p:nvPr/>
        </p:nvSpPr>
        <p:spPr bwMode="auto">
          <a:xfrm>
            <a:off x="152400" y="304800"/>
            <a:ext cx="8610600" cy="762000"/>
          </a:xfrm>
          <a:prstGeom prst="rect">
            <a:avLst/>
          </a:prstGeom>
          <a:noFill/>
          <a:ln w="9525">
            <a:noFill/>
            <a:miter lim="800000"/>
            <a:headEnd/>
            <a:tailEnd/>
          </a:ln>
          <a:effectLst/>
        </p:spPr>
        <p:txBody>
          <a:bodyPr wrap="none" anchor="ctr"/>
          <a:lstStyle/>
          <a:p>
            <a:pPr>
              <a:spcBef>
                <a:spcPct val="20000"/>
              </a:spcBef>
            </a:pPr>
            <a:r>
              <a:rPr lang="en-US" sz="2400" b="1" dirty="0" smtClean="0">
                <a:solidFill>
                  <a:schemeClr val="tx2"/>
                </a:solidFill>
                <a:latin typeface="+mj-lt"/>
                <a:ea typeface="+mj-ea"/>
                <a:cs typeface="Arial" charset="0"/>
              </a:rPr>
              <a:t>How to Apply for AHP Competitive Funding</a:t>
            </a:r>
            <a:endParaRPr lang="en-US" sz="2400" b="1" dirty="0">
              <a:solidFill>
                <a:schemeClr val="tx2"/>
              </a:solidFill>
              <a:latin typeface="+mj-lt"/>
              <a:ea typeface="+mj-ea"/>
              <a:cs typeface="Arial" charset="0"/>
            </a:endParaRPr>
          </a:p>
        </p:txBody>
      </p:sp>
      <p:sp>
        <p:nvSpPr>
          <p:cNvPr id="14" name="Rectangle 3"/>
          <p:cNvSpPr txBox="1">
            <a:spLocks noChangeArrowheads="1"/>
          </p:cNvSpPr>
          <p:nvPr/>
        </p:nvSpPr>
        <p:spPr bwMode="auto">
          <a:xfrm>
            <a:off x="1066800" y="2057400"/>
            <a:ext cx="7086600" cy="3124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5750" indent="-285750" eaLnBrk="0" hangingPunct="0">
              <a:spcBef>
                <a:spcPts val="200"/>
              </a:spcBef>
              <a:spcAft>
                <a:spcPts val="200"/>
              </a:spcAft>
              <a:defRPr/>
            </a:pPr>
            <a:endParaRPr lang="en-US" sz="1500" b="1" kern="0" dirty="0" smtClean="0">
              <a:cs typeface="Arial" charset="0"/>
            </a:endParaRPr>
          </a:p>
        </p:txBody>
      </p:sp>
      <p:sp>
        <p:nvSpPr>
          <p:cNvPr id="16" name="Slide Number Placeholder 15"/>
          <p:cNvSpPr>
            <a:spLocks noGrp="1"/>
          </p:cNvSpPr>
          <p:nvPr>
            <p:ph type="sldNum" sz="quarter" idx="4"/>
          </p:nvPr>
        </p:nvSpPr>
        <p:spPr/>
        <p:txBody>
          <a:bodyPr/>
          <a:lstStyle/>
          <a:p>
            <a:fld id="{FC4B9753-22CB-4C9E-B98F-BADEA7B6A284}" type="slidenum">
              <a:rPr lang="en-US" smtClean="0"/>
              <a:pPr/>
              <a:t>23</a:t>
            </a:fld>
            <a:endParaRPr lang="en-US" dirty="0"/>
          </a:p>
        </p:txBody>
      </p:sp>
      <p:pic>
        <p:nvPicPr>
          <p:cNvPr id="2050" name="Picture 2"/>
          <p:cNvPicPr>
            <a:picLocks noChangeAspect="1" noChangeArrowheads="1"/>
          </p:cNvPicPr>
          <p:nvPr/>
        </p:nvPicPr>
        <p:blipFill>
          <a:blip r:embed="rId2" cstate="print"/>
          <a:srcRect t="14062"/>
          <a:stretch>
            <a:fillRect/>
          </a:stretch>
        </p:blipFill>
        <p:spPr bwMode="auto">
          <a:xfrm>
            <a:off x="762000" y="1676400"/>
            <a:ext cx="7403437" cy="4191000"/>
          </a:xfrm>
          <a:prstGeom prst="rect">
            <a:avLst/>
          </a:prstGeom>
          <a:noFill/>
          <a:ln w="9525">
            <a:noFill/>
            <a:miter lim="800000"/>
            <a:headEnd/>
            <a:tailEnd/>
          </a:ln>
        </p:spPr>
      </p:pic>
      <p:sp>
        <p:nvSpPr>
          <p:cNvPr id="6" name="TextBox 5"/>
          <p:cNvSpPr txBox="1"/>
          <p:nvPr/>
        </p:nvSpPr>
        <p:spPr>
          <a:xfrm>
            <a:off x="228600" y="1307068"/>
            <a:ext cx="4038600" cy="369332"/>
          </a:xfrm>
          <a:prstGeom prst="rect">
            <a:avLst/>
          </a:prstGeom>
          <a:noFill/>
        </p:spPr>
        <p:txBody>
          <a:bodyPr wrap="square" rtlCol="0">
            <a:spAutoFit/>
          </a:bodyPr>
          <a:lstStyle/>
          <a:p>
            <a:r>
              <a:rPr lang="en-US" b="1" dirty="0" smtClean="0">
                <a:solidFill>
                  <a:schemeClr val="tx2">
                    <a:lumMod val="60000"/>
                    <a:lumOff val="40000"/>
                  </a:schemeClr>
                </a:solidFill>
              </a:rPr>
              <a:t>Scoring</a:t>
            </a:r>
            <a:endParaRPr lang="en-US" b="1" dirty="0">
              <a:solidFill>
                <a:schemeClr val="tx2">
                  <a:lumMod val="60000"/>
                  <a:lumOff val="40000"/>
                </a:schemeClr>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a:spLocks noChangeArrowheads="1"/>
          </p:cNvSpPr>
          <p:nvPr/>
        </p:nvSpPr>
        <p:spPr bwMode="auto">
          <a:xfrm>
            <a:off x="152400" y="304800"/>
            <a:ext cx="8610600" cy="762000"/>
          </a:xfrm>
          <a:prstGeom prst="rect">
            <a:avLst/>
          </a:prstGeom>
          <a:noFill/>
          <a:ln w="9525">
            <a:noFill/>
            <a:miter lim="800000"/>
            <a:headEnd/>
            <a:tailEnd/>
          </a:ln>
          <a:effectLst/>
        </p:spPr>
        <p:txBody>
          <a:bodyPr wrap="none" anchor="ctr"/>
          <a:lstStyle/>
          <a:p>
            <a:pPr>
              <a:spcBef>
                <a:spcPct val="20000"/>
              </a:spcBef>
            </a:pPr>
            <a:r>
              <a:rPr lang="en-US" sz="2400" b="1" dirty="0" smtClean="0">
                <a:solidFill>
                  <a:schemeClr val="tx2"/>
                </a:solidFill>
                <a:latin typeface="+mj-lt"/>
                <a:ea typeface="+mj-ea"/>
                <a:cs typeface="Arial" charset="0"/>
              </a:rPr>
              <a:t>How to Apply for AHP Competitive Funding</a:t>
            </a:r>
            <a:endParaRPr lang="en-US" sz="2400" b="1" dirty="0">
              <a:solidFill>
                <a:schemeClr val="tx2"/>
              </a:solidFill>
              <a:latin typeface="+mj-lt"/>
              <a:ea typeface="+mj-ea"/>
              <a:cs typeface="Arial" charset="0"/>
            </a:endParaRPr>
          </a:p>
        </p:txBody>
      </p:sp>
      <p:sp>
        <p:nvSpPr>
          <p:cNvPr id="14" name="Rectangle 3"/>
          <p:cNvSpPr txBox="1">
            <a:spLocks noChangeArrowheads="1"/>
          </p:cNvSpPr>
          <p:nvPr/>
        </p:nvSpPr>
        <p:spPr bwMode="auto">
          <a:xfrm>
            <a:off x="1828800" y="1524000"/>
            <a:ext cx="6324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5750" indent="-285750" eaLnBrk="0" hangingPunct="0">
              <a:spcBef>
                <a:spcPts val="200"/>
              </a:spcBef>
              <a:spcAft>
                <a:spcPts val="200"/>
              </a:spcAft>
              <a:defRPr/>
            </a:pPr>
            <a:endParaRPr lang="en-US" sz="1500" b="1" kern="0" dirty="0" smtClean="0">
              <a:cs typeface="Arial" charset="0"/>
            </a:endParaRPr>
          </a:p>
          <a:p>
            <a:pPr marL="285750" indent="-285750" eaLnBrk="0" hangingPunct="0">
              <a:spcBef>
                <a:spcPts val="200"/>
              </a:spcBef>
              <a:spcAft>
                <a:spcPts val="200"/>
              </a:spcAft>
              <a:defRPr/>
            </a:pPr>
            <a:r>
              <a:rPr lang="en-US" sz="1600" b="1" kern="0" dirty="0" smtClean="0">
                <a:cs typeface="Arial" charset="0"/>
              </a:rPr>
              <a:t>Budget Guideline Examples</a:t>
            </a:r>
          </a:p>
          <a:p>
            <a:pPr marL="742950" lvl="1" indent="-285750" eaLnBrk="0" hangingPunct="0">
              <a:spcBef>
                <a:spcPts val="200"/>
              </a:spcBef>
              <a:spcAft>
                <a:spcPts val="200"/>
              </a:spcAft>
              <a:buFont typeface="Arial" pitchFamily="34" charset="0"/>
              <a:buChar char="•"/>
              <a:defRPr/>
            </a:pPr>
            <a:r>
              <a:rPr lang="en-US" sz="1600" kern="0" dirty="0" smtClean="0">
                <a:cs typeface="Arial" charset="0"/>
              </a:rPr>
              <a:t>Costs must be reasonable</a:t>
            </a:r>
          </a:p>
          <a:p>
            <a:pPr marL="742950" lvl="1" indent="-285750" eaLnBrk="0" hangingPunct="0">
              <a:spcBef>
                <a:spcPts val="200"/>
              </a:spcBef>
              <a:spcAft>
                <a:spcPts val="200"/>
              </a:spcAft>
              <a:buFont typeface="Arial" pitchFamily="34" charset="0"/>
              <a:buChar char="•"/>
              <a:defRPr/>
            </a:pPr>
            <a:r>
              <a:rPr lang="en-US" sz="1600" kern="0" dirty="0" smtClean="0">
                <a:cs typeface="Arial" charset="0"/>
              </a:rPr>
              <a:t>Developer fee</a:t>
            </a:r>
          </a:p>
          <a:p>
            <a:pPr marL="742950" lvl="1" indent="-285750" eaLnBrk="0" hangingPunct="0">
              <a:spcBef>
                <a:spcPts val="200"/>
              </a:spcBef>
              <a:spcAft>
                <a:spcPts val="200"/>
              </a:spcAft>
              <a:buFont typeface="Arial" pitchFamily="34" charset="0"/>
              <a:buChar char="•"/>
              <a:defRPr/>
            </a:pPr>
            <a:r>
              <a:rPr lang="en-US" sz="1600" kern="0" dirty="0" smtClean="0">
                <a:cs typeface="Arial" charset="0"/>
              </a:rPr>
              <a:t>Reserves</a:t>
            </a:r>
          </a:p>
          <a:p>
            <a:pPr marL="742950" lvl="1" indent="-285750" eaLnBrk="0" hangingPunct="0">
              <a:spcBef>
                <a:spcPts val="200"/>
              </a:spcBef>
              <a:spcAft>
                <a:spcPts val="200"/>
              </a:spcAft>
              <a:buFont typeface="Arial" pitchFamily="34" charset="0"/>
              <a:buChar char="•"/>
              <a:defRPr/>
            </a:pPr>
            <a:r>
              <a:rPr lang="en-US" sz="1600" kern="0" dirty="0" smtClean="0">
                <a:cs typeface="Arial" charset="0"/>
              </a:rPr>
              <a:t>Soft costs</a:t>
            </a:r>
          </a:p>
          <a:p>
            <a:pPr marL="742950" lvl="1" indent="-285750" eaLnBrk="0" hangingPunct="0">
              <a:spcBef>
                <a:spcPts val="200"/>
              </a:spcBef>
              <a:spcAft>
                <a:spcPts val="200"/>
              </a:spcAft>
              <a:defRPr/>
            </a:pPr>
            <a:endParaRPr lang="en-US" sz="1600" kern="0" dirty="0" smtClean="0">
              <a:cs typeface="Arial" charset="0"/>
            </a:endParaRPr>
          </a:p>
          <a:p>
            <a:pPr marL="285750" indent="-285750" eaLnBrk="0" hangingPunct="0">
              <a:spcBef>
                <a:spcPts val="200"/>
              </a:spcBef>
              <a:spcAft>
                <a:spcPts val="200"/>
              </a:spcAft>
              <a:defRPr/>
            </a:pPr>
            <a:r>
              <a:rPr lang="en-US" sz="1600" b="1" kern="0" dirty="0" smtClean="0">
                <a:cs typeface="Arial" charset="0"/>
              </a:rPr>
              <a:t>Operating Budget Guidelines </a:t>
            </a:r>
            <a:r>
              <a:rPr lang="en-US" sz="1600" kern="0" dirty="0" smtClean="0">
                <a:cs typeface="Arial" charset="0"/>
              </a:rPr>
              <a:t>(Rental Projects)</a:t>
            </a:r>
          </a:p>
          <a:p>
            <a:pPr marL="742950" lvl="1" indent="-285750" eaLnBrk="0" hangingPunct="0">
              <a:spcBef>
                <a:spcPts val="200"/>
              </a:spcBef>
              <a:spcAft>
                <a:spcPts val="200"/>
              </a:spcAft>
              <a:buFont typeface="Arial" pitchFamily="34" charset="0"/>
              <a:buChar char="•"/>
              <a:defRPr/>
            </a:pPr>
            <a:r>
              <a:rPr lang="en-US" sz="1600" kern="0" dirty="0" smtClean="0">
                <a:cs typeface="Arial" charset="0"/>
              </a:rPr>
              <a:t>DER</a:t>
            </a:r>
          </a:p>
          <a:p>
            <a:pPr marL="742950" lvl="1" indent="-285750" eaLnBrk="0" hangingPunct="0">
              <a:spcBef>
                <a:spcPts val="200"/>
              </a:spcBef>
              <a:spcAft>
                <a:spcPts val="200"/>
              </a:spcAft>
              <a:buFont typeface="Arial" pitchFamily="34" charset="0"/>
              <a:buChar char="•"/>
              <a:defRPr/>
            </a:pPr>
            <a:r>
              <a:rPr lang="en-US" sz="1600" kern="0" dirty="0" smtClean="0">
                <a:cs typeface="Arial" charset="0"/>
              </a:rPr>
              <a:t>Cash Flow</a:t>
            </a:r>
          </a:p>
          <a:p>
            <a:pPr marL="742950" lvl="1" indent="-285750" eaLnBrk="0" hangingPunct="0">
              <a:spcBef>
                <a:spcPts val="200"/>
              </a:spcBef>
              <a:spcAft>
                <a:spcPts val="200"/>
              </a:spcAft>
              <a:buFont typeface="Arial" pitchFamily="34" charset="0"/>
              <a:buChar char="•"/>
              <a:defRPr/>
            </a:pPr>
            <a:r>
              <a:rPr lang="en-US" sz="1600" kern="0" dirty="0" smtClean="0">
                <a:cs typeface="Arial" charset="0"/>
              </a:rPr>
              <a:t>Income and expense trending</a:t>
            </a:r>
          </a:p>
          <a:p>
            <a:pPr marL="742950" lvl="1" indent="-285750" eaLnBrk="0" hangingPunct="0">
              <a:spcBef>
                <a:spcPts val="200"/>
              </a:spcBef>
              <a:spcAft>
                <a:spcPts val="200"/>
              </a:spcAft>
              <a:buFont typeface="Arial" pitchFamily="34" charset="0"/>
              <a:buChar char="•"/>
              <a:defRPr/>
            </a:pPr>
            <a:r>
              <a:rPr lang="en-US" sz="1600" kern="0" dirty="0" smtClean="0">
                <a:cs typeface="Arial" charset="0"/>
              </a:rPr>
              <a:t>Management Fee</a:t>
            </a:r>
          </a:p>
          <a:p>
            <a:pPr marL="742950" lvl="1" indent="-285750" eaLnBrk="0" hangingPunct="0">
              <a:spcBef>
                <a:spcPts val="200"/>
              </a:spcBef>
              <a:spcAft>
                <a:spcPts val="200"/>
              </a:spcAft>
              <a:defRPr/>
            </a:pPr>
            <a:endParaRPr lang="en-US" sz="1600" kern="0" dirty="0" smtClean="0">
              <a:cs typeface="Arial" charset="0"/>
            </a:endParaRPr>
          </a:p>
          <a:p>
            <a:pPr marL="285750" indent="-285750" eaLnBrk="0" hangingPunct="0">
              <a:spcBef>
                <a:spcPts val="200"/>
              </a:spcBef>
              <a:spcAft>
                <a:spcPts val="200"/>
              </a:spcAft>
              <a:defRPr/>
            </a:pPr>
            <a:r>
              <a:rPr lang="en-US" sz="1600" b="1" kern="0" dirty="0" smtClean="0">
                <a:cs typeface="Arial" charset="0"/>
              </a:rPr>
              <a:t>Market Feasibility</a:t>
            </a:r>
          </a:p>
          <a:p>
            <a:pPr marL="285750" indent="-285750" eaLnBrk="0" hangingPunct="0">
              <a:spcBef>
                <a:spcPts val="200"/>
              </a:spcBef>
              <a:spcAft>
                <a:spcPts val="200"/>
              </a:spcAft>
              <a:defRPr/>
            </a:pPr>
            <a:endParaRPr lang="en-US" sz="1500" b="1" kern="0" dirty="0" smtClean="0">
              <a:cs typeface="Arial" charset="0"/>
            </a:endParaRPr>
          </a:p>
          <a:p>
            <a:pPr marL="285750" indent="-285750" eaLnBrk="0" hangingPunct="0">
              <a:spcBef>
                <a:spcPts val="200"/>
              </a:spcBef>
              <a:spcAft>
                <a:spcPts val="200"/>
              </a:spcAft>
              <a:defRPr/>
            </a:pPr>
            <a:endParaRPr lang="en-US" sz="1500" b="1" kern="0" dirty="0" smtClean="0">
              <a:cs typeface="Arial" charset="0"/>
            </a:endParaRPr>
          </a:p>
          <a:p>
            <a:pPr marL="285750" indent="-285750" eaLnBrk="0" hangingPunct="0">
              <a:spcBef>
                <a:spcPts val="200"/>
              </a:spcBef>
              <a:spcAft>
                <a:spcPts val="200"/>
              </a:spcAft>
              <a:defRPr/>
            </a:pPr>
            <a:r>
              <a:rPr kumimoji="0" lang="en-US" sz="1500" b="0" i="0" u="none" strike="noStrike" kern="0" cap="none" spc="0" normalizeH="0" baseline="0" noProof="0" dirty="0" smtClean="0">
                <a:ln>
                  <a:noFill/>
                </a:ln>
                <a:solidFill>
                  <a:schemeClr val="tx1">
                    <a:lumMod val="75000"/>
                    <a:lumOff val="25000"/>
                  </a:schemeClr>
                </a:solidFill>
                <a:effectLst/>
                <a:uLnTx/>
                <a:uFillTx/>
                <a:latin typeface="+mn-lt"/>
                <a:cs typeface="Arial" charset="0"/>
              </a:rPr>
              <a:t/>
            </a:r>
            <a:br>
              <a:rPr kumimoji="0" lang="en-US" sz="1500" b="0" i="0" u="none" strike="noStrike" kern="0" cap="none" spc="0" normalizeH="0" baseline="0" noProof="0" dirty="0" smtClean="0">
                <a:ln>
                  <a:noFill/>
                </a:ln>
                <a:solidFill>
                  <a:schemeClr val="tx1">
                    <a:lumMod val="75000"/>
                    <a:lumOff val="25000"/>
                  </a:schemeClr>
                </a:solidFill>
                <a:effectLst/>
                <a:uLnTx/>
                <a:uFillTx/>
                <a:latin typeface="+mn-lt"/>
                <a:cs typeface="Arial" charset="0"/>
              </a:rPr>
            </a:br>
            <a:endParaRPr kumimoji="0" lang="en-US" sz="1500" b="0" i="0" u="none" strike="noStrike" kern="0" cap="none" spc="0" normalizeH="0" baseline="0" noProof="0" dirty="0" smtClean="0">
              <a:ln>
                <a:noFill/>
              </a:ln>
              <a:solidFill>
                <a:schemeClr val="tx1">
                  <a:lumMod val="50000"/>
                  <a:lumOff val="50000"/>
                </a:schemeClr>
              </a:solidFill>
              <a:effectLst/>
              <a:uLnTx/>
              <a:uFillTx/>
              <a:latin typeface="+mn-lt"/>
              <a:cs typeface="Arial" charset="0"/>
            </a:endParaRPr>
          </a:p>
        </p:txBody>
      </p:sp>
      <p:sp>
        <p:nvSpPr>
          <p:cNvPr id="16" name="Slide Number Placeholder 15"/>
          <p:cNvSpPr>
            <a:spLocks noGrp="1"/>
          </p:cNvSpPr>
          <p:nvPr>
            <p:ph type="sldNum" sz="quarter" idx="4"/>
          </p:nvPr>
        </p:nvSpPr>
        <p:spPr/>
        <p:txBody>
          <a:bodyPr/>
          <a:lstStyle/>
          <a:p>
            <a:fld id="{FC4B9753-22CB-4C9E-B98F-BADEA7B6A284}" type="slidenum">
              <a:rPr lang="en-US" smtClean="0"/>
              <a:pPr/>
              <a:t>24</a:t>
            </a:fld>
            <a:endParaRPr lang="en-US" dirty="0"/>
          </a:p>
        </p:txBody>
      </p:sp>
      <p:pic>
        <p:nvPicPr>
          <p:cNvPr id="29" name="Picture 28" descr="macdrive:Users:admin:Desktop:AHP Key Symbols ƒ:images:AHP-Key-Symbols_3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36812" y="1699435"/>
            <a:ext cx="515788" cy="533400"/>
          </a:xfrm>
          <a:prstGeom prst="rect">
            <a:avLst/>
          </a:prstGeom>
          <a:noFill/>
          <a:ln>
            <a:noFill/>
          </a:ln>
        </p:spPr>
      </p:pic>
      <p:pic>
        <p:nvPicPr>
          <p:cNvPr id="11" name="Picture 10" descr="macdrive:Users:admin:Desktop:AHP Key Symbols ƒ:images:AHP-Key-Symbols_3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6748" y="3473301"/>
            <a:ext cx="525852" cy="533400"/>
          </a:xfrm>
          <a:prstGeom prst="rect">
            <a:avLst/>
          </a:prstGeom>
          <a:noFill/>
          <a:ln>
            <a:noFill/>
          </a:ln>
        </p:spPr>
      </p:pic>
      <p:pic>
        <p:nvPicPr>
          <p:cNvPr id="12" name="Picture 11" descr="macdrive:Users:admin:Desktop:AHP Key Symbols ƒ:images:AHP-Key-Symbols_3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5247167"/>
            <a:ext cx="515788" cy="533400"/>
          </a:xfrm>
          <a:prstGeom prst="rect">
            <a:avLst/>
          </a:prstGeom>
          <a:noFill/>
          <a:ln>
            <a:noFill/>
          </a:ln>
        </p:spPr>
      </p:pic>
      <p:sp>
        <p:nvSpPr>
          <p:cNvPr id="10" name="TextBox 9"/>
          <p:cNvSpPr txBox="1"/>
          <p:nvPr/>
        </p:nvSpPr>
        <p:spPr>
          <a:xfrm>
            <a:off x="228600" y="1066800"/>
            <a:ext cx="4038600" cy="369332"/>
          </a:xfrm>
          <a:prstGeom prst="rect">
            <a:avLst/>
          </a:prstGeom>
          <a:noFill/>
        </p:spPr>
        <p:txBody>
          <a:bodyPr wrap="square" rtlCol="0">
            <a:spAutoFit/>
          </a:bodyPr>
          <a:lstStyle/>
          <a:p>
            <a:r>
              <a:rPr lang="en-US" b="1" dirty="0" smtClean="0">
                <a:solidFill>
                  <a:schemeClr val="tx2">
                    <a:lumMod val="60000"/>
                    <a:lumOff val="40000"/>
                  </a:schemeClr>
                </a:solidFill>
              </a:rPr>
              <a:t>Underwriting</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914400" y="2493334"/>
            <a:ext cx="7924800" cy="1569660"/>
          </a:xfrm>
          <a:prstGeom prst="rect">
            <a:avLst/>
          </a:prstGeom>
          <a:solidFill>
            <a:schemeClr val="accent1">
              <a:lumMod val="90000"/>
            </a:schemeClr>
          </a:solidFill>
          <a:ln w="38100" cmpd="dbl">
            <a:solidFill>
              <a:schemeClr val="tx1"/>
            </a:solidFill>
          </a:ln>
        </p:spPr>
        <p:txBody>
          <a:bodyPr wrap="square" rtlCol="0">
            <a:spAutoFit/>
          </a:bodyPr>
          <a:lstStyle/>
          <a:p>
            <a:endParaRPr lang="en-US" dirty="0" smtClean="0"/>
          </a:p>
          <a:p>
            <a:endParaRPr lang="en-US" dirty="0" smtClean="0"/>
          </a:p>
          <a:p>
            <a:endParaRPr lang="en-US" sz="1600" dirty="0" smtClean="0"/>
          </a:p>
          <a:p>
            <a:endParaRPr lang="en-US" sz="1600" dirty="0"/>
          </a:p>
        </p:txBody>
      </p:sp>
      <p:sp>
        <p:nvSpPr>
          <p:cNvPr id="30" name="TextBox 29"/>
          <p:cNvSpPr txBox="1"/>
          <p:nvPr/>
        </p:nvSpPr>
        <p:spPr>
          <a:xfrm>
            <a:off x="914400" y="893134"/>
            <a:ext cx="7924800" cy="1569660"/>
          </a:xfrm>
          <a:prstGeom prst="rect">
            <a:avLst/>
          </a:prstGeom>
          <a:solidFill>
            <a:schemeClr val="accent6">
              <a:lumMod val="20000"/>
              <a:lumOff val="80000"/>
            </a:schemeClr>
          </a:solidFill>
          <a:ln w="38100" cmpd="dbl">
            <a:solidFill>
              <a:schemeClr val="tx1"/>
            </a:solidFill>
          </a:ln>
        </p:spPr>
        <p:txBody>
          <a:bodyPr wrap="square" rtlCol="0">
            <a:spAutoFit/>
          </a:bodyPr>
          <a:lstStyle/>
          <a:p>
            <a:endParaRPr lang="en-US" dirty="0" smtClean="0"/>
          </a:p>
          <a:p>
            <a:endParaRPr lang="en-US" dirty="0" smtClean="0"/>
          </a:p>
          <a:p>
            <a:endParaRPr lang="en-US" sz="1600" dirty="0" smtClean="0"/>
          </a:p>
          <a:p>
            <a:endParaRPr lang="en-US" sz="1600" dirty="0"/>
          </a:p>
        </p:txBody>
      </p:sp>
      <p:sp>
        <p:nvSpPr>
          <p:cNvPr id="41" name="Curved Down Arrow 40"/>
          <p:cNvSpPr/>
          <p:nvPr/>
        </p:nvSpPr>
        <p:spPr bwMode="auto">
          <a:xfrm>
            <a:off x="3581400" y="1578934"/>
            <a:ext cx="1219200" cy="533400"/>
          </a:xfrm>
          <a:prstGeom prst="curvedDownArrow">
            <a:avLst/>
          </a:prstGeom>
          <a:no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rgbClr val="339933"/>
              </a:solidFill>
              <a:effectLst/>
              <a:latin typeface="Arial" charset="0"/>
            </a:endParaRPr>
          </a:p>
        </p:txBody>
      </p:sp>
      <p:sp>
        <p:nvSpPr>
          <p:cNvPr id="103" name="TextBox 102"/>
          <p:cNvSpPr txBox="1"/>
          <p:nvPr/>
        </p:nvSpPr>
        <p:spPr>
          <a:xfrm>
            <a:off x="228600" y="882501"/>
            <a:ext cx="615553" cy="4782312"/>
          </a:xfrm>
          <a:prstGeom prst="rect">
            <a:avLst/>
          </a:prstGeom>
          <a:solidFill>
            <a:srgbClr val="003366"/>
          </a:solidFill>
          <a:ln>
            <a:solidFill>
              <a:schemeClr val="tx1"/>
            </a:solidFill>
          </a:ln>
        </p:spPr>
        <p:txBody>
          <a:bodyPr vert="vert270" wrap="square" rtlCol="0">
            <a:spAutoFit/>
          </a:bodyPr>
          <a:lstStyle/>
          <a:p>
            <a:pPr algn="ctr"/>
            <a:r>
              <a:rPr lang="en-US" sz="2800" dirty="0" smtClean="0">
                <a:solidFill>
                  <a:schemeClr val="bg1"/>
                </a:solidFill>
                <a:latin typeface="+mj-lt"/>
                <a:ea typeface="+mj-ea"/>
                <a:cs typeface="+mj-cs"/>
              </a:rPr>
              <a:t>AHP Competitive</a:t>
            </a:r>
          </a:p>
        </p:txBody>
      </p:sp>
      <p:sp>
        <p:nvSpPr>
          <p:cNvPr id="19" name="Flowchart: Terminator 18"/>
          <p:cNvSpPr/>
          <p:nvPr/>
        </p:nvSpPr>
        <p:spPr bwMode="auto">
          <a:xfrm>
            <a:off x="3095839" y="3573261"/>
            <a:ext cx="1676400" cy="367873"/>
          </a:xfrm>
          <a:prstGeom prst="flowChartTerminator">
            <a:avLst/>
          </a:prstGeom>
          <a:solidFill>
            <a:srgbClr val="0033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mn-lt"/>
              </a:rPr>
              <a:t>July 2</a:t>
            </a:r>
            <a:r>
              <a:rPr kumimoji="0" lang="en-US" sz="1100" b="1" i="0" u="none" strike="noStrike" cap="none" normalizeH="0" baseline="30000" dirty="0" smtClean="0">
                <a:ln>
                  <a:noFill/>
                </a:ln>
                <a:solidFill>
                  <a:schemeClr val="bg1"/>
                </a:solidFill>
                <a:effectLst/>
                <a:latin typeface="+mn-lt"/>
              </a:rPr>
              <a:t>nd</a:t>
            </a:r>
            <a:r>
              <a:rPr kumimoji="0" lang="en-US" sz="1100" b="1" i="0" u="none" strike="noStrike" cap="none" normalizeH="0" baseline="0" dirty="0" smtClean="0">
                <a:ln>
                  <a:noFill/>
                </a:ln>
                <a:solidFill>
                  <a:schemeClr val="bg1"/>
                </a:solidFill>
                <a:effectLst/>
                <a:latin typeface="+mn-lt"/>
              </a:rPr>
              <a:t> </a:t>
            </a:r>
            <a:r>
              <a:rPr lang="en-US" sz="1100" b="1" baseline="30000" dirty="0" smtClean="0">
                <a:solidFill>
                  <a:schemeClr val="bg1"/>
                </a:solidFill>
                <a:latin typeface="+mn-lt"/>
              </a:rPr>
              <a:t>–</a:t>
            </a:r>
            <a:r>
              <a:rPr lang="en-US" sz="1100" b="1" dirty="0" smtClean="0">
                <a:solidFill>
                  <a:schemeClr val="bg1"/>
                </a:solidFill>
                <a:latin typeface="+mn-lt"/>
              </a:rPr>
              <a:t> July 23</a:t>
            </a:r>
            <a:r>
              <a:rPr lang="en-US" sz="1100" b="1" baseline="30000" dirty="0" smtClean="0">
                <a:solidFill>
                  <a:schemeClr val="bg1"/>
                </a:solidFill>
                <a:latin typeface="+mn-lt"/>
              </a:rPr>
              <a:t>rd</a:t>
            </a:r>
            <a:r>
              <a:rPr lang="en-US" sz="1100" b="1" dirty="0" smtClean="0">
                <a:solidFill>
                  <a:schemeClr val="bg1"/>
                </a:solidFill>
                <a:latin typeface="+mn-lt"/>
              </a:rPr>
              <a:t> </a:t>
            </a:r>
            <a:endParaRPr kumimoji="0" lang="en-US" sz="1100" b="1" i="0" u="none" strike="noStrike" cap="none" normalizeH="0" baseline="0" dirty="0" smtClean="0">
              <a:ln>
                <a:noFill/>
              </a:ln>
              <a:solidFill>
                <a:schemeClr val="bg1"/>
              </a:solidFill>
              <a:effectLst/>
              <a:latin typeface="+mn-lt"/>
            </a:endParaRPr>
          </a:p>
        </p:txBody>
      </p:sp>
      <p:sp>
        <p:nvSpPr>
          <p:cNvPr id="20" name="Flowchart: Terminator 19"/>
          <p:cNvSpPr/>
          <p:nvPr/>
        </p:nvSpPr>
        <p:spPr bwMode="auto">
          <a:xfrm>
            <a:off x="5334000" y="5693734"/>
            <a:ext cx="1295400" cy="367873"/>
          </a:xfrm>
          <a:prstGeom prst="flowChartTerminator">
            <a:avLst/>
          </a:prstGeom>
          <a:solidFill>
            <a:srgbClr val="0033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100" b="1" dirty="0" smtClean="0">
                <a:solidFill>
                  <a:schemeClr val="bg1"/>
                </a:solidFill>
              </a:rPr>
              <a:t>Oct. 27</a:t>
            </a:r>
            <a:r>
              <a:rPr kumimoji="0" lang="en-US" sz="1100" b="1" i="0" u="none" strike="noStrike" cap="none" normalizeH="0" baseline="30000" dirty="0" smtClean="0">
                <a:ln>
                  <a:noFill/>
                </a:ln>
                <a:solidFill>
                  <a:schemeClr val="bg1"/>
                </a:solidFill>
                <a:effectLst/>
                <a:latin typeface="+mn-lt"/>
              </a:rPr>
              <a:t>th</a:t>
            </a:r>
            <a:r>
              <a:rPr kumimoji="0" lang="en-US" sz="1100" b="1" i="0" u="none" strike="noStrike" cap="none" normalizeH="0" baseline="0" dirty="0" smtClean="0">
                <a:ln>
                  <a:noFill/>
                </a:ln>
                <a:solidFill>
                  <a:schemeClr val="bg1"/>
                </a:solidFill>
                <a:effectLst/>
                <a:latin typeface="+mn-lt"/>
              </a:rPr>
              <a:t>- 28</a:t>
            </a:r>
            <a:r>
              <a:rPr kumimoji="0" lang="en-US" sz="1100" b="1" i="0" u="none" strike="noStrike" cap="none" normalizeH="0" baseline="30000" dirty="0" smtClean="0">
                <a:ln>
                  <a:noFill/>
                </a:ln>
                <a:solidFill>
                  <a:schemeClr val="bg1"/>
                </a:solidFill>
                <a:effectLst/>
                <a:latin typeface="+mn-lt"/>
              </a:rPr>
              <a:t>th</a:t>
            </a:r>
            <a:r>
              <a:rPr kumimoji="0" lang="en-US" sz="1100" b="1" i="0" u="none" strike="noStrike" cap="none" normalizeH="0" baseline="0" dirty="0" smtClean="0">
                <a:ln>
                  <a:noFill/>
                </a:ln>
                <a:solidFill>
                  <a:schemeClr val="bg1"/>
                </a:solidFill>
                <a:effectLst/>
                <a:latin typeface="+mn-lt"/>
              </a:rPr>
              <a:t> </a:t>
            </a:r>
          </a:p>
        </p:txBody>
      </p:sp>
      <p:sp>
        <p:nvSpPr>
          <p:cNvPr id="21" name="Flowchart: Terminator 20"/>
          <p:cNvSpPr/>
          <p:nvPr/>
        </p:nvSpPr>
        <p:spPr bwMode="auto">
          <a:xfrm>
            <a:off x="7162800" y="5693734"/>
            <a:ext cx="1447800" cy="367873"/>
          </a:xfrm>
          <a:prstGeom prst="flowChartTerminator">
            <a:avLst/>
          </a:prstGeom>
          <a:solidFill>
            <a:srgbClr val="0033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100" b="1" dirty="0" smtClean="0">
                <a:solidFill>
                  <a:schemeClr val="bg1"/>
                </a:solidFill>
              </a:rPr>
              <a:t>Oct. </a:t>
            </a:r>
            <a:r>
              <a:rPr kumimoji="0" lang="en-US" sz="1100" b="1" i="0" u="none" strike="noStrike" cap="none" normalizeH="0" baseline="0" dirty="0" smtClean="0">
                <a:ln>
                  <a:noFill/>
                </a:ln>
                <a:solidFill>
                  <a:schemeClr val="bg1"/>
                </a:solidFill>
                <a:effectLst/>
                <a:latin typeface="Arial" charset="0"/>
              </a:rPr>
              <a:t>28th -29th</a:t>
            </a:r>
          </a:p>
        </p:txBody>
      </p:sp>
      <p:cxnSp>
        <p:nvCxnSpPr>
          <p:cNvPr id="23" name="Straight Connector 22"/>
          <p:cNvCxnSpPr/>
          <p:nvPr/>
        </p:nvCxnSpPr>
        <p:spPr bwMode="auto">
          <a:xfrm>
            <a:off x="1447800" y="5617534"/>
            <a:ext cx="0" cy="228600"/>
          </a:xfrm>
          <a:prstGeom prst="line">
            <a:avLst/>
          </a:prstGeom>
          <a:noFill/>
          <a:ln w="9525" cap="flat" cmpd="sng" algn="ctr">
            <a:noFill/>
            <a:prstDash val="solid"/>
            <a:round/>
            <a:headEnd type="none" w="med" len="med"/>
            <a:tailEnd type="none" w="med" len="med"/>
          </a:ln>
          <a:effectLst/>
        </p:spPr>
      </p:cxnSp>
      <p:sp>
        <p:nvSpPr>
          <p:cNvPr id="39" name="Flowchart: Terminator 38"/>
          <p:cNvSpPr/>
          <p:nvPr/>
        </p:nvSpPr>
        <p:spPr bwMode="auto">
          <a:xfrm>
            <a:off x="3429000" y="5693734"/>
            <a:ext cx="1524000" cy="367873"/>
          </a:xfrm>
          <a:prstGeom prst="flowChartTerminator">
            <a:avLst/>
          </a:prstGeom>
          <a:solidFill>
            <a:srgbClr val="0033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mn-lt"/>
              </a:rPr>
              <a:t>Oct. 13</a:t>
            </a:r>
            <a:r>
              <a:rPr kumimoji="0" lang="en-US" sz="1100" b="1" i="0" u="none" strike="noStrike" cap="none" normalizeH="0" baseline="30000" dirty="0" smtClean="0">
                <a:ln>
                  <a:noFill/>
                </a:ln>
                <a:solidFill>
                  <a:schemeClr val="bg1"/>
                </a:solidFill>
                <a:effectLst/>
                <a:latin typeface="+mn-lt"/>
              </a:rPr>
              <a:t>th</a:t>
            </a:r>
            <a:r>
              <a:rPr kumimoji="0" lang="en-US" sz="1100" b="1" i="0" u="none" strike="noStrike" cap="none" normalizeH="0" dirty="0" smtClean="0">
                <a:ln>
                  <a:noFill/>
                </a:ln>
                <a:solidFill>
                  <a:schemeClr val="bg1"/>
                </a:solidFill>
                <a:effectLst/>
                <a:latin typeface="+mn-lt"/>
              </a:rPr>
              <a:t> </a:t>
            </a:r>
            <a:endParaRPr kumimoji="0" lang="en-US" sz="1100" b="1" i="0" u="none" strike="noStrike" cap="none" normalizeH="0" baseline="0" dirty="0" smtClean="0">
              <a:ln>
                <a:noFill/>
              </a:ln>
              <a:solidFill>
                <a:schemeClr val="bg1"/>
              </a:solidFill>
              <a:effectLst/>
              <a:latin typeface="+mn-lt"/>
            </a:endParaRPr>
          </a:p>
        </p:txBody>
      </p:sp>
      <p:cxnSp>
        <p:nvCxnSpPr>
          <p:cNvPr id="46" name="Straight Arrow Connector 45"/>
          <p:cNvCxnSpPr/>
          <p:nvPr/>
        </p:nvCxnSpPr>
        <p:spPr bwMode="auto">
          <a:xfrm>
            <a:off x="4992988" y="5864240"/>
            <a:ext cx="304800" cy="0"/>
          </a:xfrm>
          <a:prstGeom prst="straightConnector1">
            <a:avLst/>
          </a:prstGeom>
          <a:noFill/>
          <a:ln w="25400" cap="flat" cmpd="sng" algn="ctr">
            <a:solidFill>
              <a:srgbClr val="0033CC"/>
            </a:solidFill>
            <a:prstDash val="sysDot"/>
            <a:round/>
            <a:headEnd type="none" w="med" len="med"/>
            <a:tailEnd type="arrow"/>
          </a:ln>
          <a:effectLst/>
        </p:spPr>
      </p:cxnSp>
      <p:cxnSp>
        <p:nvCxnSpPr>
          <p:cNvPr id="57" name="Straight Arrow Connector 56"/>
          <p:cNvCxnSpPr/>
          <p:nvPr/>
        </p:nvCxnSpPr>
        <p:spPr bwMode="auto">
          <a:xfrm>
            <a:off x="6781800" y="5882346"/>
            <a:ext cx="304800" cy="0"/>
          </a:xfrm>
          <a:prstGeom prst="straightConnector1">
            <a:avLst/>
          </a:prstGeom>
          <a:noFill/>
          <a:ln w="25400" cap="flat" cmpd="sng" algn="ctr">
            <a:solidFill>
              <a:srgbClr val="0033CC"/>
            </a:solidFill>
            <a:prstDash val="sysDot"/>
            <a:round/>
            <a:headEnd type="none" w="med" len="med"/>
            <a:tailEnd type="arrow"/>
          </a:ln>
          <a:effectLst/>
        </p:spPr>
      </p:cxnSp>
      <p:sp>
        <p:nvSpPr>
          <p:cNvPr id="59" name="TextBox 58"/>
          <p:cNvSpPr txBox="1"/>
          <p:nvPr/>
        </p:nvSpPr>
        <p:spPr>
          <a:xfrm>
            <a:off x="3591954" y="6007587"/>
            <a:ext cx="1219200" cy="215444"/>
          </a:xfrm>
          <a:prstGeom prst="rect">
            <a:avLst/>
          </a:prstGeom>
          <a:noFill/>
        </p:spPr>
        <p:txBody>
          <a:bodyPr wrap="square" rtlCol="0">
            <a:spAutoFit/>
          </a:bodyPr>
          <a:lstStyle/>
          <a:p>
            <a:pPr algn="ctr"/>
            <a:r>
              <a:rPr lang="en-US" sz="800" dirty="0" smtClean="0">
                <a:solidFill>
                  <a:schemeClr val="tx1"/>
                </a:solidFill>
                <a:latin typeface="+mn-lt"/>
              </a:rPr>
              <a:t>CIS Committee</a:t>
            </a:r>
            <a:endParaRPr lang="en-US" sz="800" dirty="0">
              <a:solidFill>
                <a:schemeClr val="tx1"/>
              </a:solidFill>
              <a:latin typeface="+mn-lt"/>
            </a:endParaRPr>
          </a:p>
        </p:txBody>
      </p:sp>
      <p:sp>
        <p:nvSpPr>
          <p:cNvPr id="60" name="TextBox 59"/>
          <p:cNvSpPr txBox="1"/>
          <p:nvPr/>
        </p:nvSpPr>
        <p:spPr>
          <a:xfrm>
            <a:off x="5406424" y="6007587"/>
            <a:ext cx="1219200" cy="215444"/>
          </a:xfrm>
          <a:prstGeom prst="rect">
            <a:avLst/>
          </a:prstGeom>
          <a:noFill/>
        </p:spPr>
        <p:txBody>
          <a:bodyPr wrap="square" rtlCol="0">
            <a:spAutoFit/>
          </a:bodyPr>
          <a:lstStyle/>
          <a:p>
            <a:pPr algn="ctr"/>
            <a:r>
              <a:rPr lang="en-US" sz="800" dirty="0" smtClean="0">
                <a:solidFill>
                  <a:schemeClr val="tx1"/>
                </a:solidFill>
                <a:latin typeface="+mn-lt"/>
              </a:rPr>
              <a:t>AHAC</a:t>
            </a:r>
            <a:endParaRPr lang="en-US" sz="800" dirty="0">
              <a:solidFill>
                <a:schemeClr val="tx1"/>
              </a:solidFill>
              <a:latin typeface="+mn-lt"/>
            </a:endParaRPr>
          </a:p>
        </p:txBody>
      </p:sp>
      <p:sp>
        <p:nvSpPr>
          <p:cNvPr id="61" name="TextBox 60"/>
          <p:cNvSpPr txBox="1"/>
          <p:nvPr/>
        </p:nvSpPr>
        <p:spPr>
          <a:xfrm>
            <a:off x="7391400" y="6007587"/>
            <a:ext cx="1219200" cy="215444"/>
          </a:xfrm>
          <a:prstGeom prst="rect">
            <a:avLst/>
          </a:prstGeom>
          <a:noFill/>
        </p:spPr>
        <p:txBody>
          <a:bodyPr wrap="square" rtlCol="0">
            <a:spAutoFit/>
          </a:bodyPr>
          <a:lstStyle/>
          <a:p>
            <a:pPr algn="ctr"/>
            <a:r>
              <a:rPr lang="en-US" sz="800" dirty="0" smtClean="0">
                <a:solidFill>
                  <a:schemeClr val="tx1"/>
                </a:solidFill>
              </a:rPr>
              <a:t>Board Approval</a:t>
            </a:r>
            <a:endParaRPr lang="en-US" sz="800" dirty="0">
              <a:solidFill>
                <a:schemeClr val="tx1"/>
              </a:solidFill>
            </a:endParaRPr>
          </a:p>
        </p:txBody>
      </p:sp>
      <p:sp>
        <p:nvSpPr>
          <p:cNvPr id="29" name="TextBox 28"/>
          <p:cNvSpPr txBox="1"/>
          <p:nvPr/>
        </p:nvSpPr>
        <p:spPr>
          <a:xfrm>
            <a:off x="914400" y="4093534"/>
            <a:ext cx="7924800" cy="1569660"/>
          </a:xfrm>
          <a:prstGeom prst="rect">
            <a:avLst/>
          </a:prstGeom>
          <a:solidFill>
            <a:schemeClr val="accent6">
              <a:lumMod val="20000"/>
              <a:lumOff val="80000"/>
              <a:alpha val="30000"/>
            </a:schemeClr>
          </a:solidFill>
          <a:ln w="38100" cmpd="dbl">
            <a:solidFill>
              <a:schemeClr val="tx1"/>
            </a:solidFill>
          </a:ln>
        </p:spPr>
        <p:txBody>
          <a:bodyPr wrap="square" rtlCol="0">
            <a:spAutoFit/>
          </a:bodyPr>
          <a:lstStyle/>
          <a:p>
            <a:endParaRPr lang="en-US" dirty="0" smtClean="0"/>
          </a:p>
          <a:p>
            <a:endParaRPr lang="en-US" dirty="0" smtClean="0"/>
          </a:p>
          <a:p>
            <a:endParaRPr lang="en-US" sz="1600" dirty="0" smtClean="0"/>
          </a:p>
          <a:p>
            <a:endParaRPr lang="en-US" sz="1600" dirty="0"/>
          </a:p>
        </p:txBody>
      </p:sp>
      <p:sp>
        <p:nvSpPr>
          <p:cNvPr id="28" name="TextBox 27"/>
          <p:cNvSpPr txBox="1"/>
          <p:nvPr/>
        </p:nvSpPr>
        <p:spPr>
          <a:xfrm>
            <a:off x="990601" y="4169734"/>
            <a:ext cx="430887" cy="1371600"/>
          </a:xfrm>
          <a:prstGeom prst="rect">
            <a:avLst/>
          </a:prstGeom>
          <a:solidFill>
            <a:srgbClr val="FFC000"/>
          </a:solidFill>
          <a:ln>
            <a:solidFill>
              <a:schemeClr val="tx1"/>
            </a:solidFill>
          </a:ln>
        </p:spPr>
        <p:txBody>
          <a:bodyPr vert="vert270" wrap="square" rtlCol="0">
            <a:spAutoFit/>
          </a:bodyPr>
          <a:lstStyle/>
          <a:p>
            <a:pPr algn="ctr"/>
            <a:r>
              <a:rPr lang="en-US" sz="1600" b="0" dirty="0" smtClean="0">
                <a:solidFill>
                  <a:schemeClr val="tx1"/>
                </a:solidFill>
                <a:latin typeface="+mj-lt"/>
                <a:ea typeface="+mj-ea"/>
                <a:cs typeface="+mj-cs"/>
              </a:rPr>
              <a:t>Approval</a:t>
            </a:r>
          </a:p>
        </p:txBody>
      </p:sp>
      <p:sp>
        <p:nvSpPr>
          <p:cNvPr id="32" name="TextBox 31"/>
          <p:cNvSpPr txBox="1"/>
          <p:nvPr/>
        </p:nvSpPr>
        <p:spPr>
          <a:xfrm>
            <a:off x="990600" y="2569534"/>
            <a:ext cx="430887" cy="1371600"/>
          </a:xfrm>
          <a:prstGeom prst="rect">
            <a:avLst/>
          </a:prstGeom>
          <a:solidFill>
            <a:srgbClr val="FFC000"/>
          </a:solidFill>
          <a:ln>
            <a:solidFill>
              <a:schemeClr val="tx1"/>
            </a:solidFill>
          </a:ln>
        </p:spPr>
        <p:txBody>
          <a:bodyPr vert="vert270" wrap="square" rtlCol="0">
            <a:spAutoFit/>
          </a:bodyPr>
          <a:lstStyle/>
          <a:p>
            <a:pPr algn="ctr"/>
            <a:r>
              <a:rPr lang="en-US" sz="1600" b="0" dirty="0" smtClean="0">
                <a:solidFill>
                  <a:schemeClr val="tx1"/>
                </a:solidFill>
                <a:latin typeface="+mj-lt"/>
                <a:ea typeface="+mj-ea"/>
                <a:cs typeface="+mj-cs"/>
              </a:rPr>
              <a:t>Underwriting</a:t>
            </a:r>
          </a:p>
        </p:txBody>
      </p:sp>
      <p:sp>
        <p:nvSpPr>
          <p:cNvPr id="33" name="TextBox 32"/>
          <p:cNvSpPr txBox="1"/>
          <p:nvPr/>
        </p:nvSpPr>
        <p:spPr>
          <a:xfrm>
            <a:off x="990601" y="969334"/>
            <a:ext cx="430887" cy="1371600"/>
          </a:xfrm>
          <a:prstGeom prst="rect">
            <a:avLst/>
          </a:prstGeom>
          <a:solidFill>
            <a:srgbClr val="FFC000"/>
          </a:solidFill>
          <a:ln>
            <a:solidFill>
              <a:schemeClr val="tx1"/>
            </a:solidFill>
          </a:ln>
        </p:spPr>
        <p:txBody>
          <a:bodyPr vert="vert270" wrap="square" rtlCol="0">
            <a:spAutoFit/>
          </a:bodyPr>
          <a:lstStyle/>
          <a:p>
            <a:pPr algn="ctr"/>
            <a:r>
              <a:rPr lang="en-US" sz="1600" b="0" dirty="0" smtClean="0">
                <a:solidFill>
                  <a:schemeClr val="tx1"/>
                </a:solidFill>
                <a:latin typeface="+mj-lt"/>
                <a:ea typeface="+mj-ea"/>
                <a:cs typeface="+mj-cs"/>
              </a:rPr>
              <a:t>Intake</a:t>
            </a:r>
          </a:p>
        </p:txBody>
      </p:sp>
      <p:sp>
        <p:nvSpPr>
          <p:cNvPr id="35" name="Rounded Rectangle 34"/>
          <p:cNvSpPr/>
          <p:nvPr/>
        </p:nvSpPr>
        <p:spPr bwMode="auto">
          <a:xfrm>
            <a:off x="3014818" y="2569534"/>
            <a:ext cx="1938182" cy="868323"/>
          </a:xfrm>
          <a:prstGeom prst="roundRect">
            <a:avLst/>
          </a:prstGeom>
          <a:solidFill>
            <a:srgbClr val="00336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bg1"/>
                </a:solidFill>
                <a:effectLst/>
                <a:latin typeface="+mn-lt"/>
              </a:rPr>
              <a:t>Process </a:t>
            </a:r>
            <a:r>
              <a:rPr lang="en-US" sz="900" dirty="0" smtClean="0">
                <a:solidFill>
                  <a:schemeClr val="bg1"/>
                </a:solidFill>
                <a:latin typeface="+mn-lt"/>
              </a:rPr>
              <a:t>data &amp; d</a:t>
            </a:r>
            <a:r>
              <a:rPr kumimoji="0" lang="en-US" sz="900" b="1" i="0" u="none" strike="noStrike" cap="none" normalizeH="0" baseline="0" dirty="0" smtClean="0">
                <a:ln>
                  <a:noFill/>
                </a:ln>
                <a:solidFill>
                  <a:schemeClr val="bg1"/>
                </a:solidFill>
                <a:effectLst/>
                <a:latin typeface="+mn-lt"/>
              </a:rPr>
              <a:t>ocuments:</a:t>
            </a:r>
          </a:p>
          <a:p>
            <a:pPr marL="0" marR="0" indent="0" defTabSz="9144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dirty="0" smtClean="0">
              <a:ln>
                <a:noFill/>
              </a:ln>
              <a:solidFill>
                <a:schemeClr val="bg1"/>
              </a:solidFill>
              <a:effectLst/>
              <a:latin typeface="+mn-lt"/>
            </a:endParaRPr>
          </a:p>
          <a:p>
            <a:pPr marL="0" marR="0" indent="0" defTabSz="914400" rtl="0" eaLnBrk="1" fontAlgn="base" latinLnBrk="0" hangingPunct="1">
              <a:lnSpc>
                <a:spcPct val="100000"/>
              </a:lnSpc>
              <a:spcBef>
                <a:spcPct val="0"/>
              </a:spcBef>
              <a:spcAft>
                <a:spcPct val="0"/>
              </a:spcAft>
              <a:buClrTx/>
              <a:buSzTx/>
              <a:buFont typeface="Arial" pitchFamily="34" charset="0"/>
              <a:buChar char="•"/>
              <a:tabLst/>
            </a:pPr>
            <a:r>
              <a:rPr lang="en-US" sz="900" dirty="0" smtClean="0">
                <a:solidFill>
                  <a:schemeClr val="bg1"/>
                </a:solidFill>
                <a:latin typeface="+mn-lt"/>
              </a:rPr>
              <a:t> Additional documentation</a:t>
            </a:r>
          </a:p>
          <a:p>
            <a:pPr marL="0" marR="0" indent="0" defTabSz="914400" rtl="0" eaLnBrk="1" fontAlgn="base" latinLnBrk="0" hangingPunct="1">
              <a:lnSpc>
                <a:spcPct val="100000"/>
              </a:lnSpc>
              <a:spcBef>
                <a:spcPct val="0"/>
              </a:spcBef>
              <a:spcAft>
                <a:spcPct val="0"/>
              </a:spcAft>
              <a:buClrTx/>
              <a:buSzTx/>
              <a:buFont typeface="Arial" pitchFamily="34" charset="0"/>
              <a:buChar char="•"/>
              <a:tabLst/>
            </a:pPr>
            <a:r>
              <a:rPr kumimoji="0" lang="en-US" sz="900" b="1" i="0" u="none" strike="noStrike" cap="none" normalizeH="0" baseline="0" dirty="0" smtClean="0">
                <a:ln>
                  <a:noFill/>
                </a:ln>
                <a:solidFill>
                  <a:schemeClr val="bg1"/>
                </a:solidFill>
                <a:effectLst/>
                <a:latin typeface="+mn-lt"/>
              </a:rPr>
              <a:t> Clarification</a:t>
            </a:r>
          </a:p>
          <a:p>
            <a:pPr marL="0" marR="0" indent="0" defTabSz="914400" rtl="0" eaLnBrk="1" fontAlgn="base" latinLnBrk="0" hangingPunct="1">
              <a:lnSpc>
                <a:spcPct val="100000"/>
              </a:lnSpc>
              <a:spcBef>
                <a:spcPct val="0"/>
              </a:spcBef>
              <a:spcAft>
                <a:spcPct val="0"/>
              </a:spcAft>
              <a:buClrTx/>
              <a:buSzTx/>
              <a:buFont typeface="Arial" pitchFamily="34" charset="0"/>
              <a:buChar char="•"/>
              <a:tabLst/>
            </a:pPr>
            <a:r>
              <a:rPr lang="en-US" sz="900" dirty="0" smtClean="0">
                <a:solidFill>
                  <a:schemeClr val="bg1"/>
                </a:solidFill>
                <a:latin typeface="+mn-lt"/>
              </a:rPr>
              <a:t> Validation</a:t>
            </a:r>
            <a:endParaRPr kumimoji="0" lang="en-US" sz="900" b="1" i="0" u="none" strike="noStrike" cap="none" normalizeH="0" baseline="0" dirty="0" smtClean="0">
              <a:ln>
                <a:noFill/>
              </a:ln>
              <a:solidFill>
                <a:schemeClr val="bg1"/>
              </a:solidFill>
              <a:effectLst/>
              <a:latin typeface="+mn-lt"/>
            </a:endParaRPr>
          </a:p>
        </p:txBody>
      </p:sp>
      <p:sp>
        <p:nvSpPr>
          <p:cNvPr id="36" name="Rounded Rectangle 35"/>
          <p:cNvSpPr/>
          <p:nvPr/>
        </p:nvSpPr>
        <p:spPr bwMode="auto">
          <a:xfrm>
            <a:off x="5284024" y="2569534"/>
            <a:ext cx="1802576" cy="868323"/>
          </a:xfrm>
          <a:prstGeom prst="roundRect">
            <a:avLst/>
          </a:prstGeom>
          <a:solidFill>
            <a:srgbClr val="00336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bg1"/>
                </a:solidFill>
                <a:effectLst/>
                <a:latin typeface="+mn-lt"/>
              </a:rPr>
              <a:t>Underwriting </a:t>
            </a:r>
            <a:r>
              <a:rPr lang="en-US" sz="900" dirty="0" smtClean="0">
                <a:solidFill>
                  <a:schemeClr val="bg1"/>
                </a:solidFill>
                <a:latin typeface="+mn-lt"/>
              </a:rPr>
              <a:t>&amp; Analysis:</a:t>
            </a:r>
          </a:p>
          <a:p>
            <a:pPr marL="0" marR="0" indent="0" defTabSz="914400" rtl="0" eaLnBrk="1" fontAlgn="base" latinLnBrk="0" hangingPunct="1">
              <a:lnSpc>
                <a:spcPct val="100000"/>
              </a:lnSpc>
              <a:spcBef>
                <a:spcPct val="0"/>
              </a:spcBef>
              <a:spcAft>
                <a:spcPct val="0"/>
              </a:spcAft>
              <a:buClrTx/>
              <a:buSzTx/>
              <a:buFontTx/>
              <a:buNone/>
              <a:tabLst/>
            </a:pPr>
            <a:endParaRPr lang="en-US" sz="900" dirty="0" smtClean="0">
              <a:solidFill>
                <a:schemeClr val="bg1"/>
              </a:solidFill>
              <a:latin typeface="+mn-lt"/>
            </a:endParaRPr>
          </a:p>
          <a:p>
            <a:pPr marL="0" marR="0" indent="0" defTabSz="914400" rtl="0" eaLnBrk="1" fontAlgn="base" latinLnBrk="0" hangingPunct="1">
              <a:lnSpc>
                <a:spcPct val="100000"/>
              </a:lnSpc>
              <a:spcBef>
                <a:spcPct val="0"/>
              </a:spcBef>
              <a:spcAft>
                <a:spcPct val="0"/>
              </a:spcAft>
              <a:buClrTx/>
              <a:buSzTx/>
              <a:buFont typeface="Arial" pitchFamily="34" charset="0"/>
              <a:buChar char="•"/>
              <a:tabLst/>
            </a:pPr>
            <a:r>
              <a:rPr lang="en-US" sz="900" dirty="0" smtClean="0">
                <a:solidFill>
                  <a:schemeClr val="bg1"/>
                </a:solidFill>
                <a:latin typeface="+mn-lt"/>
              </a:rPr>
              <a:t> Financial feasibility</a:t>
            </a:r>
          </a:p>
          <a:p>
            <a:pPr marL="0" marR="0" indent="0" defTabSz="914400" rtl="0" eaLnBrk="1" fontAlgn="base" latinLnBrk="0" hangingPunct="1">
              <a:lnSpc>
                <a:spcPct val="100000"/>
              </a:lnSpc>
              <a:spcBef>
                <a:spcPct val="0"/>
              </a:spcBef>
              <a:spcAft>
                <a:spcPct val="0"/>
              </a:spcAft>
              <a:buClrTx/>
              <a:buSzTx/>
              <a:buFont typeface="Arial" pitchFamily="34" charset="0"/>
              <a:buChar char="•"/>
              <a:tabLst/>
            </a:pPr>
            <a:r>
              <a:rPr lang="en-US" sz="900" dirty="0" smtClean="0">
                <a:solidFill>
                  <a:schemeClr val="bg1"/>
                </a:solidFill>
                <a:latin typeface="+mn-lt"/>
              </a:rPr>
              <a:t> Development feasibility </a:t>
            </a:r>
          </a:p>
          <a:p>
            <a:pPr marL="0" marR="0" indent="0" defTabSz="914400" rtl="0" eaLnBrk="1" fontAlgn="base" latinLnBrk="0" hangingPunct="1">
              <a:lnSpc>
                <a:spcPct val="100000"/>
              </a:lnSpc>
              <a:spcBef>
                <a:spcPct val="0"/>
              </a:spcBef>
              <a:spcAft>
                <a:spcPct val="0"/>
              </a:spcAft>
              <a:buClrTx/>
              <a:buSzTx/>
              <a:buFont typeface="Arial" pitchFamily="34" charset="0"/>
              <a:buChar char="•"/>
              <a:tabLst/>
            </a:pPr>
            <a:r>
              <a:rPr lang="en-US" sz="900" dirty="0" smtClean="0">
                <a:solidFill>
                  <a:schemeClr val="bg1"/>
                </a:solidFill>
                <a:latin typeface="+mn-lt"/>
              </a:rPr>
              <a:t> Cash flow analysis</a:t>
            </a:r>
            <a:endParaRPr kumimoji="0" lang="en-US" sz="900" b="1" i="0" u="none" strike="noStrike" cap="none" normalizeH="0" baseline="0" dirty="0" smtClean="0">
              <a:ln>
                <a:noFill/>
              </a:ln>
              <a:solidFill>
                <a:schemeClr val="bg1"/>
              </a:solidFill>
              <a:effectLst/>
              <a:latin typeface="+mn-lt"/>
            </a:endParaRPr>
          </a:p>
        </p:txBody>
      </p:sp>
      <p:sp>
        <p:nvSpPr>
          <p:cNvPr id="37" name="Rounded Rectangle 36"/>
          <p:cNvSpPr/>
          <p:nvPr/>
        </p:nvSpPr>
        <p:spPr bwMode="auto">
          <a:xfrm>
            <a:off x="7467600" y="2569534"/>
            <a:ext cx="1309658" cy="868323"/>
          </a:xfrm>
          <a:prstGeom prst="roundRect">
            <a:avLst/>
          </a:prstGeom>
          <a:solidFill>
            <a:srgbClr val="003366"/>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bg1"/>
                </a:solidFill>
                <a:effectLst/>
                <a:latin typeface="+mn-lt"/>
              </a:rPr>
              <a:t>Quality Control:</a:t>
            </a:r>
          </a:p>
          <a:p>
            <a:pPr marL="0" marR="0" indent="0" defTabSz="9144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dirty="0" smtClean="0">
              <a:ln>
                <a:noFill/>
              </a:ln>
              <a:solidFill>
                <a:schemeClr val="bg1"/>
              </a:solidFill>
              <a:effectLst/>
              <a:latin typeface="+mn-lt"/>
            </a:endParaRPr>
          </a:p>
          <a:p>
            <a:pPr marL="0" marR="0" indent="0" defTabSz="914400" rtl="0" eaLnBrk="1" fontAlgn="base" latinLnBrk="0" hangingPunct="1">
              <a:lnSpc>
                <a:spcPct val="100000"/>
              </a:lnSpc>
              <a:spcBef>
                <a:spcPct val="0"/>
              </a:spcBef>
              <a:spcAft>
                <a:spcPct val="0"/>
              </a:spcAft>
              <a:buClrTx/>
              <a:buSzTx/>
              <a:buFont typeface="Arial" pitchFamily="34" charset="0"/>
              <a:buChar char="•"/>
              <a:tabLst/>
            </a:pPr>
            <a:r>
              <a:rPr lang="en-US" sz="900" dirty="0" smtClean="0">
                <a:solidFill>
                  <a:schemeClr val="bg1"/>
                </a:solidFill>
                <a:latin typeface="+mn-lt"/>
              </a:rPr>
              <a:t>  UW Consistency</a:t>
            </a:r>
          </a:p>
          <a:p>
            <a:pPr marL="0" marR="0" indent="0" defTabSz="914400" rtl="0" eaLnBrk="1" fontAlgn="base" latinLnBrk="0" hangingPunct="1">
              <a:lnSpc>
                <a:spcPct val="100000"/>
              </a:lnSpc>
              <a:spcBef>
                <a:spcPct val="0"/>
              </a:spcBef>
              <a:spcAft>
                <a:spcPct val="0"/>
              </a:spcAft>
              <a:buClrTx/>
              <a:buSzTx/>
              <a:buFont typeface="Arial" pitchFamily="34" charset="0"/>
              <a:buChar char="•"/>
              <a:tabLst/>
            </a:pPr>
            <a:r>
              <a:rPr kumimoji="0" lang="en-US" sz="900" b="1" i="0" u="none" strike="noStrike" cap="none" normalizeH="0" baseline="0" dirty="0" smtClean="0">
                <a:ln>
                  <a:noFill/>
                </a:ln>
                <a:solidFill>
                  <a:schemeClr val="bg1"/>
                </a:solidFill>
                <a:effectLst/>
                <a:latin typeface="+mn-lt"/>
              </a:rPr>
              <a:t> </a:t>
            </a:r>
            <a:r>
              <a:rPr lang="en-US" sz="900" dirty="0" smtClean="0">
                <a:solidFill>
                  <a:schemeClr val="bg1"/>
                </a:solidFill>
                <a:latin typeface="+mn-lt"/>
              </a:rPr>
              <a:t> Market viability</a:t>
            </a:r>
            <a:endParaRPr kumimoji="0" lang="en-US" sz="900" b="1" i="0" u="none" strike="noStrike" cap="none" normalizeH="0" dirty="0" smtClean="0">
              <a:ln>
                <a:noFill/>
              </a:ln>
              <a:solidFill>
                <a:schemeClr val="bg1"/>
              </a:solidFill>
              <a:effectLst/>
              <a:latin typeface="+mn-lt"/>
            </a:endParaRPr>
          </a:p>
          <a:p>
            <a:pPr marL="0" marR="0" indent="0" defTabSz="914400" rtl="0" eaLnBrk="1" fontAlgn="base" latinLnBrk="0" hangingPunct="1">
              <a:lnSpc>
                <a:spcPct val="100000"/>
              </a:lnSpc>
              <a:spcBef>
                <a:spcPct val="0"/>
              </a:spcBef>
              <a:spcAft>
                <a:spcPct val="0"/>
              </a:spcAft>
              <a:buClrTx/>
              <a:buSzTx/>
              <a:buFont typeface="Arial" pitchFamily="34" charset="0"/>
              <a:buChar char="•"/>
              <a:tabLst/>
            </a:pPr>
            <a:r>
              <a:rPr lang="en-US" sz="900" baseline="0" dirty="0" smtClean="0">
                <a:solidFill>
                  <a:schemeClr val="bg1"/>
                </a:solidFill>
                <a:latin typeface="+mn-lt"/>
              </a:rPr>
              <a:t>  Fraud</a:t>
            </a:r>
            <a:r>
              <a:rPr lang="en-US" sz="900" dirty="0" smtClean="0">
                <a:solidFill>
                  <a:schemeClr val="bg1"/>
                </a:solidFill>
                <a:latin typeface="+mn-lt"/>
              </a:rPr>
              <a:t> mitigation</a:t>
            </a:r>
            <a:endParaRPr kumimoji="0" lang="en-US" sz="900" b="1" i="0" u="none" strike="noStrike" cap="none" normalizeH="0" baseline="0" dirty="0" smtClean="0">
              <a:ln>
                <a:noFill/>
              </a:ln>
              <a:solidFill>
                <a:schemeClr val="bg1"/>
              </a:solidFill>
              <a:effectLst/>
              <a:latin typeface="+mn-lt"/>
            </a:endParaRPr>
          </a:p>
        </p:txBody>
      </p:sp>
      <p:sp>
        <p:nvSpPr>
          <p:cNvPr id="38" name="Flowchart: Terminator 37"/>
          <p:cNvSpPr/>
          <p:nvPr/>
        </p:nvSpPr>
        <p:spPr bwMode="auto">
          <a:xfrm>
            <a:off x="7010400" y="4626934"/>
            <a:ext cx="1676400" cy="519351"/>
          </a:xfrm>
          <a:prstGeom prst="flowChartTerminator">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900" dirty="0" smtClean="0">
                <a:solidFill>
                  <a:schemeClr val="bg1"/>
                </a:solidFill>
                <a:latin typeface="+mn-lt"/>
              </a:rPr>
              <a:t>Board of Directors</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bg1"/>
                </a:solidFill>
                <a:effectLst/>
                <a:latin typeface="+mn-lt"/>
              </a:rPr>
              <a:t>Approval</a:t>
            </a:r>
          </a:p>
        </p:txBody>
      </p:sp>
      <p:sp>
        <p:nvSpPr>
          <p:cNvPr id="40" name="Rounded Rectangle 39"/>
          <p:cNvSpPr/>
          <p:nvPr/>
        </p:nvSpPr>
        <p:spPr bwMode="auto">
          <a:xfrm>
            <a:off x="5627097" y="4398334"/>
            <a:ext cx="1002303" cy="868323"/>
          </a:xfrm>
          <a:prstGeom prst="roundRect">
            <a:avLst/>
          </a:prstGeom>
          <a:solidFill>
            <a:srgbClr val="003366"/>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bg1"/>
                </a:solidFill>
                <a:effectLst/>
                <a:latin typeface="+mn-lt"/>
              </a:rPr>
              <a:t>Affordable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bg1"/>
                </a:solidFill>
                <a:effectLst/>
                <a:latin typeface="+mn-lt"/>
              </a:rPr>
              <a:t>Housing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bg1"/>
                </a:solidFill>
                <a:effectLst/>
                <a:latin typeface="+mn-lt"/>
              </a:rPr>
              <a:t>Advisory</a:t>
            </a:r>
          </a:p>
          <a:p>
            <a:pPr marL="0" marR="0" indent="0" algn="ctr" defTabSz="914400" rtl="0" eaLnBrk="1" fontAlgn="base" latinLnBrk="0" hangingPunct="1">
              <a:lnSpc>
                <a:spcPct val="100000"/>
              </a:lnSpc>
              <a:spcBef>
                <a:spcPct val="0"/>
              </a:spcBef>
              <a:spcAft>
                <a:spcPct val="0"/>
              </a:spcAft>
              <a:buClrTx/>
              <a:buSzTx/>
              <a:buFontTx/>
              <a:buNone/>
              <a:tabLst/>
            </a:pPr>
            <a:r>
              <a:rPr lang="en-US" sz="900" dirty="0" smtClean="0">
                <a:solidFill>
                  <a:schemeClr val="bg1"/>
                </a:solidFill>
                <a:latin typeface="+mn-lt"/>
              </a:rPr>
              <a:t>Council</a:t>
            </a:r>
          </a:p>
          <a:p>
            <a:pPr marL="0" marR="0" indent="0" algn="ctr" defTabSz="914400" rtl="0" eaLnBrk="1" fontAlgn="base" latinLnBrk="0" hangingPunct="1">
              <a:lnSpc>
                <a:spcPct val="100000"/>
              </a:lnSpc>
              <a:spcBef>
                <a:spcPct val="0"/>
              </a:spcBef>
              <a:spcAft>
                <a:spcPct val="0"/>
              </a:spcAft>
              <a:buClrTx/>
              <a:buSzTx/>
              <a:buFontTx/>
              <a:buNone/>
              <a:tabLst/>
            </a:pPr>
            <a:r>
              <a:rPr lang="en-US" sz="900" dirty="0" smtClean="0">
                <a:solidFill>
                  <a:schemeClr val="bg1"/>
                </a:solidFill>
                <a:latin typeface="+mn-lt"/>
              </a:rPr>
              <a:t> Consultation</a:t>
            </a:r>
            <a:endParaRPr kumimoji="0" lang="en-US" sz="900" b="1" i="0" u="none" strike="noStrike" cap="none" normalizeH="0" baseline="0" dirty="0" smtClean="0">
              <a:ln>
                <a:noFill/>
              </a:ln>
              <a:solidFill>
                <a:schemeClr val="bg1"/>
              </a:solidFill>
              <a:effectLst/>
              <a:latin typeface="+mn-lt"/>
            </a:endParaRPr>
          </a:p>
        </p:txBody>
      </p:sp>
      <p:sp>
        <p:nvSpPr>
          <p:cNvPr id="42" name="TextBox 41"/>
          <p:cNvSpPr txBox="1"/>
          <p:nvPr/>
        </p:nvSpPr>
        <p:spPr>
          <a:xfrm>
            <a:off x="3429000" y="4684024"/>
            <a:ext cx="1676400" cy="400110"/>
          </a:xfrm>
          <a:prstGeom prst="rect">
            <a:avLst/>
          </a:prstGeom>
          <a:solidFill>
            <a:srgbClr val="808000"/>
          </a:solidFill>
        </p:spPr>
        <p:txBody>
          <a:bodyPr wrap="square" rtlCol="0">
            <a:spAutoFit/>
          </a:bodyPr>
          <a:lstStyle/>
          <a:p>
            <a:pPr algn="ctr"/>
            <a:r>
              <a:rPr lang="en-US" sz="1000" dirty="0" smtClean="0">
                <a:solidFill>
                  <a:schemeClr val="bg1"/>
                </a:solidFill>
                <a:latin typeface="+mn-lt"/>
              </a:rPr>
              <a:t>CIS Committee Recommendation</a:t>
            </a:r>
            <a:endParaRPr lang="en-US" sz="1000" dirty="0">
              <a:solidFill>
                <a:schemeClr val="bg1"/>
              </a:solidFill>
              <a:latin typeface="+mn-lt"/>
            </a:endParaRPr>
          </a:p>
        </p:txBody>
      </p:sp>
      <p:sp>
        <p:nvSpPr>
          <p:cNvPr id="43" name="TextBox 42"/>
          <p:cNvSpPr txBox="1"/>
          <p:nvPr/>
        </p:nvSpPr>
        <p:spPr>
          <a:xfrm>
            <a:off x="1600200" y="3255334"/>
            <a:ext cx="1066800" cy="646331"/>
          </a:xfrm>
          <a:prstGeom prst="rect">
            <a:avLst/>
          </a:prstGeom>
          <a:solidFill>
            <a:schemeClr val="bg1">
              <a:alpha val="0"/>
            </a:schemeClr>
          </a:solidFill>
          <a:ln>
            <a:solidFill>
              <a:schemeClr val="tx1"/>
            </a:solidFill>
          </a:ln>
        </p:spPr>
        <p:txBody>
          <a:bodyPr wrap="square" rtlCol="0">
            <a:spAutoFit/>
          </a:bodyPr>
          <a:lstStyle/>
          <a:p>
            <a:pPr algn="ctr"/>
            <a:r>
              <a:rPr lang="en-US" sz="900" b="0" i="1" dirty="0" smtClean="0">
                <a:solidFill>
                  <a:schemeClr val="tx1"/>
                </a:solidFill>
                <a:latin typeface="+mn-lt"/>
              </a:rPr>
              <a:t>Top 150% scores relative </a:t>
            </a:r>
          </a:p>
          <a:p>
            <a:pPr algn="ctr"/>
            <a:r>
              <a:rPr lang="en-US" sz="900" b="0" i="1" dirty="0" smtClean="0">
                <a:solidFill>
                  <a:schemeClr val="tx1"/>
                </a:solidFill>
                <a:latin typeface="+mn-lt"/>
              </a:rPr>
              <a:t>to available funding</a:t>
            </a:r>
            <a:endParaRPr lang="en-US" sz="900" b="0" i="1" dirty="0">
              <a:solidFill>
                <a:schemeClr val="tx1"/>
              </a:solidFill>
              <a:latin typeface="+mn-lt"/>
            </a:endParaRPr>
          </a:p>
        </p:txBody>
      </p:sp>
      <p:sp>
        <p:nvSpPr>
          <p:cNvPr id="45" name="Pentagon 44"/>
          <p:cNvSpPr/>
          <p:nvPr/>
        </p:nvSpPr>
        <p:spPr bwMode="auto">
          <a:xfrm>
            <a:off x="1676400" y="2645734"/>
            <a:ext cx="1066800" cy="507831"/>
          </a:xfrm>
          <a:prstGeom prst="homePlate">
            <a:avLst/>
          </a:prstGeom>
          <a:solidFill>
            <a:srgbClr val="00336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dirty="0" smtClean="0">
                <a:ln>
                  <a:noFill/>
                </a:ln>
                <a:solidFill>
                  <a:schemeClr val="bg1"/>
                </a:solidFill>
                <a:effectLst/>
                <a:latin typeface="+mn-lt"/>
              </a:rPr>
              <a:t>Assigned </a:t>
            </a:r>
          </a:p>
          <a:p>
            <a:pPr marL="0" marR="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dirty="0" smtClean="0">
                <a:ln>
                  <a:noFill/>
                </a:ln>
                <a:solidFill>
                  <a:schemeClr val="bg1"/>
                </a:solidFill>
                <a:effectLst/>
                <a:latin typeface="+mn-lt"/>
              </a:rPr>
              <a:t>to </a:t>
            </a:r>
          </a:p>
          <a:p>
            <a:pPr marL="0" marR="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dirty="0" smtClean="0">
                <a:ln>
                  <a:noFill/>
                </a:ln>
                <a:solidFill>
                  <a:schemeClr val="bg1"/>
                </a:solidFill>
                <a:effectLst/>
                <a:latin typeface="+mn-lt"/>
              </a:rPr>
              <a:t>Analyst</a:t>
            </a:r>
          </a:p>
        </p:txBody>
      </p:sp>
      <p:sp>
        <p:nvSpPr>
          <p:cNvPr id="47" name="Flowchart: Magnetic Disk 46"/>
          <p:cNvSpPr/>
          <p:nvPr/>
        </p:nvSpPr>
        <p:spPr bwMode="auto">
          <a:xfrm>
            <a:off x="990600" y="3255334"/>
            <a:ext cx="914400" cy="612648"/>
          </a:xfrm>
          <a:prstGeom prst="flowChartMagneticDisk">
            <a:avLst/>
          </a:prstGeom>
          <a:no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rgbClr val="339933"/>
              </a:solidFill>
              <a:effectLst/>
              <a:latin typeface="Arial" charset="0"/>
            </a:endParaRPr>
          </a:p>
        </p:txBody>
      </p:sp>
      <p:sp>
        <p:nvSpPr>
          <p:cNvPr id="48" name="Flowchart: Magnetic Disk 47"/>
          <p:cNvSpPr/>
          <p:nvPr/>
        </p:nvSpPr>
        <p:spPr bwMode="auto">
          <a:xfrm>
            <a:off x="1676400" y="996778"/>
            <a:ext cx="990600" cy="1039356"/>
          </a:xfrm>
          <a:prstGeom prst="flowChartMagneticDisk">
            <a:avLst/>
          </a:prstGeom>
          <a:solidFill>
            <a:srgbClr val="0033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mn-lt"/>
              </a:rPr>
              <a:t>AHP</a:t>
            </a:r>
          </a:p>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solidFill>
                  <a:schemeClr val="bg1"/>
                </a:solidFill>
                <a:latin typeface="+mn-lt"/>
              </a:rPr>
              <a:t>Online</a:t>
            </a:r>
            <a:endParaRPr kumimoji="0" lang="en-US" sz="1400" b="1" i="0" u="none" strike="noStrike" cap="none" normalizeH="0" baseline="0" dirty="0" smtClean="0">
              <a:ln>
                <a:noFill/>
              </a:ln>
              <a:solidFill>
                <a:schemeClr val="bg1"/>
              </a:solidFill>
              <a:effectLst/>
              <a:latin typeface="+mn-lt"/>
            </a:endParaRPr>
          </a:p>
        </p:txBody>
      </p:sp>
      <p:sp>
        <p:nvSpPr>
          <p:cNvPr id="49" name="Rounded Rectangle 48"/>
          <p:cNvSpPr/>
          <p:nvPr/>
        </p:nvSpPr>
        <p:spPr bwMode="auto">
          <a:xfrm>
            <a:off x="1524000" y="4641460"/>
            <a:ext cx="1338084" cy="442674"/>
          </a:xfrm>
          <a:prstGeom prst="roundRect">
            <a:avLst/>
          </a:prstGeom>
          <a:solidFill>
            <a:srgbClr val="003366"/>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mn-lt"/>
              </a:rPr>
              <a:t>CIS Director </a:t>
            </a:r>
          </a:p>
          <a:p>
            <a:pPr marL="0" marR="0" indent="0" algn="ctr" defTabSz="914400" rtl="0" eaLnBrk="1" fontAlgn="base" latinLnBrk="0" hangingPunct="1">
              <a:lnSpc>
                <a:spcPct val="100000"/>
              </a:lnSpc>
              <a:spcBef>
                <a:spcPct val="0"/>
              </a:spcBef>
              <a:spcAft>
                <a:spcPct val="0"/>
              </a:spcAft>
              <a:buClrTx/>
              <a:buSzTx/>
              <a:buFontTx/>
              <a:buNone/>
              <a:tabLst/>
            </a:pPr>
            <a:r>
              <a:rPr lang="en-US" sz="1000" dirty="0" smtClean="0">
                <a:solidFill>
                  <a:schemeClr val="bg1"/>
                </a:solidFill>
                <a:latin typeface="+mn-lt"/>
              </a:rPr>
              <a:t>Recommendation</a:t>
            </a:r>
            <a:endParaRPr kumimoji="0" lang="en-US" sz="1000" b="1" i="0" u="none" strike="noStrike" cap="none" normalizeH="0" baseline="0" dirty="0" smtClean="0">
              <a:ln>
                <a:noFill/>
              </a:ln>
              <a:solidFill>
                <a:schemeClr val="bg1"/>
              </a:solidFill>
              <a:effectLst/>
              <a:latin typeface="+mn-lt"/>
            </a:endParaRPr>
          </a:p>
        </p:txBody>
      </p:sp>
      <p:cxnSp>
        <p:nvCxnSpPr>
          <p:cNvPr id="54" name="Straight Arrow Connector 53"/>
          <p:cNvCxnSpPr/>
          <p:nvPr/>
        </p:nvCxnSpPr>
        <p:spPr bwMode="auto">
          <a:xfrm>
            <a:off x="2133600" y="2112334"/>
            <a:ext cx="0" cy="533400"/>
          </a:xfrm>
          <a:prstGeom prst="straightConnector1">
            <a:avLst/>
          </a:prstGeom>
          <a:noFill/>
          <a:ln w="38100" cap="flat" cmpd="sng" algn="ctr">
            <a:solidFill>
              <a:schemeClr val="tx1"/>
            </a:solidFill>
            <a:prstDash val="sysDot"/>
            <a:round/>
            <a:headEnd type="none" w="med" len="med"/>
            <a:tailEnd type="arrow"/>
          </a:ln>
          <a:effectLst/>
        </p:spPr>
      </p:cxnSp>
      <p:cxnSp>
        <p:nvCxnSpPr>
          <p:cNvPr id="55" name="Straight Arrow Connector 54"/>
          <p:cNvCxnSpPr/>
          <p:nvPr/>
        </p:nvCxnSpPr>
        <p:spPr bwMode="auto">
          <a:xfrm>
            <a:off x="2438400" y="2874334"/>
            <a:ext cx="609600" cy="0"/>
          </a:xfrm>
          <a:prstGeom prst="straightConnector1">
            <a:avLst/>
          </a:prstGeom>
          <a:noFill/>
          <a:ln w="38100" cap="flat" cmpd="sng" algn="ctr">
            <a:solidFill>
              <a:schemeClr val="tx1"/>
            </a:solidFill>
            <a:prstDash val="sysDot"/>
            <a:round/>
            <a:headEnd type="none" w="med" len="med"/>
            <a:tailEnd type="arrow"/>
          </a:ln>
          <a:effectLst/>
        </p:spPr>
      </p:cxnSp>
      <p:cxnSp>
        <p:nvCxnSpPr>
          <p:cNvPr id="64" name="Straight Arrow Connector 63"/>
          <p:cNvCxnSpPr/>
          <p:nvPr/>
        </p:nvCxnSpPr>
        <p:spPr bwMode="auto">
          <a:xfrm>
            <a:off x="4648200" y="2874334"/>
            <a:ext cx="609600" cy="0"/>
          </a:xfrm>
          <a:prstGeom prst="straightConnector1">
            <a:avLst/>
          </a:prstGeom>
          <a:noFill/>
          <a:ln w="38100" cap="flat" cmpd="sng" algn="ctr">
            <a:solidFill>
              <a:schemeClr val="tx1"/>
            </a:solidFill>
            <a:prstDash val="sysDot"/>
            <a:round/>
            <a:headEnd type="none" w="med" len="med"/>
            <a:tailEnd type="arrow"/>
          </a:ln>
          <a:effectLst/>
        </p:spPr>
      </p:cxnSp>
      <p:cxnSp>
        <p:nvCxnSpPr>
          <p:cNvPr id="65" name="Straight Arrow Connector 64"/>
          <p:cNvCxnSpPr/>
          <p:nvPr/>
        </p:nvCxnSpPr>
        <p:spPr bwMode="auto">
          <a:xfrm>
            <a:off x="6934200" y="2874334"/>
            <a:ext cx="609600" cy="0"/>
          </a:xfrm>
          <a:prstGeom prst="straightConnector1">
            <a:avLst/>
          </a:prstGeom>
          <a:noFill/>
          <a:ln w="38100" cap="flat" cmpd="sng" algn="ctr">
            <a:solidFill>
              <a:schemeClr val="tx1"/>
            </a:solidFill>
            <a:prstDash val="sysDot"/>
            <a:round/>
            <a:headEnd type="none" w="med" len="med"/>
            <a:tailEnd type="arrow"/>
          </a:ln>
          <a:effectLst/>
        </p:spPr>
      </p:cxnSp>
      <p:cxnSp>
        <p:nvCxnSpPr>
          <p:cNvPr id="67" name="Straight Arrow Connector 66"/>
          <p:cNvCxnSpPr/>
          <p:nvPr/>
        </p:nvCxnSpPr>
        <p:spPr bwMode="auto">
          <a:xfrm>
            <a:off x="8153400" y="3483934"/>
            <a:ext cx="0" cy="457200"/>
          </a:xfrm>
          <a:prstGeom prst="straightConnector1">
            <a:avLst/>
          </a:prstGeom>
          <a:noFill/>
          <a:ln w="38100" cap="flat" cmpd="sng" algn="ctr">
            <a:solidFill>
              <a:schemeClr val="tx1"/>
            </a:solidFill>
            <a:prstDash val="sysDot"/>
            <a:round/>
            <a:headEnd type="none" w="med" len="med"/>
            <a:tailEnd type="arrow"/>
          </a:ln>
          <a:effectLst/>
        </p:spPr>
      </p:cxnSp>
      <p:cxnSp>
        <p:nvCxnSpPr>
          <p:cNvPr id="70" name="Straight Arrow Connector 69"/>
          <p:cNvCxnSpPr/>
          <p:nvPr/>
        </p:nvCxnSpPr>
        <p:spPr bwMode="auto">
          <a:xfrm flipH="1">
            <a:off x="2209800" y="4322134"/>
            <a:ext cx="5410200" cy="0"/>
          </a:xfrm>
          <a:prstGeom prst="straightConnector1">
            <a:avLst/>
          </a:prstGeom>
          <a:noFill/>
          <a:ln w="38100" cap="flat" cmpd="sng" algn="ctr">
            <a:solidFill>
              <a:schemeClr val="tx1"/>
            </a:solidFill>
            <a:prstDash val="sysDot"/>
            <a:round/>
            <a:headEnd type="none" w="med" len="med"/>
            <a:tailEnd type="none"/>
          </a:ln>
          <a:effectLst/>
        </p:spPr>
      </p:cxnSp>
      <p:cxnSp>
        <p:nvCxnSpPr>
          <p:cNvPr id="74" name="Straight Arrow Connector 73"/>
          <p:cNvCxnSpPr/>
          <p:nvPr/>
        </p:nvCxnSpPr>
        <p:spPr bwMode="auto">
          <a:xfrm>
            <a:off x="2819400" y="4855534"/>
            <a:ext cx="609600" cy="0"/>
          </a:xfrm>
          <a:prstGeom prst="straightConnector1">
            <a:avLst/>
          </a:prstGeom>
          <a:noFill/>
          <a:ln w="38100" cap="flat" cmpd="sng" algn="ctr">
            <a:solidFill>
              <a:schemeClr val="tx1"/>
            </a:solidFill>
            <a:prstDash val="sysDot"/>
            <a:round/>
            <a:headEnd type="none" w="med" len="med"/>
            <a:tailEnd type="arrow"/>
          </a:ln>
          <a:effectLst/>
        </p:spPr>
      </p:cxnSp>
      <p:cxnSp>
        <p:nvCxnSpPr>
          <p:cNvPr id="75" name="Straight Arrow Connector 74"/>
          <p:cNvCxnSpPr/>
          <p:nvPr/>
        </p:nvCxnSpPr>
        <p:spPr bwMode="auto">
          <a:xfrm>
            <a:off x="5029200" y="4855534"/>
            <a:ext cx="609600" cy="0"/>
          </a:xfrm>
          <a:prstGeom prst="straightConnector1">
            <a:avLst/>
          </a:prstGeom>
          <a:noFill/>
          <a:ln w="38100" cap="flat" cmpd="sng" algn="ctr">
            <a:solidFill>
              <a:schemeClr val="tx1"/>
            </a:solidFill>
            <a:prstDash val="sysDot"/>
            <a:round/>
            <a:headEnd type="none" w="med" len="med"/>
            <a:tailEnd type="arrow"/>
          </a:ln>
          <a:effectLst/>
        </p:spPr>
      </p:cxnSp>
      <p:cxnSp>
        <p:nvCxnSpPr>
          <p:cNvPr id="77" name="Straight Arrow Connector 76"/>
          <p:cNvCxnSpPr/>
          <p:nvPr/>
        </p:nvCxnSpPr>
        <p:spPr bwMode="auto">
          <a:xfrm>
            <a:off x="2209800" y="4322134"/>
            <a:ext cx="0" cy="304800"/>
          </a:xfrm>
          <a:prstGeom prst="straightConnector1">
            <a:avLst/>
          </a:prstGeom>
          <a:noFill/>
          <a:ln w="38100" cap="flat" cmpd="sng" algn="ctr">
            <a:solidFill>
              <a:schemeClr val="tx1"/>
            </a:solidFill>
            <a:prstDash val="sysDot"/>
            <a:round/>
            <a:headEnd type="none" w="med" len="med"/>
            <a:tailEnd type="arrow"/>
          </a:ln>
          <a:effectLst/>
        </p:spPr>
      </p:cxnSp>
      <p:cxnSp>
        <p:nvCxnSpPr>
          <p:cNvPr id="88" name="Straight Arrow Connector 87"/>
          <p:cNvCxnSpPr/>
          <p:nvPr/>
        </p:nvCxnSpPr>
        <p:spPr bwMode="auto">
          <a:xfrm>
            <a:off x="6629400" y="4855534"/>
            <a:ext cx="381000" cy="0"/>
          </a:xfrm>
          <a:prstGeom prst="straightConnector1">
            <a:avLst/>
          </a:prstGeom>
          <a:noFill/>
          <a:ln w="38100" cap="flat" cmpd="sng" algn="ctr">
            <a:solidFill>
              <a:schemeClr val="tx1"/>
            </a:solidFill>
            <a:prstDash val="sysDot"/>
            <a:round/>
            <a:headEnd type="none" w="med" len="med"/>
            <a:tailEnd type="arrow"/>
          </a:ln>
          <a:effectLst/>
        </p:spPr>
      </p:cxnSp>
      <p:pic>
        <p:nvPicPr>
          <p:cNvPr id="2" name="Picture 2"/>
          <p:cNvPicPr>
            <a:picLocks noChangeAspect="1" noChangeArrowheads="1"/>
          </p:cNvPicPr>
          <p:nvPr/>
        </p:nvPicPr>
        <p:blipFill>
          <a:blip r:embed="rId2" cstate="print"/>
          <a:srcRect/>
          <a:stretch>
            <a:fillRect/>
          </a:stretch>
        </p:blipFill>
        <p:spPr bwMode="auto">
          <a:xfrm>
            <a:off x="7696200" y="4107821"/>
            <a:ext cx="764096" cy="519113"/>
          </a:xfrm>
          <a:prstGeom prst="rect">
            <a:avLst/>
          </a:prstGeom>
          <a:noFill/>
          <a:ln w="9525">
            <a:noFill/>
            <a:miter lim="800000"/>
            <a:headEnd/>
            <a:tailEnd/>
          </a:ln>
        </p:spPr>
      </p:pic>
      <p:sp>
        <p:nvSpPr>
          <p:cNvPr id="53" name="Slide Number Placeholder 52"/>
          <p:cNvSpPr>
            <a:spLocks noGrp="1"/>
          </p:cNvSpPr>
          <p:nvPr>
            <p:ph type="sldNum" sz="quarter" idx="4"/>
          </p:nvPr>
        </p:nvSpPr>
        <p:spPr>
          <a:xfrm>
            <a:off x="8305800" y="6208084"/>
            <a:ext cx="838200" cy="476250"/>
          </a:xfrm>
        </p:spPr>
        <p:txBody>
          <a:bodyPr/>
          <a:lstStyle/>
          <a:p>
            <a:pPr>
              <a:defRPr/>
            </a:pPr>
            <a:fld id="{BB3E9E2F-1977-4FBB-9DDE-2E2CF59F6A6D}" type="slidenum">
              <a:rPr lang="en-US" smtClean="0"/>
              <a:pPr>
                <a:defRPr/>
              </a:pPr>
              <a:t>25</a:t>
            </a:fld>
            <a:endParaRPr lang="en-US" dirty="0"/>
          </a:p>
        </p:txBody>
      </p:sp>
      <p:sp>
        <p:nvSpPr>
          <p:cNvPr id="50" name="Flowchart: Multidocument 49"/>
          <p:cNvSpPr/>
          <p:nvPr/>
        </p:nvSpPr>
        <p:spPr bwMode="auto">
          <a:xfrm>
            <a:off x="3048000" y="969334"/>
            <a:ext cx="3352800" cy="1271052"/>
          </a:xfrm>
          <a:prstGeom prst="flowChartMultidocumen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defPPr>
              <a:defRPr lang="en-US"/>
            </a:defPPr>
            <a:lvl1pPr algn="l" rtl="0" fontAlgn="base">
              <a:spcBef>
                <a:spcPct val="0"/>
              </a:spcBef>
              <a:spcAft>
                <a:spcPct val="0"/>
              </a:spcAft>
              <a:defRPr sz="3200" b="1" kern="1200">
                <a:solidFill>
                  <a:srgbClr val="339933"/>
                </a:solidFill>
                <a:latin typeface="Arial" charset="0"/>
                <a:ea typeface="+mn-ea"/>
                <a:cs typeface="+mn-cs"/>
              </a:defRPr>
            </a:lvl1pPr>
            <a:lvl2pPr marL="457200" algn="l" rtl="0" fontAlgn="base">
              <a:spcBef>
                <a:spcPct val="0"/>
              </a:spcBef>
              <a:spcAft>
                <a:spcPct val="0"/>
              </a:spcAft>
              <a:defRPr sz="3200" b="1" kern="1200">
                <a:solidFill>
                  <a:srgbClr val="339933"/>
                </a:solidFill>
                <a:latin typeface="Arial" charset="0"/>
                <a:ea typeface="+mn-ea"/>
                <a:cs typeface="+mn-cs"/>
              </a:defRPr>
            </a:lvl2pPr>
            <a:lvl3pPr marL="914400" algn="l" rtl="0" fontAlgn="base">
              <a:spcBef>
                <a:spcPct val="0"/>
              </a:spcBef>
              <a:spcAft>
                <a:spcPct val="0"/>
              </a:spcAft>
              <a:defRPr sz="3200" b="1" kern="1200">
                <a:solidFill>
                  <a:srgbClr val="339933"/>
                </a:solidFill>
                <a:latin typeface="Arial" charset="0"/>
                <a:ea typeface="+mn-ea"/>
                <a:cs typeface="+mn-cs"/>
              </a:defRPr>
            </a:lvl3pPr>
            <a:lvl4pPr marL="1371600" algn="l" rtl="0" fontAlgn="base">
              <a:spcBef>
                <a:spcPct val="0"/>
              </a:spcBef>
              <a:spcAft>
                <a:spcPct val="0"/>
              </a:spcAft>
              <a:defRPr sz="3200" b="1" kern="1200">
                <a:solidFill>
                  <a:srgbClr val="339933"/>
                </a:solidFill>
                <a:latin typeface="Arial" charset="0"/>
                <a:ea typeface="+mn-ea"/>
                <a:cs typeface="+mn-cs"/>
              </a:defRPr>
            </a:lvl4pPr>
            <a:lvl5pPr marL="1828800" algn="l" rtl="0" fontAlgn="base">
              <a:spcBef>
                <a:spcPct val="0"/>
              </a:spcBef>
              <a:spcAft>
                <a:spcPct val="0"/>
              </a:spcAft>
              <a:defRPr sz="3200" b="1" kern="1200">
                <a:solidFill>
                  <a:srgbClr val="339933"/>
                </a:solidFill>
                <a:latin typeface="Arial" charset="0"/>
                <a:ea typeface="+mn-ea"/>
                <a:cs typeface="+mn-cs"/>
              </a:defRPr>
            </a:lvl5pPr>
            <a:lvl6pPr marL="2286000" algn="l" defTabSz="914400" rtl="0" eaLnBrk="1" latinLnBrk="0" hangingPunct="1">
              <a:defRPr sz="3200" b="1" kern="1200">
                <a:solidFill>
                  <a:srgbClr val="339933"/>
                </a:solidFill>
                <a:latin typeface="Arial" charset="0"/>
                <a:ea typeface="+mn-ea"/>
                <a:cs typeface="+mn-cs"/>
              </a:defRPr>
            </a:lvl6pPr>
            <a:lvl7pPr marL="2743200" algn="l" defTabSz="914400" rtl="0" eaLnBrk="1" latinLnBrk="0" hangingPunct="1">
              <a:defRPr sz="3200" b="1" kern="1200">
                <a:solidFill>
                  <a:srgbClr val="339933"/>
                </a:solidFill>
                <a:latin typeface="Arial" charset="0"/>
                <a:ea typeface="+mn-ea"/>
                <a:cs typeface="+mn-cs"/>
              </a:defRPr>
            </a:lvl7pPr>
            <a:lvl8pPr marL="3200400" algn="l" defTabSz="914400" rtl="0" eaLnBrk="1" latinLnBrk="0" hangingPunct="1">
              <a:defRPr sz="3200" b="1" kern="1200">
                <a:solidFill>
                  <a:srgbClr val="339933"/>
                </a:solidFill>
                <a:latin typeface="Arial" charset="0"/>
                <a:ea typeface="+mn-ea"/>
                <a:cs typeface="+mn-cs"/>
              </a:defRPr>
            </a:lvl8pPr>
            <a:lvl9pPr marL="3657600" algn="l" defTabSz="914400" rtl="0" eaLnBrk="1" latinLnBrk="0" hangingPunct="1">
              <a:defRPr sz="3200" b="1" kern="1200">
                <a:solidFill>
                  <a:srgbClr val="339933"/>
                </a:solidFill>
                <a:latin typeface="Arial" charset="0"/>
                <a:ea typeface="+mn-ea"/>
                <a:cs typeface="+mn-cs"/>
              </a:defRPr>
            </a:lvl9pPr>
          </a:lstStyle>
          <a:p>
            <a:r>
              <a:rPr lang="en-US" sz="1200" b="0" dirty="0" smtClean="0">
                <a:solidFill>
                  <a:schemeClr val="tx1"/>
                </a:solidFill>
                <a:latin typeface="+mn-lt"/>
              </a:rPr>
              <a:t>Application  (input data &amp; docs):</a:t>
            </a:r>
          </a:p>
          <a:p>
            <a:endParaRPr lang="en-US" sz="1200" b="0" dirty="0" smtClean="0">
              <a:solidFill>
                <a:schemeClr val="tx1"/>
              </a:solidFill>
              <a:latin typeface="+mn-lt"/>
            </a:endParaRPr>
          </a:p>
          <a:p>
            <a:pPr>
              <a:buFont typeface="Arial" pitchFamily="34" charset="0"/>
              <a:buChar char="•"/>
            </a:pPr>
            <a:r>
              <a:rPr lang="en-US" sz="1200" b="0" dirty="0" smtClean="0">
                <a:solidFill>
                  <a:schemeClr val="tx1"/>
                </a:solidFill>
                <a:latin typeface="+mn-lt"/>
              </a:rPr>
              <a:t> Threshold doc review</a:t>
            </a:r>
          </a:p>
          <a:p>
            <a:pPr>
              <a:buFont typeface="Arial" pitchFamily="34" charset="0"/>
              <a:buChar char="•"/>
            </a:pPr>
            <a:r>
              <a:rPr lang="en-US" sz="1200" b="0" dirty="0" smtClean="0">
                <a:solidFill>
                  <a:schemeClr val="tx1"/>
                </a:solidFill>
                <a:latin typeface="+mn-lt"/>
              </a:rPr>
              <a:t> Scoring initiated</a:t>
            </a:r>
          </a:p>
          <a:p>
            <a:endParaRPr kumimoji="0" lang="en-US" sz="1200" b="0" i="0" u="none" strike="noStrike" cap="none" normalizeH="0" baseline="0" dirty="0" smtClean="0">
              <a:ln>
                <a:noFill/>
              </a:ln>
              <a:solidFill>
                <a:schemeClr val="tx1"/>
              </a:solidFill>
              <a:effectLst/>
              <a:latin typeface="+mn-lt"/>
            </a:endParaRPr>
          </a:p>
        </p:txBody>
      </p:sp>
      <p:sp>
        <p:nvSpPr>
          <p:cNvPr id="51" name="Rectangle 4"/>
          <p:cNvSpPr>
            <a:spLocks noChangeArrowheads="1"/>
          </p:cNvSpPr>
          <p:nvPr/>
        </p:nvSpPr>
        <p:spPr bwMode="auto">
          <a:xfrm>
            <a:off x="152400" y="228600"/>
            <a:ext cx="8610600" cy="762000"/>
          </a:xfrm>
          <a:prstGeom prst="rect">
            <a:avLst/>
          </a:prstGeom>
          <a:noFill/>
          <a:ln w="9525">
            <a:noFill/>
            <a:miter lim="800000"/>
            <a:headEnd/>
            <a:tailEnd/>
          </a:ln>
          <a:effectLst/>
        </p:spPr>
        <p:txBody>
          <a:bodyPr wrap="none" anchor="ctr"/>
          <a:lstStyle/>
          <a:p>
            <a:pPr>
              <a:spcBef>
                <a:spcPct val="20000"/>
              </a:spcBef>
            </a:pPr>
            <a:r>
              <a:rPr lang="en-US" sz="2400" b="1" dirty="0" smtClean="0">
                <a:solidFill>
                  <a:schemeClr val="tx2"/>
                </a:solidFill>
                <a:latin typeface="+mj-lt"/>
                <a:ea typeface="+mj-ea"/>
                <a:cs typeface="Arial" charset="0"/>
              </a:rPr>
              <a:t>Intake, Processing, Underwriting and Approval</a:t>
            </a:r>
            <a:endParaRPr lang="en-US" sz="2400" b="1" dirty="0">
              <a:solidFill>
                <a:schemeClr val="tx2"/>
              </a:solidFill>
              <a:latin typeface="+mj-lt"/>
              <a:ea typeface="+mj-ea"/>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1781413"/>
            <a:ext cx="3352800" cy="3570208"/>
          </a:xfrm>
          <a:prstGeom prst="rect">
            <a:avLst/>
          </a:prstGeom>
          <a:noFill/>
        </p:spPr>
        <p:txBody>
          <a:bodyPr wrap="square" rtlCol="0">
            <a:spAutoFit/>
          </a:bodyPr>
          <a:lstStyle/>
          <a:p>
            <a:pPr marL="274320" lvl="1" indent="-274320"/>
            <a:r>
              <a:rPr lang="en-US" sz="1600" b="1" dirty="0" smtClean="0">
                <a:solidFill>
                  <a:schemeClr val="accent1">
                    <a:lumMod val="75000"/>
                  </a:schemeClr>
                </a:solidFill>
              </a:rPr>
              <a:t>Development</a:t>
            </a:r>
          </a:p>
          <a:p>
            <a:pPr marL="274320" indent="-274320">
              <a:buFont typeface="Arial" pitchFamily="34" charset="0"/>
              <a:buChar char="•"/>
            </a:pPr>
            <a:endParaRPr lang="en-US" sz="1400" dirty="0" smtClean="0"/>
          </a:p>
          <a:p>
            <a:pPr marL="274320" indent="-274320">
              <a:buFont typeface="Arial" pitchFamily="34" charset="0"/>
              <a:buChar char="•"/>
            </a:pPr>
            <a:r>
              <a:rPr lang="en-US" sz="1400" b="1" dirty="0" smtClean="0"/>
              <a:t>Oct 2015:  </a:t>
            </a:r>
            <a:r>
              <a:rPr lang="en-US" sz="1400" dirty="0" smtClean="0"/>
              <a:t>Award Notifications</a:t>
            </a:r>
          </a:p>
          <a:p>
            <a:pPr marL="274320" indent="-274320">
              <a:buFont typeface="Arial" pitchFamily="34" charset="0"/>
              <a:buChar char="•"/>
            </a:pPr>
            <a:endParaRPr lang="en-US" sz="1400" dirty="0" smtClean="0"/>
          </a:p>
          <a:p>
            <a:pPr marL="274320" indent="-274320">
              <a:buFont typeface="Arial" pitchFamily="34" charset="0"/>
              <a:buChar char="•"/>
            </a:pPr>
            <a:r>
              <a:rPr lang="en-US" sz="1400" b="1" dirty="0" smtClean="0"/>
              <a:t>6 Months </a:t>
            </a:r>
            <a:r>
              <a:rPr lang="en-US" sz="1400" dirty="0" smtClean="0"/>
              <a:t>(Apr 2016): </a:t>
            </a:r>
          </a:p>
          <a:p>
            <a:pPr marL="274320" indent="-274320"/>
            <a:r>
              <a:rPr lang="en-US" sz="1400" dirty="0" smtClean="0"/>
              <a:t>	Zoning</a:t>
            </a:r>
          </a:p>
          <a:p>
            <a:pPr marL="274320" indent="-274320">
              <a:buFont typeface="Arial" pitchFamily="34" charset="0"/>
              <a:buChar char="•"/>
            </a:pPr>
            <a:endParaRPr lang="en-US" sz="1400" dirty="0" smtClean="0"/>
          </a:p>
          <a:p>
            <a:pPr marL="274320" indent="-274320">
              <a:buFont typeface="Arial" pitchFamily="34" charset="0"/>
              <a:buChar char="•"/>
            </a:pPr>
            <a:r>
              <a:rPr lang="en-US" sz="1400" b="1" dirty="0" smtClean="0"/>
              <a:t>12 Months </a:t>
            </a:r>
            <a:r>
              <a:rPr lang="en-US" sz="1400" dirty="0" smtClean="0"/>
              <a:t>(Oct 2016): </a:t>
            </a:r>
          </a:p>
          <a:p>
            <a:pPr marL="274320" indent="-274320"/>
            <a:r>
              <a:rPr lang="en-US" sz="1400" dirty="0" smtClean="0"/>
              <a:t>	All funding sources must be committed</a:t>
            </a:r>
          </a:p>
          <a:p>
            <a:pPr marL="274320" indent="-274320">
              <a:buFont typeface="Arial" pitchFamily="34" charset="0"/>
              <a:buChar char="•"/>
            </a:pPr>
            <a:endParaRPr lang="en-US" sz="1400" dirty="0" smtClean="0"/>
          </a:p>
          <a:p>
            <a:pPr marL="274320" indent="-274320">
              <a:buFont typeface="Arial" pitchFamily="34" charset="0"/>
              <a:buChar char="•"/>
            </a:pPr>
            <a:r>
              <a:rPr lang="en-US" sz="1400" b="1" dirty="0" smtClean="0"/>
              <a:t>18 Months </a:t>
            </a:r>
            <a:r>
              <a:rPr lang="en-US" sz="1400" dirty="0" smtClean="0"/>
              <a:t>(Apr 2017):  </a:t>
            </a:r>
          </a:p>
          <a:p>
            <a:pPr marL="274320" indent="-274320"/>
            <a:r>
              <a:rPr lang="en-US" sz="1400" dirty="0" smtClean="0"/>
              <a:t>	Start construction and AHP funded</a:t>
            </a:r>
          </a:p>
          <a:p>
            <a:pPr marL="274320" indent="-274320">
              <a:buFont typeface="Arial" pitchFamily="34" charset="0"/>
              <a:buChar char="•"/>
            </a:pPr>
            <a:endParaRPr lang="en-US" sz="1400" dirty="0" smtClean="0"/>
          </a:p>
          <a:p>
            <a:pPr marL="274320" indent="-274320">
              <a:buFont typeface="Arial" pitchFamily="34" charset="0"/>
              <a:buChar char="•"/>
            </a:pPr>
            <a:r>
              <a:rPr lang="en-US" sz="1400" b="1" dirty="0" smtClean="0"/>
              <a:t>3 years </a:t>
            </a:r>
            <a:r>
              <a:rPr lang="en-US" sz="1400" dirty="0" smtClean="0"/>
              <a:t>(Oct 2018):  </a:t>
            </a:r>
          </a:p>
          <a:p>
            <a:pPr marL="274320" indent="-274320"/>
            <a:r>
              <a:rPr lang="en-US" sz="1400" dirty="0" smtClean="0"/>
              <a:t>	Report Complete</a:t>
            </a:r>
          </a:p>
        </p:txBody>
      </p:sp>
      <p:sp>
        <p:nvSpPr>
          <p:cNvPr id="6" name="Rectangle 5"/>
          <p:cNvSpPr/>
          <p:nvPr/>
        </p:nvSpPr>
        <p:spPr>
          <a:xfrm>
            <a:off x="4876800" y="1815405"/>
            <a:ext cx="3733800" cy="3354765"/>
          </a:xfrm>
          <a:prstGeom prst="rect">
            <a:avLst/>
          </a:prstGeom>
        </p:spPr>
        <p:txBody>
          <a:bodyPr wrap="square">
            <a:spAutoFit/>
          </a:bodyPr>
          <a:lstStyle/>
          <a:p>
            <a:pPr marL="274320" lvl="1" indent="-274320"/>
            <a:r>
              <a:rPr lang="en-US" sz="1600" b="1" dirty="0" smtClean="0">
                <a:solidFill>
                  <a:schemeClr val="accent1">
                    <a:lumMod val="75000"/>
                  </a:schemeClr>
                </a:solidFill>
              </a:rPr>
              <a:t>Compliance</a:t>
            </a:r>
          </a:p>
          <a:p>
            <a:pPr marL="274320" indent="-274320">
              <a:buFont typeface="Arial" pitchFamily="34" charset="0"/>
              <a:buChar char="•"/>
            </a:pPr>
            <a:endParaRPr lang="en-US" sz="1400" dirty="0" smtClean="0"/>
          </a:p>
          <a:p>
            <a:pPr marL="274320" indent="-274320">
              <a:buFont typeface="Arial" pitchFamily="34" charset="0"/>
              <a:buChar char="•"/>
            </a:pPr>
            <a:r>
              <a:rPr lang="en-US" sz="1400" b="1" dirty="0" smtClean="0"/>
              <a:t>Affordability/Retention Period</a:t>
            </a:r>
          </a:p>
          <a:p>
            <a:pPr marL="731520" lvl="1" indent="-274320">
              <a:buFont typeface="Arial" pitchFamily="34" charset="0"/>
              <a:buChar char="•"/>
            </a:pPr>
            <a:r>
              <a:rPr lang="en-US" sz="1400" dirty="0" smtClean="0"/>
              <a:t> 5 Year Retention – Ownership</a:t>
            </a:r>
          </a:p>
          <a:p>
            <a:pPr marL="731520" lvl="1" indent="-274320">
              <a:buFont typeface="Arial" pitchFamily="34" charset="0"/>
              <a:buChar char="•"/>
            </a:pPr>
            <a:r>
              <a:rPr lang="en-US" sz="1400" dirty="0" smtClean="0"/>
              <a:t>15 Year Retention - Rental</a:t>
            </a:r>
          </a:p>
          <a:p>
            <a:pPr marL="274320" indent="-274320">
              <a:buFont typeface="Arial" pitchFamily="34" charset="0"/>
              <a:buChar char="•"/>
            </a:pPr>
            <a:endParaRPr lang="en-US" sz="1400" dirty="0" smtClean="0"/>
          </a:p>
          <a:p>
            <a:pPr marL="274320" indent="-274320">
              <a:buFont typeface="Arial" pitchFamily="34" charset="0"/>
              <a:buChar char="•"/>
            </a:pPr>
            <a:endParaRPr lang="en-US" sz="1400" b="1" dirty="0" smtClean="0"/>
          </a:p>
          <a:p>
            <a:pPr marL="274320" indent="-274320">
              <a:buFont typeface="Arial" pitchFamily="34" charset="0"/>
              <a:buChar char="•"/>
            </a:pPr>
            <a:r>
              <a:rPr lang="en-US" sz="1400" b="1" dirty="0" smtClean="0"/>
              <a:t>Initial Monitoring Review (IMR)</a:t>
            </a:r>
          </a:p>
          <a:p>
            <a:pPr marL="731520" lvl="1" indent="-274320">
              <a:buFont typeface="Arial" pitchFamily="34" charset="0"/>
              <a:buChar char="•"/>
            </a:pPr>
            <a:r>
              <a:rPr lang="en-US" sz="1400" dirty="0" smtClean="0"/>
              <a:t>Within 2 years of reporting complete</a:t>
            </a:r>
          </a:p>
          <a:p>
            <a:pPr marL="274320" indent="-274320">
              <a:buFont typeface="Arial" pitchFamily="34" charset="0"/>
              <a:buChar char="•"/>
            </a:pPr>
            <a:endParaRPr lang="en-US" sz="1400" dirty="0" smtClean="0"/>
          </a:p>
          <a:p>
            <a:pPr marL="274320" lvl="1" indent="-274320"/>
            <a:endParaRPr lang="en-US" sz="1400" dirty="0" smtClean="0"/>
          </a:p>
          <a:p>
            <a:pPr marL="274320" indent="-274320">
              <a:buFont typeface="Arial" pitchFamily="34" charset="0"/>
              <a:buChar char="•"/>
            </a:pPr>
            <a:r>
              <a:rPr lang="en-US" sz="1400" b="1" dirty="0" smtClean="0"/>
              <a:t>Long Term Monitoring (LTM)</a:t>
            </a:r>
          </a:p>
          <a:p>
            <a:pPr marL="731520" lvl="1" indent="-274320">
              <a:buFont typeface="Arial" pitchFamily="34" charset="0"/>
              <a:buChar char="•"/>
            </a:pPr>
            <a:r>
              <a:rPr lang="en-US" sz="1400" dirty="0" smtClean="0"/>
              <a:t>Rental (excluding LIHTC) only</a:t>
            </a:r>
          </a:p>
          <a:p>
            <a:pPr marL="731520" lvl="1" indent="-274320">
              <a:buFont typeface="Arial" pitchFamily="34" charset="0"/>
              <a:buChar char="•"/>
            </a:pPr>
            <a:r>
              <a:rPr lang="en-US" sz="1400" dirty="0" smtClean="0"/>
              <a:t>Every 2 – 6 years</a:t>
            </a:r>
            <a:endParaRPr lang="en-US" sz="1400" dirty="0"/>
          </a:p>
        </p:txBody>
      </p:sp>
      <p:sp>
        <p:nvSpPr>
          <p:cNvPr id="7" name="Rectangle 4"/>
          <p:cNvSpPr>
            <a:spLocks noChangeArrowheads="1"/>
          </p:cNvSpPr>
          <p:nvPr/>
        </p:nvSpPr>
        <p:spPr bwMode="auto">
          <a:xfrm>
            <a:off x="152400" y="304800"/>
            <a:ext cx="8610600" cy="762000"/>
          </a:xfrm>
          <a:prstGeom prst="rect">
            <a:avLst/>
          </a:prstGeom>
          <a:noFill/>
          <a:ln w="9525">
            <a:noFill/>
            <a:miter lim="800000"/>
            <a:headEnd/>
            <a:tailEnd/>
          </a:ln>
          <a:effectLst/>
        </p:spPr>
        <p:txBody>
          <a:bodyPr wrap="none" anchor="ctr"/>
          <a:lstStyle/>
          <a:p>
            <a:pPr>
              <a:spcBef>
                <a:spcPct val="20000"/>
              </a:spcBef>
            </a:pPr>
            <a:r>
              <a:rPr lang="en-US" sz="2400" b="1" dirty="0" smtClean="0">
                <a:solidFill>
                  <a:schemeClr val="tx2"/>
                </a:solidFill>
                <a:latin typeface="+mj-lt"/>
                <a:ea typeface="+mj-ea"/>
                <a:cs typeface="Arial" charset="0"/>
              </a:rPr>
              <a:t>Project Milestones</a:t>
            </a:r>
            <a:endParaRPr lang="en-US" sz="2400" b="1" dirty="0">
              <a:solidFill>
                <a:schemeClr val="tx2"/>
              </a:solidFill>
              <a:latin typeface="+mj-lt"/>
              <a:ea typeface="+mj-ea"/>
              <a:cs typeface="Arial" charset="0"/>
            </a:endParaRPr>
          </a:p>
        </p:txBody>
      </p:sp>
      <p:sp>
        <p:nvSpPr>
          <p:cNvPr id="5" name="Slide Number Placeholder 15"/>
          <p:cNvSpPr>
            <a:spLocks noGrp="1"/>
          </p:cNvSpPr>
          <p:nvPr>
            <p:ph type="sldNum" sz="quarter" idx="4"/>
          </p:nvPr>
        </p:nvSpPr>
        <p:spPr>
          <a:xfrm>
            <a:off x="8352490" y="6464300"/>
            <a:ext cx="586027" cy="365125"/>
          </a:xfrm>
        </p:spPr>
        <p:txBody>
          <a:bodyPr/>
          <a:lstStyle/>
          <a:p>
            <a:fld id="{FC4B9753-22CB-4C9E-B98F-BADEA7B6A284}" type="slidenum">
              <a:rPr lang="en-US" smtClean="0"/>
              <a:pPr/>
              <a:t>26</a:t>
            </a:fld>
            <a:endParaRPr lang="en-US" dirty="0"/>
          </a:p>
        </p:txBody>
      </p:sp>
      <p:pic>
        <p:nvPicPr>
          <p:cNvPr id="8" name="Picture 7" descr="macdrive:Jobs 2013:2014 AHP Key Symbols ƒ:CIS Labeled Icons:CIS_Milestones.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24000"/>
            <a:ext cx="914400" cy="914400"/>
          </a:xfrm>
          <a:prstGeom prst="rect">
            <a:avLst/>
          </a:prstGeom>
          <a:noFill/>
          <a:ln>
            <a:noFill/>
          </a:ln>
        </p:spPr>
      </p:pic>
      <p:pic>
        <p:nvPicPr>
          <p:cNvPr id="9" name="Picture 8" descr="macdrive:Jobs 2013:2014 AHP Key Symbols ƒ:CIS Labeled Icons:CIS_Documentation.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2400" y="1524000"/>
            <a:ext cx="952500" cy="914400"/>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286000"/>
            <a:ext cx="8229600" cy="773043"/>
          </a:xfrm>
        </p:spPr>
        <p:txBody>
          <a:bodyPr>
            <a:normAutofit/>
          </a:bodyPr>
          <a:lstStyle/>
          <a:p>
            <a:r>
              <a:rPr lang="en-US" b="0" dirty="0" smtClean="0"/>
              <a:t>What’s New for AHP Competitive?</a:t>
            </a:r>
            <a:endParaRPr lang="en-US" b="0" dirty="0"/>
          </a:p>
        </p:txBody>
      </p:sp>
      <p:sp>
        <p:nvSpPr>
          <p:cNvPr id="3" name="Slide Number Placeholder 15"/>
          <p:cNvSpPr txBox="1">
            <a:spLocks/>
          </p:cNvSpPr>
          <p:nvPr/>
        </p:nvSpPr>
        <p:spPr>
          <a:xfrm>
            <a:off x="3733800" y="5943600"/>
            <a:ext cx="586027"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4299" y="914400"/>
            <a:ext cx="8001000" cy="1169551"/>
          </a:xfrm>
          <a:prstGeom prst="rect">
            <a:avLst/>
          </a:prstGeom>
          <a:noFill/>
        </p:spPr>
        <p:txBody>
          <a:bodyPr wrap="square" rtlCol="0">
            <a:spAutoFit/>
          </a:bodyPr>
          <a:lstStyle/>
          <a:p>
            <a:r>
              <a:rPr lang="en-US" sz="1400" b="1" dirty="0" smtClean="0"/>
              <a:t>FHLBank Atlanta 2015 AHP Competitive Round Opens June 1, 2015.</a:t>
            </a:r>
          </a:p>
          <a:p>
            <a:r>
              <a:rPr lang="en-US" sz="1400" dirty="0" smtClean="0"/>
              <a:t>	To help you be even more competitive, take note of this year’s results and a few 	changes in store for the 2015 Affordable Housing Program (AHP) offering.  </a:t>
            </a:r>
          </a:p>
          <a:p>
            <a:endParaRPr lang="en-US" sz="1400" dirty="0" smtClean="0"/>
          </a:p>
          <a:p>
            <a:pPr algn="ctr"/>
            <a:r>
              <a:rPr lang="en-US" sz="1400" b="1" dirty="0" smtClean="0">
                <a:solidFill>
                  <a:srgbClr val="00B050"/>
                </a:solidFill>
              </a:rPr>
              <a:t>The 2015 round will open June 1, 2015, and will close for new applications on July 2, 2015.</a:t>
            </a:r>
            <a:endParaRPr lang="en-US" sz="1400" b="1" dirty="0">
              <a:solidFill>
                <a:srgbClr val="00B050"/>
              </a:solidFill>
            </a:endParaRPr>
          </a:p>
        </p:txBody>
      </p:sp>
      <p:graphicFrame>
        <p:nvGraphicFramePr>
          <p:cNvPr id="4" name="Table 3"/>
          <p:cNvGraphicFramePr>
            <a:graphicFrameLocks noGrp="1"/>
          </p:cNvGraphicFramePr>
          <p:nvPr/>
        </p:nvGraphicFramePr>
        <p:xfrm>
          <a:off x="228600" y="2098040"/>
          <a:ext cx="8686800" cy="3754120"/>
        </p:xfrm>
        <a:graphic>
          <a:graphicData uri="http://schemas.openxmlformats.org/drawingml/2006/table">
            <a:tbl>
              <a:tblPr firstRow="1" bandRow="1">
                <a:tableStyleId>{5C22544A-7EE6-4342-B048-85BDC9FD1C3A}</a:tableStyleId>
              </a:tblPr>
              <a:tblGrid>
                <a:gridCol w="1476756"/>
                <a:gridCol w="2942844"/>
                <a:gridCol w="4267200"/>
              </a:tblGrid>
              <a:tr h="370840">
                <a:tc>
                  <a:txBody>
                    <a:bodyPr/>
                    <a:lstStyle/>
                    <a:p>
                      <a:endParaRPr lang="en-US" sz="1600" dirty="0"/>
                    </a:p>
                  </a:txBody>
                  <a:tcPr/>
                </a:tc>
                <a:tc>
                  <a:txBody>
                    <a:bodyPr/>
                    <a:lstStyle/>
                    <a:p>
                      <a:pPr algn="ctr">
                        <a:buFont typeface="Arial" pitchFamily="34" charset="0"/>
                        <a:buNone/>
                      </a:pPr>
                      <a:r>
                        <a:rPr lang="en-US" sz="1600" dirty="0" smtClean="0"/>
                        <a:t>2014</a:t>
                      </a:r>
                      <a:endParaRPr lang="en-US" sz="1600" dirty="0"/>
                    </a:p>
                  </a:txBody>
                  <a:tcPr/>
                </a:tc>
                <a:tc>
                  <a:txBody>
                    <a:bodyPr/>
                    <a:lstStyle/>
                    <a:p>
                      <a:pPr algn="ctr"/>
                      <a:r>
                        <a:rPr lang="en-US" sz="1600" dirty="0" smtClean="0"/>
                        <a:t>2015</a:t>
                      </a:r>
                      <a:endParaRPr lang="en-US" sz="1600" dirty="0"/>
                    </a:p>
                  </a:txBody>
                  <a:tcPr/>
                </a:tc>
              </a:tr>
              <a:tr h="370840">
                <a:tc>
                  <a:txBody>
                    <a:bodyPr/>
                    <a:lstStyle/>
                    <a:p>
                      <a:r>
                        <a:rPr lang="en-US" sz="1600" dirty="0" smtClean="0"/>
                        <a:t>Income Calculation Methodology</a:t>
                      </a:r>
                      <a:endParaRPr lang="en-US" sz="1600" dirty="0"/>
                    </a:p>
                  </a:txBody>
                  <a:tcPr anchor="ctr"/>
                </a:tc>
                <a:tc>
                  <a:txBody>
                    <a:bodyPr/>
                    <a:lstStyle/>
                    <a:p>
                      <a:pPr lvl="0">
                        <a:buFont typeface="Wingdings" pitchFamily="2" charset="2"/>
                        <a:buNone/>
                      </a:pPr>
                      <a:endParaRPr lang="en-US" sz="1200" dirty="0" smtClean="0"/>
                    </a:p>
                    <a:p>
                      <a:pPr lvl="0">
                        <a:buFont typeface="Wingdings" pitchFamily="2" charset="2"/>
                        <a:buNone/>
                      </a:pPr>
                      <a:endParaRPr lang="en-US" sz="1200" dirty="0" smtClean="0"/>
                    </a:p>
                    <a:p>
                      <a:pPr lvl="0">
                        <a:buFont typeface="Arial" pitchFamily="34" charset="0"/>
                        <a:buChar char="•"/>
                      </a:pPr>
                      <a:r>
                        <a:rPr lang="en-US" sz="1200" dirty="0" smtClean="0"/>
                        <a:t> </a:t>
                      </a:r>
                      <a:r>
                        <a:rPr lang="en-US" sz="900" dirty="0" smtClean="0"/>
                        <a:t>Income calculated based on the 80% </a:t>
                      </a:r>
                    </a:p>
                    <a:p>
                      <a:pPr lvl="0">
                        <a:buFont typeface="Arial" pitchFamily="34" charset="0"/>
                        <a:buNone/>
                      </a:pPr>
                      <a:r>
                        <a:rPr lang="en-US" sz="900" dirty="0" smtClean="0"/>
                        <a:t>  county area median income data </a:t>
                      </a:r>
                    </a:p>
                    <a:p>
                      <a:pPr lvl="0">
                        <a:buFont typeface="Arial" pitchFamily="34" charset="0"/>
                        <a:buNone/>
                      </a:pPr>
                      <a:r>
                        <a:rPr lang="en-US" sz="900" dirty="0" smtClean="0"/>
                        <a:t>  published</a:t>
                      </a:r>
                      <a:r>
                        <a:rPr lang="en-US" sz="900" baseline="0" dirty="0" smtClean="0"/>
                        <a:t> by HUD</a:t>
                      </a:r>
                      <a:endParaRPr lang="en-US" sz="900" dirty="0"/>
                    </a:p>
                  </a:txBody>
                  <a:tcPr/>
                </a:tc>
                <a:tc>
                  <a:txBody>
                    <a:bodyPr/>
                    <a:lstStyle/>
                    <a:p>
                      <a:r>
                        <a:rPr lang="en-US" sz="1200" b="1" i="1" dirty="0" smtClean="0"/>
                        <a:t>To help developers reach more customers:</a:t>
                      </a:r>
                    </a:p>
                    <a:p>
                      <a:endParaRPr lang="en-US" sz="1200" b="1" dirty="0" smtClean="0"/>
                    </a:p>
                    <a:p>
                      <a:pPr lvl="0"/>
                      <a:r>
                        <a:rPr lang="en-US" sz="1200" b="1" dirty="0" smtClean="0"/>
                        <a:t>Income calculated based on the greater of four methodologies, based on data published</a:t>
                      </a:r>
                      <a:r>
                        <a:rPr lang="en-US" sz="1200" b="1" baseline="0" dirty="0" smtClean="0"/>
                        <a:t> by HUD</a:t>
                      </a:r>
                    </a:p>
                    <a:p>
                      <a:pPr lvl="0"/>
                      <a:endParaRPr lang="en-US" sz="1200" b="1" baseline="0" dirty="0" smtClean="0"/>
                    </a:p>
                    <a:p>
                      <a:pPr lvl="0">
                        <a:buFont typeface="Arial" pitchFamily="34" charset="0"/>
                        <a:buChar char="•"/>
                      </a:pPr>
                      <a:r>
                        <a:rPr lang="en-US" sz="1200" b="1" baseline="0" dirty="0" smtClean="0"/>
                        <a:t>   </a:t>
                      </a:r>
                      <a:r>
                        <a:rPr lang="en-US" sz="1200" b="0" baseline="0" dirty="0" smtClean="0"/>
                        <a:t>100% county area median income data basis</a:t>
                      </a:r>
                    </a:p>
                    <a:p>
                      <a:pPr lvl="0">
                        <a:buFont typeface="Arial" pitchFamily="34" charset="0"/>
                        <a:buChar char="•"/>
                      </a:pPr>
                      <a:r>
                        <a:rPr lang="en-US" sz="1200" b="0" baseline="0" dirty="0" smtClean="0"/>
                        <a:t>   80%   county area median income data basis</a:t>
                      </a:r>
                    </a:p>
                    <a:p>
                      <a:pPr lvl="0">
                        <a:buFont typeface="Arial" pitchFamily="34" charset="0"/>
                        <a:buChar char="•"/>
                      </a:pPr>
                      <a:r>
                        <a:rPr lang="en-US" sz="1200" b="0" baseline="0" dirty="0" smtClean="0"/>
                        <a:t>   50%   county area median income data basis</a:t>
                      </a:r>
                    </a:p>
                    <a:p>
                      <a:pPr lvl="0">
                        <a:buFont typeface="Arial" pitchFamily="34" charset="0"/>
                        <a:buChar char="•"/>
                      </a:pPr>
                      <a:r>
                        <a:rPr lang="en-US" sz="1200" b="0" baseline="0" dirty="0" smtClean="0"/>
                        <a:t>   80%   state median family income basis</a:t>
                      </a:r>
                    </a:p>
                    <a:p>
                      <a:pPr lvl="0">
                        <a:buFont typeface="Arial" pitchFamily="34" charset="0"/>
                        <a:buChar char="•"/>
                      </a:pPr>
                      <a:endParaRPr lang="en-US" sz="1200" b="0" baseline="0" dirty="0" smtClean="0"/>
                    </a:p>
                  </a:txBody>
                  <a:tcPr/>
                </a:tc>
              </a:tr>
              <a:tr h="370840">
                <a:tc>
                  <a:txBody>
                    <a:bodyPr/>
                    <a:lstStyle/>
                    <a:p>
                      <a:r>
                        <a:rPr lang="en-US" sz="1600" dirty="0" smtClean="0"/>
                        <a:t>Replacement Reserves</a:t>
                      </a:r>
                      <a:endParaRPr lang="en-US" sz="1600" dirty="0"/>
                    </a:p>
                  </a:txBody>
                  <a:tcPr anchor="ctr"/>
                </a:tc>
                <a:tc>
                  <a:txBody>
                    <a:bodyPr/>
                    <a:lstStyle/>
                    <a:p>
                      <a:pPr lvl="0">
                        <a:buFont typeface="Arial" pitchFamily="34" charset="0"/>
                        <a:buChar char="•"/>
                      </a:pPr>
                      <a:endParaRPr lang="en-US" sz="1200" dirty="0" smtClean="0"/>
                    </a:p>
                    <a:p>
                      <a:pPr lvl="0">
                        <a:buFont typeface="Arial" pitchFamily="34" charset="0"/>
                        <a:buChar char="•"/>
                      </a:pPr>
                      <a:endParaRPr lang="en-US" sz="1200" dirty="0" smtClean="0"/>
                    </a:p>
                    <a:p>
                      <a:pPr lvl="0">
                        <a:buFont typeface="Arial" pitchFamily="34" charset="0"/>
                        <a:buChar char="•"/>
                      </a:pPr>
                      <a:r>
                        <a:rPr lang="en-US" sz="1200" dirty="0" smtClean="0"/>
                        <a:t> </a:t>
                      </a:r>
                      <a:r>
                        <a:rPr lang="en-US" sz="900" dirty="0" smtClean="0"/>
                        <a:t>$200 - $350 per unit per year</a:t>
                      </a:r>
                    </a:p>
                    <a:p>
                      <a:pPr lvl="0">
                        <a:buFont typeface="Arial" pitchFamily="34" charset="0"/>
                        <a:buChar char="•"/>
                      </a:pPr>
                      <a:endParaRPr lang="en-US" sz="900" dirty="0" smtClean="0"/>
                    </a:p>
                    <a:p>
                      <a:pPr lvl="0">
                        <a:buFont typeface="Arial" pitchFamily="34" charset="0"/>
                        <a:buChar char="•"/>
                      </a:pPr>
                      <a:endParaRPr lang="en-US" sz="900" dirty="0" smtClean="0"/>
                    </a:p>
                    <a:p>
                      <a:pPr lvl="0">
                        <a:buFont typeface="Arial" pitchFamily="34" charset="0"/>
                        <a:buChar char="•"/>
                      </a:pPr>
                      <a:endParaRPr lang="en-US" sz="900" dirty="0" smtClean="0"/>
                    </a:p>
                    <a:p>
                      <a:pPr lvl="0">
                        <a:buFont typeface="Arial" pitchFamily="34" charset="0"/>
                        <a:buChar char="•"/>
                      </a:pPr>
                      <a:r>
                        <a:rPr lang="en-US" sz="900" dirty="0" smtClean="0"/>
                        <a:t> Projects without lender required or </a:t>
                      </a:r>
                    </a:p>
                    <a:p>
                      <a:pPr lvl="0">
                        <a:buFont typeface="Arial" pitchFamily="34" charset="0"/>
                        <a:buNone/>
                      </a:pPr>
                      <a:r>
                        <a:rPr lang="en-US" sz="900" dirty="0" smtClean="0"/>
                        <a:t>  managed reserves, reserves are not  </a:t>
                      </a:r>
                    </a:p>
                    <a:p>
                      <a:pPr lvl="0">
                        <a:buFont typeface="Arial" pitchFamily="34" charset="0"/>
                        <a:buNone/>
                      </a:pPr>
                      <a:r>
                        <a:rPr lang="en-US" sz="900" dirty="0" smtClean="0"/>
                        <a:t>  allowed in the proforma</a:t>
                      </a:r>
                      <a:endParaRPr lang="en-US" sz="900" dirty="0"/>
                    </a:p>
                  </a:txBody>
                  <a:tcPr/>
                </a:tc>
                <a:tc>
                  <a:txBody>
                    <a:bodyPr/>
                    <a:lstStyle/>
                    <a:p>
                      <a:pPr>
                        <a:buFont typeface="Arial" pitchFamily="34" charset="0"/>
                        <a:buNone/>
                      </a:pPr>
                      <a:r>
                        <a:rPr lang="en-US" sz="1200" b="1" i="1" dirty="0" smtClean="0"/>
                        <a:t>To help developers create long term sustainable units:</a:t>
                      </a:r>
                    </a:p>
                    <a:p>
                      <a:pPr>
                        <a:buFont typeface="Arial" pitchFamily="34" charset="0"/>
                        <a:buChar char="•"/>
                      </a:pPr>
                      <a:endParaRPr lang="en-US" sz="1200" b="1" dirty="0" smtClean="0"/>
                    </a:p>
                    <a:p>
                      <a:pPr>
                        <a:buFont typeface="Arial" pitchFamily="34" charset="0"/>
                        <a:buChar char="•"/>
                      </a:pPr>
                      <a:r>
                        <a:rPr lang="en-US" sz="1200" b="0" dirty="0" smtClean="0"/>
                        <a:t> $300 - $450 per unit per year, depending upon type of </a:t>
                      </a:r>
                    </a:p>
                    <a:p>
                      <a:pPr>
                        <a:buFont typeface="Arial" pitchFamily="34" charset="0"/>
                        <a:buNone/>
                      </a:pPr>
                      <a:r>
                        <a:rPr lang="en-US" sz="1200" b="0" dirty="0" smtClean="0"/>
                        <a:t>   construction, location, building type, and other relevant </a:t>
                      </a:r>
                    </a:p>
                    <a:p>
                      <a:pPr>
                        <a:buFont typeface="Arial" pitchFamily="34" charset="0"/>
                        <a:buNone/>
                      </a:pPr>
                      <a:r>
                        <a:rPr lang="en-US" sz="1200" b="0" dirty="0" smtClean="0"/>
                        <a:t>   factors</a:t>
                      </a:r>
                    </a:p>
                    <a:p>
                      <a:pPr>
                        <a:buFont typeface="Arial" pitchFamily="34" charset="0"/>
                        <a:buChar char="•"/>
                      </a:pPr>
                      <a:endParaRPr lang="en-US" sz="1200" b="1" dirty="0" smtClean="0"/>
                    </a:p>
                    <a:p>
                      <a:pPr>
                        <a:buFont typeface="Arial" pitchFamily="34" charset="0"/>
                        <a:buChar char="•"/>
                      </a:pPr>
                      <a:r>
                        <a:rPr lang="en-US" sz="1200" b="1" dirty="0" smtClean="0"/>
                        <a:t> </a:t>
                      </a:r>
                      <a:r>
                        <a:rPr lang="en-US" sz="1200" b="0" dirty="0" smtClean="0"/>
                        <a:t>Provision is removed</a:t>
                      </a:r>
                      <a:endParaRPr lang="en-US" sz="1200" b="0" dirty="0"/>
                    </a:p>
                  </a:txBody>
                  <a:tcPr/>
                </a:tc>
              </a:tr>
            </a:tbl>
          </a:graphicData>
        </a:graphic>
      </p:graphicFrame>
      <p:sp>
        <p:nvSpPr>
          <p:cNvPr id="7" name="Rectangle 4"/>
          <p:cNvSpPr>
            <a:spLocks noChangeArrowheads="1"/>
          </p:cNvSpPr>
          <p:nvPr/>
        </p:nvSpPr>
        <p:spPr bwMode="auto">
          <a:xfrm>
            <a:off x="228600" y="228600"/>
            <a:ext cx="8610600" cy="762000"/>
          </a:xfrm>
          <a:prstGeom prst="rect">
            <a:avLst/>
          </a:prstGeom>
          <a:noFill/>
          <a:ln w="9525">
            <a:noFill/>
            <a:miter lim="800000"/>
            <a:headEnd/>
            <a:tailEnd/>
          </a:ln>
          <a:effectLst/>
        </p:spPr>
        <p:txBody>
          <a:bodyPr wrap="none" anchor="ctr"/>
          <a:lstStyle/>
          <a:p>
            <a:pPr>
              <a:spcBef>
                <a:spcPct val="20000"/>
              </a:spcBef>
            </a:pPr>
            <a:r>
              <a:rPr lang="en-US" sz="2400" b="1" dirty="0" smtClean="0">
                <a:solidFill>
                  <a:schemeClr val="tx2"/>
                </a:solidFill>
                <a:latin typeface="+mj-lt"/>
                <a:ea typeface="+mj-ea"/>
                <a:cs typeface="Arial" charset="0"/>
              </a:rPr>
              <a:t>What’s New for AHP Competitive?</a:t>
            </a:r>
            <a:endParaRPr lang="en-US" sz="2400" b="1" dirty="0">
              <a:solidFill>
                <a:schemeClr val="tx2"/>
              </a:solidFill>
              <a:latin typeface="+mj-lt"/>
              <a:ea typeface="+mj-ea"/>
              <a:cs typeface="Arial" charset="0"/>
            </a:endParaRPr>
          </a:p>
        </p:txBody>
      </p:sp>
      <p:sp>
        <p:nvSpPr>
          <p:cNvPr id="6" name="Slide Number Placeholder 15"/>
          <p:cNvSpPr>
            <a:spLocks noGrp="1"/>
          </p:cNvSpPr>
          <p:nvPr>
            <p:ph type="sldNum" sz="quarter" idx="4"/>
          </p:nvPr>
        </p:nvSpPr>
        <p:spPr>
          <a:xfrm>
            <a:off x="8352490" y="6464300"/>
            <a:ext cx="586027" cy="365125"/>
          </a:xfrm>
        </p:spPr>
        <p:txBody>
          <a:bodyPr/>
          <a:lstStyle/>
          <a:p>
            <a:fld id="{FC4B9753-22CB-4C9E-B98F-BADEA7B6A284}" type="slidenum">
              <a:rPr lang="en-US" smtClean="0"/>
              <a:pPr/>
              <a:t>28</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304800" y="1295400"/>
          <a:ext cx="8534400" cy="4211320"/>
        </p:xfrm>
        <a:graphic>
          <a:graphicData uri="http://schemas.openxmlformats.org/drawingml/2006/table">
            <a:tbl>
              <a:tblPr firstRow="1" bandRow="1">
                <a:tableStyleId>{5C22544A-7EE6-4342-B048-85BDC9FD1C3A}</a:tableStyleId>
              </a:tblPr>
              <a:tblGrid>
                <a:gridCol w="1706880"/>
                <a:gridCol w="2560320"/>
                <a:gridCol w="4267200"/>
              </a:tblGrid>
              <a:tr h="370840">
                <a:tc>
                  <a:txBody>
                    <a:bodyPr/>
                    <a:lstStyle/>
                    <a:p>
                      <a:endParaRPr lang="en-US" sz="1600" dirty="0"/>
                    </a:p>
                  </a:txBody>
                  <a:tcPr/>
                </a:tc>
                <a:tc>
                  <a:txBody>
                    <a:bodyPr/>
                    <a:lstStyle/>
                    <a:p>
                      <a:pPr algn="ctr">
                        <a:buFont typeface="Arial" pitchFamily="34" charset="0"/>
                        <a:buNone/>
                      </a:pPr>
                      <a:r>
                        <a:rPr lang="en-US" sz="1600" dirty="0" smtClean="0"/>
                        <a:t>2014</a:t>
                      </a:r>
                      <a:endParaRPr lang="en-US" sz="1600" dirty="0"/>
                    </a:p>
                  </a:txBody>
                  <a:tcPr/>
                </a:tc>
                <a:tc>
                  <a:txBody>
                    <a:bodyPr/>
                    <a:lstStyle/>
                    <a:p>
                      <a:pPr algn="ctr"/>
                      <a:r>
                        <a:rPr lang="en-US" sz="1600" dirty="0" smtClean="0"/>
                        <a:t>2015</a:t>
                      </a:r>
                      <a:endParaRPr lang="en-US" sz="1600" dirty="0"/>
                    </a:p>
                  </a:txBody>
                  <a:tcPr/>
                </a:tc>
              </a:tr>
              <a:tr h="370840">
                <a:tc>
                  <a:txBody>
                    <a:bodyPr/>
                    <a:lstStyle/>
                    <a:p>
                      <a:r>
                        <a:rPr lang="en-US" sz="1600" dirty="0" smtClean="0"/>
                        <a:t>Consultant Fees</a:t>
                      </a:r>
                      <a:endParaRPr lang="en-US" sz="1600" dirty="0"/>
                    </a:p>
                  </a:txBody>
                  <a:tcPr anchor="ctr"/>
                </a:tc>
                <a:tc>
                  <a:txBody>
                    <a:bodyPr/>
                    <a:lstStyle/>
                    <a:p>
                      <a:pPr lvl="0">
                        <a:buFont typeface="Arial" pitchFamily="34" charset="0"/>
                        <a:buNone/>
                      </a:pPr>
                      <a:endParaRPr lang="en-US" sz="900" dirty="0" smtClean="0"/>
                    </a:p>
                    <a:p>
                      <a:pPr lvl="0">
                        <a:buFont typeface="Arial" pitchFamily="34" charset="0"/>
                        <a:buChar char="•"/>
                      </a:pPr>
                      <a:r>
                        <a:rPr lang="en-US" sz="900" dirty="0" smtClean="0"/>
                        <a:t> Developer fees (including fees </a:t>
                      </a:r>
                    </a:p>
                    <a:p>
                      <a:pPr lvl="0">
                        <a:buFont typeface="Arial" pitchFamily="34" charset="0"/>
                        <a:buNone/>
                      </a:pPr>
                      <a:r>
                        <a:rPr lang="en-US" sz="900" dirty="0" smtClean="0"/>
                        <a:t>  paid to consultants for services </a:t>
                      </a:r>
                    </a:p>
                    <a:p>
                      <a:pPr lvl="0">
                        <a:buFont typeface="Arial" pitchFamily="34" charset="0"/>
                        <a:buNone/>
                      </a:pPr>
                      <a:r>
                        <a:rPr lang="en-US" sz="900" dirty="0" smtClean="0"/>
                        <a:t>  normally provided by a developer)</a:t>
                      </a:r>
                      <a:r>
                        <a:rPr lang="en-US" sz="900" baseline="0" dirty="0" smtClean="0"/>
                        <a:t> </a:t>
                      </a:r>
                    </a:p>
                    <a:p>
                      <a:pPr lvl="0">
                        <a:buFont typeface="Arial" pitchFamily="34" charset="0"/>
                        <a:buNone/>
                      </a:pPr>
                      <a:r>
                        <a:rPr lang="en-US" sz="900" baseline="0" dirty="0" smtClean="0"/>
                        <a:t>  are not allowed for rehabilitation </a:t>
                      </a:r>
                    </a:p>
                    <a:p>
                      <a:pPr lvl="0">
                        <a:buFont typeface="Arial" pitchFamily="34" charset="0"/>
                        <a:buNone/>
                      </a:pPr>
                      <a:r>
                        <a:rPr lang="en-US" sz="900" baseline="0" dirty="0" smtClean="0"/>
                        <a:t>  projects with no transfer of </a:t>
                      </a:r>
                    </a:p>
                    <a:p>
                      <a:pPr lvl="0">
                        <a:buFont typeface="Arial" pitchFamily="34" charset="0"/>
                        <a:buNone/>
                      </a:pPr>
                      <a:r>
                        <a:rPr lang="en-US" sz="900" baseline="0" dirty="0" smtClean="0"/>
                        <a:t>  ownership</a:t>
                      </a:r>
                    </a:p>
                    <a:p>
                      <a:pPr lvl="0">
                        <a:buFont typeface="Arial" pitchFamily="34" charset="0"/>
                        <a:buNone/>
                      </a:pPr>
                      <a:endParaRPr lang="en-US" sz="900" dirty="0"/>
                    </a:p>
                  </a:txBody>
                  <a:tcPr/>
                </a:tc>
                <a:tc>
                  <a:txBody>
                    <a:bodyPr/>
                    <a:lstStyle/>
                    <a:p>
                      <a:pPr>
                        <a:buFont typeface="Arial" pitchFamily="34" charset="0"/>
                        <a:buNone/>
                      </a:pPr>
                      <a:endParaRPr lang="en-US" sz="1200" b="1" i="1" dirty="0" smtClean="0"/>
                    </a:p>
                    <a:p>
                      <a:pPr>
                        <a:buFont typeface="Arial" pitchFamily="34" charset="0"/>
                        <a:buNone/>
                      </a:pPr>
                      <a:r>
                        <a:rPr lang="en-US" sz="1200" b="1" i="1" dirty="0" smtClean="0"/>
                        <a:t>To assist nonprofit sponsors in accessing professional</a:t>
                      </a:r>
                      <a:r>
                        <a:rPr lang="en-US" sz="1200" b="1" i="1" baseline="0" dirty="0" smtClean="0"/>
                        <a:t> assistance:</a:t>
                      </a:r>
                      <a:endParaRPr lang="en-US" sz="1200" b="1" i="1" dirty="0" smtClean="0"/>
                    </a:p>
                    <a:p>
                      <a:pPr>
                        <a:buFont typeface="Arial" pitchFamily="34" charset="0"/>
                        <a:buChar char="•"/>
                      </a:pPr>
                      <a:endParaRPr lang="en-US" sz="1200" b="1" dirty="0" smtClean="0"/>
                    </a:p>
                    <a:p>
                      <a:pPr>
                        <a:buFont typeface="Arial" pitchFamily="34" charset="0"/>
                        <a:buChar char="•"/>
                      </a:pPr>
                      <a:r>
                        <a:rPr lang="en-US" sz="1200" b="0" dirty="0" smtClean="0"/>
                        <a:t> 5% developer fee maximum for rental projects with no </a:t>
                      </a:r>
                    </a:p>
                    <a:p>
                      <a:pPr>
                        <a:buFont typeface="Arial" pitchFamily="34" charset="0"/>
                        <a:buNone/>
                      </a:pPr>
                      <a:r>
                        <a:rPr lang="en-US" sz="1200" b="0" dirty="0" smtClean="0"/>
                        <a:t>  transfer of ownership where the project is 100% owned </a:t>
                      </a:r>
                    </a:p>
                    <a:p>
                      <a:pPr>
                        <a:buFont typeface="Arial" pitchFamily="34" charset="0"/>
                        <a:buNone/>
                      </a:pPr>
                      <a:r>
                        <a:rPr lang="en-US" sz="1200" b="0" dirty="0" smtClean="0"/>
                        <a:t>  by the non-profit developer</a:t>
                      </a:r>
                      <a:endParaRPr lang="en-US" sz="1200" b="0"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Community Stability</a:t>
                      </a:r>
                    </a:p>
                  </a:txBody>
                  <a:tcPr anchor="ctr"/>
                </a:tc>
                <a:tc>
                  <a:txBody>
                    <a:bodyPr/>
                    <a:lstStyle/>
                    <a:p>
                      <a:pPr lvl="0">
                        <a:buFont typeface="Arial" pitchFamily="34" charset="0"/>
                        <a:buNone/>
                      </a:pPr>
                      <a:r>
                        <a:rPr lang="en-US" sz="900" dirty="0" smtClean="0"/>
                        <a:t>5 points (variable):</a:t>
                      </a:r>
                    </a:p>
                    <a:p>
                      <a:pPr marL="0" lvl="0" algn="l" defTabSz="457200" rtl="0" eaLnBrk="1" latinLnBrk="0" hangingPunct="1">
                        <a:buFont typeface="Arial" pitchFamily="34" charset="0"/>
                        <a:buNone/>
                      </a:pPr>
                      <a:endParaRPr lang="en-US" sz="900" kern="1200" baseline="0" dirty="0" smtClean="0">
                        <a:solidFill>
                          <a:schemeClr val="dk1"/>
                        </a:solidFill>
                        <a:latin typeface="+mn-lt"/>
                        <a:ea typeface="+mn-ea"/>
                        <a:cs typeface="+mn-cs"/>
                      </a:endParaRPr>
                    </a:p>
                    <a:p>
                      <a:pPr marL="0" lvl="0" algn="l" defTabSz="457200" rtl="0" eaLnBrk="1" latinLnBrk="0" hangingPunct="1">
                        <a:buFont typeface="Arial" pitchFamily="34" charset="0"/>
                        <a:buChar char="•"/>
                      </a:pPr>
                      <a:r>
                        <a:rPr lang="en-US" sz="900" kern="1200" baseline="0" dirty="0" smtClean="0">
                          <a:solidFill>
                            <a:schemeClr val="dk1"/>
                          </a:solidFill>
                          <a:latin typeface="+mn-lt"/>
                          <a:ea typeface="+mn-ea"/>
                          <a:cs typeface="+mn-cs"/>
                        </a:rPr>
                        <a:t> Up to 2 points for the </a:t>
                      </a:r>
                    </a:p>
                    <a:p>
                      <a:pPr marL="0" lvl="0" algn="l" defTabSz="457200" rtl="0" eaLnBrk="1" latinLnBrk="0" hangingPunct="1">
                        <a:buFont typeface="Arial" pitchFamily="34" charset="0"/>
                        <a:buNone/>
                      </a:pPr>
                      <a:r>
                        <a:rPr lang="en-US" sz="900" kern="1200" baseline="0" dirty="0" smtClean="0">
                          <a:solidFill>
                            <a:schemeClr val="dk1"/>
                          </a:solidFill>
                          <a:latin typeface="+mn-lt"/>
                          <a:ea typeface="+mn-ea"/>
                          <a:cs typeface="+mn-cs"/>
                        </a:rPr>
                        <a:t>   redevelopment of vacant or </a:t>
                      </a:r>
                    </a:p>
                    <a:p>
                      <a:pPr marL="0" lvl="0" algn="l" defTabSz="457200" rtl="0" eaLnBrk="1" latinLnBrk="0" hangingPunct="1">
                        <a:buFont typeface="Arial" pitchFamily="34" charset="0"/>
                        <a:buNone/>
                      </a:pPr>
                      <a:r>
                        <a:rPr lang="en-US" sz="900" kern="1200" baseline="0" dirty="0" smtClean="0">
                          <a:solidFill>
                            <a:schemeClr val="dk1"/>
                          </a:solidFill>
                          <a:latin typeface="+mn-lt"/>
                          <a:ea typeface="+mn-ea"/>
                          <a:cs typeface="+mn-cs"/>
                        </a:rPr>
                        <a:t>   abandoned buildings</a:t>
                      </a:r>
                    </a:p>
                    <a:p>
                      <a:pPr marL="0" lvl="0" algn="l" defTabSz="457200" rtl="0" eaLnBrk="1" latinLnBrk="0" hangingPunct="1">
                        <a:buFont typeface="Arial" pitchFamily="34" charset="0"/>
                        <a:buNone/>
                      </a:pPr>
                      <a:endParaRPr lang="en-US" sz="900" kern="1200" baseline="0" dirty="0" smtClean="0">
                        <a:solidFill>
                          <a:schemeClr val="dk1"/>
                        </a:solidFill>
                        <a:latin typeface="+mn-lt"/>
                        <a:ea typeface="+mn-ea"/>
                        <a:cs typeface="+mn-cs"/>
                      </a:endParaRPr>
                    </a:p>
                    <a:p>
                      <a:pPr marL="0" lvl="0" algn="l" defTabSz="457200" rtl="0" eaLnBrk="1" latinLnBrk="0" hangingPunct="1">
                        <a:buFont typeface="Arial" pitchFamily="34" charset="0"/>
                        <a:buChar char="•"/>
                      </a:pPr>
                      <a:r>
                        <a:rPr lang="en-US" sz="900" kern="1200" baseline="0" dirty="0" smtClean="0">
                          <a:solidFill>
                            <a:schemeClr val="dk1"/>
                          </a:solidFill>
                          <a:latin typeface="+mn-lt"/>
                          <a:ea typeface="+mn-ea"/>
                          <a:cs typeface="+mn-cs"/>
                        </a:rPr>
                        <a:t> 2 points for projects that are </a:t>
                      </a:r>
                    </a:p>
                    <a:p>
                      <a:pPr marL="0" lvl="0" algn="l" defTabSz="457200" rtl="0" eaLnBrk="1" latinLnBrk="0" hangingPunct="1">
                        <a:buFont typeface="Arial" pitchFamily="34" charset="0"/>
                        <a:buNone/>
                      </a:pPr>
                      <a:r>
                        <a:rPr lang="en-US" sz="900" kern="1200" baseline="0" dirty="0" smtClean="0">
                          <a:solidFill>
                            <a:schemeClr val="dk1"/>
                          </a:solidFill>
                          <a:latin typeface="+mn-lt"/>
                          <a:ea typeface="+mn-ea"/>
                          <a:cs typeface="+mn-cs"/>
                        </a:rPr>
                        <a:t>  located in a neighborhood that is </a:t>
                      </a:r>
                    </a:p>
                    <a:p>
                      <a:pPr marL="0" lvl="0" algn="l" defTabSz="457200" rtl="0" eaLnBrk="1" latinLnBrk="0" hangingPunct="1">
                        <a:buFont typeface="Arial" pitchFamily="34" charset="0"/>
                        <a:buNone/>
                      </a:pPr>
                      <a:r>
                        <a:rPr lang="en-US" sz="900" kern="1200" baseline="0" dirty="0" smtClean="0">
                          <a:solidFill>
                            <a:schemeClr val="dk1"/>
                          </a:solidFill>
                          <a:latin typeface="+mn-lt"/>
                          <a:ea typeface="+mn-ea"/>
                          <a:cs typeface="+mn-cs"/>
                        </a:rPr>
                        <a:t>  part of a documented  </a:t>
                      </a:r>
                    </a:p>
                    <a:p>
                      <a:pPr marL="0" lvl="0" algn="l" defTabSz="457200" rtl="0" eaLnBrk="1" latinLnBrk="0" hangingPunct="1">
                        <a:buFont typeface="Arial" pitchFamily="34" charset="0"/>
                        <a:buNone/>
                      </a:pPr>
                      <a:r>
                        <a:rPr lang="en-US" sz="900" kern="1200" baseline="0" dirty="0" smtClean="0">
                          <a:solidFill>
                            <a:schemeClr val="dk1"/>
                          </a:solidFill>
                          <a:latin typeface="+mn-lt"/>
                          <a:ea typeface="+mn-ea"/>
                          <a:cs typeface="+mn-cs"/>
                        </a:rPr>
                        <a:t>  neighborhood stabilization plan</a:t>
                      </a:r>
                    </a:p>
                    <a:p>
                      <a:pPr marL="0" lvl="0" algn="l" defTabSz="457200" rtl="0" eaLnBrk="1" latinLnBrk="0" hangingPunct="1">
                        <a:buFont typeface="Arial" pitchFamily="34" charset="0"/>
                        <a:buNone/>
                      </a:pPr>
                      <a:endParaRPr lang="en-US" sz="900" kern="1200" baseline="0" dirty="0" smtClean="0">
                        <a:solidFill>
                          <a:schemeClr val="dk1"/>
                        </a:solidFill>
                        <a:latin typeface="+mn-lt"/>
                        <a:ea typeface="+mn-ea"/>
                        <a:cs typeface="+mn-cs"/>
                      </a:endParaRPr>
                    </a:p>
                    <a:p>
                      <a:pPr marL="0" lvl="0" algn="l" defTabSz="457200" rtl="0" eaLnBrk="1" latinLnBrk="0" hangingPunct="1">
                        <a:buFont typeface="Arial" pitchFamily="34" charset="0"/>
                        <a:buChar char="•"/>
                      </a:pPr>
                      <a:r>
                        <a:rPr lang="en-US" sz="900" kern="1200" baseline="0" dirty="0" smtClean="0">
                          <a:solidFill>
                            <a:schemeClr val="dk1"/>
                          </a:solidFill>
                          <a:latin typeface="+mn-lt"/>
                          <a:ea typeface="+mn-ea"/>
                          <a:cs typeface="+mn-cs"/>
                        </a:rPr>
                        <a:t>1 point for projects that do not </a:t>
                      </a:r>
                    </a:p>
                    <a:p>
                      <a:pPr marL="0" lvl="0" algn="l" defTabSz="457200" rtl="0" eaLnBrk="1" latinLnBrk="0" hangingPunct="1">
                        <a:buFont typeface="Arial" pitchFamily="34" charset="0"/>
                        <a:buNone/>
                      </a:pPr>
                      <a:r>
                        <a:rPr lang="en-US" sz="900" kern="1200" baseline="0" dirty="0" smtClean="0">
                          <a:solidFill>
                            <a:schemeClr val="dk1"/>
                          </a:solidFill>
                          <a:latin typeface="+mn-lt"/>
                          <a:ea typeface="+mn-ea"/>
                          <a:cs typeface="+mn-cs"/>
                        </a:rPr>
                        <a:t>  displace existing low to moderate </a:t>
                      </a:r>
                    </a:p>
                    <a:p>
                      <a:pPr marL="0" lvl="0" algn="l" defTabSz="457200" rtl="0" eaLnBrk="1" latinLnBrk="0" hangingPunct="1">
                        <a:buFont typeface="Arial" pitchFamily="34" charset="0"/>
                        <a:buNone/>
                      </a:pPr>
                      <a:r>
                        <a:rPr lang="en-US" sz="900" kern="1200" baseline="0" dirty="0" smtClean="0">
                          <a:solidFill>
                            <a:schemeClr val="dk1"/>
                          </a:solidFill>
                          <a:latin typeface="+mn-lt"/>
                          <a:ea typeface="+mn-ea"/>
                          <a:cs typeface="+mn-cs"/>
                        </a:rPr>
                        <a:t>  income residents</a:t>
                      </a:r>
                      <a:endParaRPr lang="en-US" sz="900" kern="1200" baseline="0" dirty="0">
                        <a:solidFill>
                          <a:schemeClr val="dk1"/>
                        </a:solidFill>
                        <a:latin typeface="+mn-lt"/>
                        <a:ea typeface="+mn-ea"/>
                        <a:cs typeface="+mn-cs"/>
                      </a:endParaRPr>
                    </a:p>
                  </a:txBody>
                  <a:tcPr/>
                </a:tc>
                <a:tc>
                  <a:txBody>
                    <a:bodyPr/>
                    <a:lstStyle/>
                    <a:p>
                      <a:r>
                        <a:rPr lang="en-US" sz="1200" b="1" i="1" dirty="0" smtClean="0"/>
                        <a:t>To provide better clarification:</a:t>
                      </a:r>
                    </a:p>
                    <a:p>
                      <a:endParaRPr lang="en-US" sz="1200" b="1" dirty="0" smtClean="0"/>
                    </a:p>
                    <a:p>
                      <a:pPr>
                        <a:buFont typeface="Arial" pitchFamily="34" charset="0"/>
                        <a:buNone/>
                      </a:pPr>
                      <a:r>
                        <a:rPr lang="en-US" sz="1200" b="0" dirty="0" smtClean="0"/>
                        <a:t>5 points (fixed) for projects that include any of the </a:t>
                      </a:r>
                    </a:p>
                    <a:p>
                      <a:pPr>
                        <a:buFont typeface="Arial" pitchFamily="34" charset="0"/>
                        <a:buNone/>
                      </a:pPr>
                      <a:r>
                        <a:rPr lang="en-US" sz="1200" b="0" dirty="0" smtClean="0"/>
                        <a:t>following:</a:t>
                      </a:r>
                    </a:p>
                    <a:p>
                      <a:pPr>
                        <a:buFont typeface="Arial" pitchFamily="34" charset="0"/>
                        <a:buNone/>
                      </a:pPr>
                      <a:endParaRPr lang="en-US" sz="1200" b="0" dirty="0" smtClean="0"/>
                    </a:p>
                    <a:p>
                      <a:pPr>
                        <a:buFont typeface="Arial" pitchFamily="34" charset="0"/>
                        <a:buChar char="•"/>
                      </a:pPr>
                      <a:r>
                        <a:rPr lang="en-US" sz="1200" b="0" baseline="0" dirty="0" smtClean="0"/>
                        <a:t> </a:t>
                      </a:r>
                      <a:r>
                        <a:rPr lang="en-US" sz="1200" b="0" dirty="0" smtClean="0"/>
                        <a:t>Redevelopment of vacant or abandoned buildings</a:t>
                      </a:r>
                    </a:p>
                    <a:p>
                      <a:pPr>
                        <a:buFont typeface="Arial" pitchFamily="34" charset="0"/>
                        <a:buNone/>
                      </a:pPr>
                      <a:endParaRPr lang="en-US" sz="1200" b="0" dirty="0" smtClean="0"/>
                    </a:p>
                    <a:p>
                      <a:pPr>
                        <a:buFont typeface="Arial" pitchFamily="34" charset="0"/>
                        <a:buChar char="•"/>
                      </a:pPr>
                      <a:r>
                        <a:rPr lang="en-US" sz="1200" b="0" baseline="0" dirty="0" smtClean="0"/>
                        <a:t> </a:t>
                      </a:r>
                      <a:r>
                        <a:rPr lang="en-US" sz="1200" b="0" dirty="0" smtClean="0"/>
                        <a:t>Projects that are located in neighborhoods that are </a:t>
                      </a:r>
                    </a:p>
                    <a:p>
                      <a:pPr>
                        <a:buFont typeface="Arial" pitchFamily="34" charset="0"/>
                        <a:buNone/>
                      </a:pPr>
                      <a:r>
                        <a:rPr lang="en-US" sz="1200" b="0" dirty="0" smtClean="0"/>
                        <a:t>  part of a neighborhood</a:t>
                      </a:r>
                      <a:r>
                        <a:rPr lang="en-US" sz="1200" b="0" baseline="0" dirty="0" smtClean="0"/>
                        <a:t> stabilization plan approved by </a:t>
                      </a:r>
                    </a:p>
                    <a:p>
                      <a:pPr>
                        <a:buFont typeface="Arial" pitchFamily="34" charset="0"/>
                        <a:buNone/>
                      </a:pPr>
                      <a:r>
                        <a:rPr lang="en-US" sz="1200" b="0" baseline="0" dirty="0" smtClean="0"/>
                        <a:t>  a unit of federal, state or local government</a:t>
                      </a:r>
                    </a:p>
                    <a:p>
                      <a:pPr>
                        <a:buFont typeface="Arial" pitchFamily="34" charset="0"/>
                        <a:buChar char="•"/>
                      </a:pPr>
                      <a:endParaRPr lang="en-US" sz="1200" b="0" baseline="0" dirty="0" smtClean="0"/>
                    </a:p>
                    <a:p>
                      <a:pPr>
                        <a:buFont typeface="Arial" pitchFamily="34" charset="0"/>
                        <a:buChar char="•"/>
                      </a:pPr>
                      <a:r>
                        <a:rPr lang="en-US" sz="1200" b="0" baseline="0" dirty="0" smtClean="0"/>
                        <a:t> Projects that do not displace existing low or moderate </a:t>
                      </a:r>
                    </a:p>
                    <a:p>
                      <a:pPr>
                        <a:buFont typeface="Arial" pitchFamily="34" charset="0"/>
                        <a:buNone/>
                      </a:pPr>
                      <a:r>
                        <a:rPr lang="en-US" sz="1200" b="0" baseline="0" dirty="0" smtClean="0"/>
                        <a:t>  income households</a:t>
                      </a:r>
                      <a:endParaRPr lang="en-US" sz="1200" b="0" dirty="0"/>
                    </a:p>
                  </a:txBody>
                  <a:tcPr/>
                </a:tc>
              </a:tr>
            </a:tbl>
          </a:graphicData>
        </a:graphic>
      </p:graphicFrame>
      <p:sp>
        <p:nvSpPr>
          <p:cNvPr id="5" name="Rectangle 4"/>
          <p:cNvSpPr>
            <a:spLocks noChangeArrowheads="1"/>
          </p:cNvSpPr>
          <p:nvPr/>
        </p:nvSpPr>
        <p:spPr bwMode="auto">
          <a:xfrm>
            <a:off x="152400" y="304800"/>
            <a:ext cx="8610600" cy="762000"/>
          </a:xfrm>
          <a:prstGeom prst="rect">
            <a:avLst/>
          </a:prstGeom>
          <a:noFill/>
          <a:ln w="9525">
            <a:noFill/>
            <a:miter lim="800000"/>
            <a:headEnd/>
            <a:tailEnd/>
          </a:ln>
          <a:effectLst/>
        </p:spPr>
        <p:txBody>
          <a:bodyPr wrap="none" anchor="ctr"/>
          <a:lstStyle/>
          <a:p>
            <a:pPr>
              <a:spcBef>
                <a:spcPct val="20000"/>
              </a:spcBef>
            </a:pPr>
            <a:r>
              <a:rPr lang="en-US" sz="2400" b="1" dirty="0" smtClean="0">
                <a:solidFill>
                  <a:schemeClr val="tx2"/>
                </a:solidFill>
                <a:latin typeface="+mj-lt"/>
                <a:ea typeface="+mj-ea"/>
                <a:cs typeface="Arial" charset="0"/>
              </a:rPr>
              <a:t>What’s New for AHP Competitive?</a:t>
            </a:r>
            <a:endParaRPr lang="en-US" sz="2400" b="1" dirty="0">
              <a:solidFill>
                <a:schemeClr val="tx2"/>
              </a:solidFill>
              <a:latin typeface="+mj-lt"/>
              <a:ea typeface="+mj-ea"/>
              <a:cs typeface="Arial" charset="0"/>
            </a:endParaRPr>
          </a:p>
        </p:txBody>
      </p:sp>
      <p:sp>
        <p:nvSpPr>
          <p:cNvPr id="6" name="Slide Number Placeholder 15"/>
          <p:cNvSpPr>
            <a:spLocks noGrp="1"/>
          </p:cNvSpPr>
          <p:nvPr>
            <p:ph type="sldNum" sz="quarter" idx="4"/>
          </p:nvPr>
        </p:nvSpPr>
        <p:spPr>
          <a:xfrm>
            <a:off x="8352490" y="6464300"/>
            <a:ext cx="586027" cy="365125"/>
          </a:xfrm>
        </p:spPr>
        <p:txBody>
          <a:bodyPr/>
          <a:lstStyle/>
          <a:p>
            <a:fld id="{FC4B9753-22CB-4C9E-B98F-BADEA7B6A284}" type="slidenum">
              <a:rPr lang="en-US" smtClean="0"/>
              <a:pPr/>
              <a:t>29</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1" name="Rectangle 3"/>
          <p:cNvSpPr>
            <a:spLocks noChangeArrowheads="1"/>
          </p:cNvSpPr>
          <p:nvPr/>
        </p:nvSpPr>
        <p:spPr bwMode="auto">
          <a:xfrm>
            <a:off x="152400" y="838200"/>
            <a:ext cx="7924800" cy="1371600"/>
          </a:xfrm>
          <a:prstGeom prst="rect">
            <a:avLst/>
          </a:prstGeom>
          <a:solidFill>
            <a:srgbClr val="BBE0E3">
              <a:alpha val="89803"/>
            </a:srgbClr>
          </a:solidFill>
          <a:ln w="9525" algn="ctr">
            <a:solidFill>
              <a:schemeClr val="bg1"/>
            </a:solidFill>
            <a:miter lim="800000"/>
            <a:headEnd/>
            <a:tailEnd/>
          </a:ln>
        </p:spPr>
        <p:txBody>
          <a:bodyPr wrap="none" anchor="ctr"/>
          <a:lstStyle/>
          <a:p>
            <a:endParaRPr lang="en-US" dirty="0">
              <a:solidFill>
                <a:srgbClr val="FF9900"/>
              </a:solidFill>
            </a:endParaRPr>
          </a:p>
        </p:txBody>
      </p:sp>
      <p:sp>
        <p:nvSpPr>
          <p:cNvPr id="565252" name="Rectangle 4"/>
          <p:cNvSpPr>
            <a:spLocks noChangeArrowheads="1"/>
          </p:cNvSpPr>
          <p:nvPr/>
        </p:nvSpPr>
        <p:spPr bwMode="auto">
          <a:xfrm>
            <a:off x="152400" y="2209800"/>
            <a:ext cx="8534400" cy="1676400"/>
          </a:xfrm>
          <a:prstGeom prst="rect">
            <a:avLst/>
          </a:prstGeom>
          <a:solidFill>
            <a:srgbClr val="CCFFCC">
              <a:alpha val="70195"/>
            </a:srgbClr>
          </a:solidFill>
          <a:ln w="38100" algn="ctr">
            <a:solidFill>
              <a:schemeClr val="bg1"/>
            </a:solidFill>
            <a:miter lim="800000"/>
            <a:headEnd/>
            <a:tailEnd/>
          </a:ln>
        </p:spPr>
        <p:txBody>
          <a:bodyPr wrap="none" anchor="ctr"/>
          <a:lstStyle/>
          <a:p>
            <a:endParaRPr lang="en-US" dirty="0">
              <a:solidFill>
                <a:srgbClr val="FF9900"/>
              </a:solidFill>
            </a:endParaRPr>
          </a:p>
        </p:txBody>
      </p:sp>
      <p:sp>
        <p:nvSpPr>
          <p:cNvPr id="565253" name="Rectangle 5"/>
          <p:cNvSpPr>
            <a:spLocks noChangeArrowheads="1"/>
          </p:cNvSpPr>
          <p:nvPr/>
        </p:nvSpPr>
        <p:spPr bwMode="auto">
          <a:xfrm>
            <a:off x="152400" y="3886200"/>
            <a:ext cx="8839200" cy="1676400"/>
          </a:xfrm>
          <a:prstGeom prst="rect">
            <a:avLst/>
          </a:prstGeom>
          <a:solidFill>
            <a:srgbClr val="BBE0E3">
              <a:alpha val="89803"/>
            </a:srgbClr>
          </a:solidFill>
          <a:ln w="38100" algn="ctr">
            <a:solidFill>
              <a:schemeClr val="bg1"/>
            </a:solidFill>
            <a:miter lim="800000"/>
            <a:headEnd/>
            <a:tailEnd/>
          </a:ln>
        </p:spPr>
        <p:txBody>
          <a:bodyPr wrap="none" anchor="ctr"/>
          <a:lstStyle/>
          <a:p>
            <a:endParaRPr lang="en-US" dirty="0">
              <a:solidFill>
                <a:srgbClr val="FF9900"/>
              </a:solidFill>
            </a:endParaRPr>
          </a:p>
        </p:txBody>
      </p:sp>
      <p:sp>
        <p:nvSpPr>
          <p:cNvPr id="11269" name="Rectangle 2"/>
          <p:cNvSpPr>
            <a:spLocks noGrp="1" noChangeArrowheads="1"/>
          </p:cNvSpPr>
          <p:nvPr>
            <p:ph type="title"/>
          </p:nvPr>
        </p:nvSpPr>
        <p:spPr/>
        <p:txBody>
          <a:bodyPr>
            <a:normAutofit/>
          </a:bodyPr>
          <a:lstStyle/>
          <a:p>
            <a:r>
              <a:rPr lang="en-US" dirty="0" smtClean="0"/>
              <a:t>FHLBank System Overview</a:t>
            </a:r>
          </a:p>
        </p:txBody>
      </p:sp>
      <p:sp>
        <p:nvSpPr>
          <p:cNvPr id="565254" name="Rectangle 6"/>
          <p:cNvSpPr>
            <a:spLocks noGrp="1" noChangeArrowheads="1"/>
          </p:cNvSpPr>
          <p:nvPr>
            <p:ph idx="1"/>
          </p:nvPr>
        </p:nvSpPr>
        <p:spPr/>
        <p:txBody>
          <a:bodyPr/>
          <a:lstStyle/>
          <a:p>
            <a:pPr marL="0" indent="0" eaLnBrk="1" hangingPunct="1">
              <a:buFontTx/>
              <a:buNone/>
            </a:pPr>
            <a:r>
              <a:rPr lang="en-US" sz="2300" dirty="0" smtClean="0"/>
              <a:t>FHLBank Atlanta is one of 12 district banks </a:t>
            </a:r>
            <a:br>
              <a:rPr lang="en-US" sz="2300" dirty="0" smtClean="0"/>
            </a:br>
            <a:r>
              <a:rPr lang="en-US" sz="2300" dirty="0" smtClean="0"/>
              <a:t>in the Federal Home Loan Bank System</a:t>
            </a:r>
          </a:p>
          <a:p>
            <a:pPr marL="0" indent="0" eaLnBrk="1" hangingPunct="1">
              <a:lnSpc>
                <a:spcPct val="120000"/>
              </a:lnSpc>
              <a:buFontTx/>
              <a:buNone/>
            </a:pPr>
            <a:endParaRPr lang="en-US" sz="2300" dirty="0" smtClean="0"/>
          </a:p>
          <a:p>
            <a:pPr marL="0" indent="0" eaLnBrk="1" hangingPunct="1">
              <a:buFontTx/>
              <a:buNone/>
            </a:pPr>
            <a:r>
              <a:rPr lang="en-US" sz="2300" dirty="0" smtClean="0"/>
              <a:t>The FHLBanks are government-sponsored </a:t>
            </a:r>
            <a:br>
              <a:rPr lang="en-US" sz="2300" dirty="0" smtClean="0"/>
            </a:br>
            <a:r>
              <a:rPr lang="en-US" sz="2300" dirty="0" smtClean="0"/>
              <a:t>enterprises, or “GSEs,” created by the </a:t>
            </a:r>
            <a:br>
              <a:rPr lang="en-US" sz="2300" dirty="0" smtClean="0"/>
            </a:br>
            <a:r>
              <a:rPr lang="en-US" sz="2300" dirty="0" smtClean="0"/>
              <a:t>Federal Home Loan Bank Act of 1932</a:t>
            </a:r>
          </a:p>
          <a:p>
            <a:pPr marL="0" indent="0" eaLnBrk="1" hangingPunct="1">
              <a:lnSpc>
                <a:spcPct val="155000"/>
              </a:lnSpc>
              <a:buFontTx/>
              <a:buNone/>
            </a:pPr>
            <a:endParaRPr lang="en-US" sz="2300" dirty="0" smtClean="0"/>
          </a:p>
          <a:p>
            <a:pPr marL="0" indent="0" eaLnBrk="1" hangingPunct="1">
              <a:buFontTx/>
              <a:buNone/>
            </a:pPr>
            <a:r>
              <a:rPr lang="en-US" sz="2300" dirty="0" smtClean="0"/>
              <a:t>FHLBank Atlanta’s territory comprises Alabama, Florida, Georgia, Maryland, North Carolina, South Carolina, Virginia and the District of Columbia</a:t>
            </a:r>
          </a:p>
          <a:p>
            <a:pPr marL="0" indent="0" eaLnBrk="1" hangingPunct="1">
              <a:buFontTx/>
              <a:buNone/>
            </a:pPr>
            <a:endParaRPr lang="en-US" sz="2300" dirty="0" smtClean="0"/>
          </a:p>
          <a:p>
            <a:pPr marL="0" indent="0" eaLnBrk="1" hangingPunct="1">
              <a:buFontTx/>
              <a:buNone/>
            </a:pPr>
            <a:endParaRPr lang="en-US" sz="2400" dirty="0" smtClean="0"/>
          </a:p>
          <a:p>
            <a:pPr marL="0" indent="0" eaLnBrk="1" hangingPunct="1">
              <a:buFontTx/>
              <a:buNone/>
            </a:pPr>
            <a:endParaRPr lang="en-US" dirty="0" smtClean="0"/>
          </a:p>
          <a:p>
            <a:pPr marL="0" indent="0" eaLnBrk="1" hangingPunct="1">
              <a:buClr>
                <a:srgbClr val="3366FF"/>
              </a:buClr>
              <a:buFont typeface="Wingdings" pitchFamily="2" charset="2"/>
              <a:buNone/>
            </a:pPr>
            <a:endParaRPr lang="en-US" sz="2400" dirty="0" smtClean="0"/>
          </a:p>
        </p:txBody>
      </p:sp>
      <p:sp>
        <p:nvSpPr>
          <p:cNvPr id="7" name="Slide Number Placeholder 5"/>
          <p:cNvSpPr>
            <a:spLocks noGrp="1"/>
          </p:cNvSpPr>
          <p:nvPr>
            <p:ph type="sldNum" sz="quarter" idx="4294967295"/>
          </p:nvPr>
        </p:nvSpPr>
        <p:spPr>
          <a:xfrm>
            <a:off x="6781800" y="6381750"/>
            <a:ext cx="2133600" cy="476250"/>
          </a:xfrm>
          <a:prstGeom prst="rect">
            <a:avLst/>
          </a:prstGeom>
        </p:spPr>
        <p:txBody>
          <a:bodyPr/>
          <a:lstStyle/>
          <a:p>
            <a:pPr>
              <a:defRPr/>
            </a:pPr>
            <a:fld id="{F5181020-C8BB-4DC2-86E9-90C90C7B4246}" type="slidenum">
              <a:rPr lang="en-US"/>
              <a:pPr>
                <a:defRPr/>
              </a:pPr>
              <a:t>3</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5254">
                                            <p:txEl>
                                              <p:pRg st="0" end="0"/>
                                            </p:txEl>
                                          </p:spTgt>
                                        </p:tgtEl>
                                        <p:attrNameLst>
                                          <p:attrName>style.visibility</p:attrName>
                                        </p:attrNameLst>
                                      </p:cBhvr>
                                      <p:to>
                                        <p:strVal val="visible"/>
                                      </p:to>
                                    </p:set>
                                    <p:animEffect transition="in" filter="fade">
                                      <p:cBhvr>
                                        <p:cTn id="7" dur="1000"/>
                                        <p:tgtEl>
                                          <p:spTgt spid="56525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65251"/>
                                        </p:tgtEl>
                                        <p:attrNameLst>
                                          <p:attrName>style.visibility</p:attrName>
                                        </p:attrNameLst>
                                      </p:cBhvr>
                                      <p:to>
                                        <p:strVal val="visible"/>
                                      </p:to>
                                    </p:set>
                                    <p:animEffect transition="in" filter="fade">
                                      <p:cBhvr>
                                        <p:cTn id="10" dur="1000"/>
                                        <p:tgtEl>
                                          <p:spTgt spid="56525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1" nodeType="clickEffect">
                                  <p:stCondLst>
                                    <p:cond delay="0"/>
                                  </p:stCondLst>
                                  <p:childTnLst>
                                    <p:set>
                                      <p:cBhvr>
                                        <p:cTn id="14" dur="1" fill="hold">
                                          <p:stCondLst>
                                            <p:cond delay="0"/>
                                          </p:stCondLst>
                                        </p:cTn>
                                        <p:tgtEl>
                                          <p:spTgt spid="565254">
                                            <p:txEl>
                                              <p:pRg st="2" end="2"/>
                                            </p:txEl>
                                          </p:spTgt>
                                        </p:tgtEl>
                                        <p:attrNameLst>
                                          <p:attrName>style.visibility</p:attrName>
                                        </p:attrNameLst>
                                      </p:cBhvr>
                                      <p:to>
                                        <p:strVal val="visible"/>
                                      </p:to>
                                    </p:set>
                                    <p:animEffect transition="in" filter="fade">
                                      <p:cBhvr>
                                        <p:cTn id="15" dur="2000"/>
                                        <p:tgtEl>
                                          <p:spTgt spid="565254">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65252"/>
                                        </p:tgtEl>
                                        <p:attrNameLst>
                                          <p:attrName>style.visibility</p:attrName>
                                        </p:attrNameLst>
                                      </p:cBhvr>
                                      <p:to>
                                        <p:strVal val="visible"/>
                                      </p:to>
                                    </p:set>
                                    <p:animEffect transition="in" filter="fade">
                                      <p:cBhvr>
                                        <p:cTn id="18" dur="2000"/>
                                        <p:tgtEl>
                                          <p:spTgt spid="56525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2" nodeType="clickEffect">
                                  <p:stCondLst>
                                    <p:cond delay="0"/>
                                  </p:stCondLst>
                                  <p:childTnLst>
                                    <p:set>
                                      <p:cBhvr>
                                        <p:cTn id="22" dur="1" fill="hold">
                                          <p:stCondLst>
                                            <p:cond delay="0"/>
                                          </p:stCondLst>
                                        </p:cTn>
                                        <p:tgtEl>
                                          <p:spTgt spid="565254">
                                            <p:txEl>
                                              <p:pRg st="4" end="4"/>
                                            </p:txEl>
                                          </p:spTgt>
                                        </p:tgtEl>
                                        <p:attrNameLst>
                                          <p:attrName>style.visibility</p:attrName>
                                        </p:attrNameLst>
                                      </p:cBhvr>
                                      <p:to>
                                        <p:strVal val="visible"/>
                                      </p:to>
                                    </p:set>
                                    <p:animEffect transition="in" filter="fade">
                                      <p:cBhvr>
                                        <p:cTn id="23" dur="2000"/>
                                        <p:tgtEl>
                                          <p:spTgt spid="565254">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65253"/>
                                        </p:tgtEl>
                                        <p:attrNameLst>
                                          <p:attrName>style.visibility</p:attrName>
                                        </p:attrNameLst>
                                      </p:cBhvr>
                                      <p:to>
                                        <p:strVal val="visible"/>
                                      </p:to>
                                    </p:set>
                                    <p:animEffect transition="in" filter="fade">
                                      <p:cBhvr>
                                        <p:cTn id="26" dur="2000"/>
                                        <p:tgtEl>
                                          <p:spTgt spid="565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5251" grpId="0" animBg="1"/>
      <p:bldP spid="565252" grpId="0" animBg="1"/>
      <p:bldP spid="565253" grpId="0" animBg="1"/>
      <p:bldP spid="565254" grpId="0" build="p"/>
      <p:bldP spid="565254" grpId="1" build="p"/>
      <p:bldP spid="565254" grpId="2"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381000" y="1066800"/>
          <a:ext cx="8458200" cy="4394200"/>
        </p:xfrm>
        <a:graphic>
          <a:graphicData uri="http://schemas.openxmlformats.org/drawingml/2006/table">
            <a:tbl>
              <a:tblPr firstRow="1" bandRow="1">
                <a:tableStyleId>{5C22544A-7EE6-4342-B048-85BDC9FD1C3A}</a:tableStyleId>
              </a:tblPr>
              <a:tblGrid>
                <a:gridCol w="1691640"/>
                <a:gridCol w="2651760"/>
                <a:gridCol w="4114800"/>
              </a:tblGrid>
              <a:tr h="370840">
                <a:tc>
                  <a:txBody>
                    <a:bodyPr/>
                    <a:lstStyle/>
                    <a:p>
                      <a:endParaRPr lang="en-US" sz="1600" dirty="0"/>
                    </a:p>
                  </a:txBody>
                  <a:tcPr/>
                </a:tc>
                <a:tc>
                  <a:txBody>
                    <a:bodyPr/>
                    <a:lstStyle/>
                    <a:p>
                      <a:pPr algn="ctr">
                        <a:buFont typeface="Arial" pitchFamily="34" charset="0"/>
                        <a:buNone/>
                      </a:pPr>
                      <a:r>
                        <a:rPr lang="en-US" sz="1600" dirty="0" smtClean="0"/>
                        <a:t>2014</a:t>
                      </a:r>
                      <a:endParaRPr lang="en-US" sz="1600" dirty="0"/>
                    </a:p>
                  </a:txBody>
                  <a:tcPr/>
                </a:tc>
                <a:tc>
                  <a:txBody>
                    <a:bodyPr/>
                    <a:lstStyle/>
                    <a:p>
                      <a:pPr algn="ctr"/>
                      <a:r>
                        <a:rPr lang="en-US" sz="1600" dirty="0" smtClean="0"/>
                        <a:t>2015</a:t>
                      </a:r>
                      <a:endParaRPr lang="en-US" sz="1600" dirty="0"/>
                    </a:p>
                  </a:txBody>
                  <a:tcPr/>
                </a:tc>
              </a:tr>
              <a:tr h="370840">
                <a:tc>
                  <a:txBody>
                    <a:bodyPr/>
                    <a:lstStyle/>
                    <a:p>
                      <a:r>
                        <a:rPr lang="en-US" sz="1600" dirty="0" smtClean="0"/>
                        <a:t>Readiness</a:t>
                      </a:r>
                      <a:endParaRPr lang="en-US" sz="1600" dirty="0"/>
                    </a:p>
                  </a:txBody>
                  <a:tcPr anchor="ctr"/>
                </a:tc>
                <a:tc>
                  <a:txBody>
                    <a:bodyPr/>
                    <a:lstStyle/>
                    <a:p>
                      <a:pPr lvl="0">
                        <a:buFont typeface="Wingdings" pitchFamily="2" charset="2"/>
                        <a:buNone/>
                      </a:pPr>
                      <a:endParaRPr lang="en-US" sz="900" dirty="0" smtClean="0"/>
                    </a:p>
                    <a:p>
                      <a:pPr lvl="0">
                        <a:buFont typeface="Wingdings" pitchFamily="2" charset="2"/>
                        <a:buNone/>
                      </a:pPr>
                      <a:endParaRPr lang="en-US" sz="900" dirty="0" smtClean="0"/>
                    </a:p>
                    <a:p>
                      <a:pPr lvl="0">
                        <a:buFont typeface="Arial" pitchFamily="34" charset="0"/>
                        <a:buChar char="•"/>
                      </a:pPr>
                      <a:r>
                        <a:rPr lang="en-US" sz="900" dirty="0" smtClean="0"/>
                        <a:t> 0</a:t>
                      </a:r>
                      <a:r>
                        <a:rPr lang="en-US" sz="900" baseline="0" dirty="0" smtClean="0"/>
                        <a:t> Points for 9% LIHTC projects </a:t>
                      </a:r>
                    </a:p>
                    <a:p>
                      <a:pPr lvl="0">
                        <a:buFont typeface="Arial" pitchFamily="34" charset="0"/>
                        <a:buNone/>
                      </a:pPr>
                      <a:r>
                        <a:rPr lang="en-US" sz="900" baseline="0" dirty="0" smtClean="0"/>
                        <a:t>  that have submitted an application </a:t>
                      </a:r>
                    </a:p>
                    <a:p>
                      <a:pPr lvl="0">
                        <a:buFont typeface="Arial" pitchFamily="34" charset="0"/>
                        <a:buNone/>
                      </a:pPr>
                      <a:r>
                        <a:rPr lang="en-US" sz="900" baseline="0" dirty="0" smtClean="0"/>
                        <a:t>  for tax credits and the application is </a:t>
                      </a:r>
                    </a:p>
                    <a:p>
                      <a:pPr lvl="0">
                        <a:buFont typeface="Arial" pitchFamily="34" charset="0"/>
                        <a:buNone/>
                      </a:pPr>
                      <a:r>
                        <a:rPr lang="en-US" sz="900" baseline="0" dirty="0" smtClean="0"/>
                        <a:t>  pending decision</a:t>
                      </a:r>
                    </a:p>
                    <a:p>
                      <a:pPr lvl="0">
                        <a:buFont typeface="Wingdings" pitchFamily="2" charset="2"/>
                        <a:buNone/>
                      </a:pPr>
                      <a:endParaRPr lang="en-US" sz="900" baseline="0" dirty="0" smtClean="0"/>
                    </a:p>
                    <a:p>
                      <a:pPr marL="0" marR="0" lvl="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900" dirty="0" smtClean="0"/>
                        <a:t> 10</a:t>
                      </a:r>
                      <a:r>
                        <a:rPr lang="en-US" sz="900" baseline="0" dirty="0" smtClean="0"/>
                        <a:t> points for 4% LIHTC / bond  </a:t>
                      </a:r>
                    </a:p>
                    <a:p>
                      <a:pPr marL="0" marR="0" lvl="0" indent="0" algn="l" defTabSz="457200" rtl="0" eaLnBrk="1" fontAlgn="auto" latinLnBrk="0" hangingPunct="1">
                        <a:lnSpc>
                          <a:spcPct val="100000"/>
                        </a:lnSpc>
                        <a:spcBef>
                          <a:spcPts val="0"/>
                        </a:spcBef>
                        <a:spcAft>
                          <a:spcPts val="0"/>
                        </a:spcAft>
                        <a:buClrTx/>
                        <a:buSzTx/>
                        <a:buFont typeface="Arial" pitchFamily="34" charset="0"/>
                        <a:buNone/>
                        <a:tabLst/>
                        <a:defRPr/>
                      </a:pPr>
                      <a:r>
                        <a:rPr lang="en-US" sz="900" baseline="0" dirty="0" smtClean="0"/>
                        <a:t>  projects that have tax credits  </a:t>
                      </a:r>
                    </a:p>
                    <a:p>
                      <a:pPr marL="0" marR="0" lvl="0" indent="0" algn="l" defTabSz="457200" rtl="0" eaLnBrk="1" fontAlgn="auto" latinLnBrk="0" hangingPunct="1">
                        <a:lnSpc>
                          <a:spcPct val="100000"/>
                        </a:lnSpc>
                        <a:spcBef>
                          <a:spcPts val="0"/>
                        </a:spcBef>
                        <a:spcAft>
                          <a:spcPts val="0"/>
                        </a:spcAft>
                        <a:buClrTx/>
                        <a:buSzTx/>
                        <a:buFont typeface="Arial" pitchFamily="34" charset="0"/>
                        <a:buNone/>
                        <a:tabLst/>
                        <a:defRPr/>
                      </a:pPr>
                      <a:r>
                        <a:rPr lang="en-US" sz="900" baseline="0" dirty="0" smtClean="0"/>
                        <a:t>  awarded by state allocation  </a:t>
                      </a:r>
                    </a:p>
                    <a:p>
                      <a:pPr marL="0" marR="0" lvl="0" indent="0" algn="l" defTabSz="457200" rtl="0" eaLnBrk="1" fontAlgn="auto" latinLnBrk="0" hangingPunct="1">
                        <a:lnSpc>
                          <a:spcPct val="100000"/>
                        </a:lnSpc>
                        <a:spcBef>
                          <a:spcPts val="0"/>
                        </a:spcBef>
                        <a:spcAft>
                          <a:spcPts val="0"/>
                        </a:spcAft>
                        <a:buClrTx/>
                        <a:buSzTx/>
                        <a:buFont typeface="Arial" pitchFamily="34" charset="0"/>
                        <a:buNone/>
                        <a:tabLst/>
                        <a:defRPr/>
                      </a:pPr>
                      <a:r>
                        <a:rPr lang="en-US" sz="900" baseline="0" dirty="0" smtClean="0"/>
                        <a:t>  agency, bond inducement  </a:t>
                      </a:r>
                    </a:p>
                    <a:p>
                      <a:pPr marL="0" marR="0" lvl="0" indent="0" algn="l" defTabSz="457200" rtl="0" eaLnBrk="1" fontAlgn="auto" latinLnBrk="0" hangingPunct="1">
                        <a:lnSpc>
                          <a:spcPct val="100000"/>
                        </a:lnSpc>
                        <a:spcBef>
                          <a:spcPts val="0"/>
                        </a:spcBef>
                        <a:spcAft>
                          <a:spcPts val="0"/>
                        </a:spcAft>
                        <a:buClrTx/>
                        <a:buSzTx/>
                        <a:buFont typeface="Arial" pitchFamily="34" charset="0"/>
                        <a:buNone/>
                        <a:tabLst/>
                        <a:defRPr/>
                      </a:pPr>
                      <a:r>
                        <a:rPr lang="en-US" sz="900" baseline="0" dirty="0" smtClean="0"/>
                        <a:t>  resolution, or equivalent</a:t>
                      </a:r>
                      <a:endParaRPr lang="en-US" sz="900" dirty="0" smtClean="0"/>
                    </a:p>
                    <a:p>
                      <a:pPr lvl="0">
                        <a:buFont typeface="Wingdings" pitchFamily="2" charset="2"/>
                        <a:buNone/>
                      </a:pPr>
                      <a:endParaRPr lang="en-US" sz="900" dirty="0"/>
                    </a:p>
                  </a:txBody>
                  <a:tcPr/>
                </a:tc>
                <a:tc>
                  <a:txBody>
                    <a:bodyPr/>
                    <a:lstStyle/>
                    <a:p>
                      <a:r>
                        <a:rPr lang="en-US" sz="1200" b="1" i="1" dirty="0" smtClean="0"/>
                        <a:t>To create additional point opportunities:</a:t>
                      </a:r>
                    </a:p>
                    <a:p>
                      <a:endParaRPr lang="en-US" sz="1200" b="1" dirty="0" smtClean="0"/>
                    </a:p>
                    <a:p>
                      <a:pPr>
                        <a:buFont typeface="Arial" pitchFamily="34" charset="0"/>
                        <a:buChar char="•"/>
                      </a:pPr>
                      <a:r>
                        <a:rPr lang="en-US" sz="1200" b="1" dirty="0" smtClean="0"/>
                        <a:t> 5 points</a:t>
                      </a:r>
                      <a:r>
                        <a:rPr lang="en-US" sz="1200" b="1" baseline="0" dirty="0" smtClean="0"/>
                        <a:t> for 9% LIHTC project in which a tax credit </a:t>
                      </a:r>
                    </a:p>
                    <a:p>
                      <a:pPr>
                        <a:buFont typeface="Arial" pitchFamily="34" charset="0"/>
                        <a:buNone/>
                      </a:pPr>
                      <a:r>
                        <a:rPr lang="en-US" sz="1200" b="1" baseline="0" dirty="0" smtClean="0"/>
                        <a:t>  application that meets the threshold requirements  </a:t>
                      </a:r>
                    </a:p>
                    <a:p>
                      <a:pPr>
                        <a:buFont typeface="Arial" pitchFamily="34" charset="0"/>
                        <a:buNone/>
                      </a:pPr>
                      <a:r>
                        <a:rPr lang="en-US" sz="1200" b="1" baseline="0" dirty="0" smtClean="0"/>
                        <a:t>  has been submitted to the state allocating agency </a:t>
                      </a:r>
                    </a:p>
                    <a:p>
                      <a:pPr>
                        <a:buFont typeface="Arial" pitchFamily="34" charset="0"/>
                        <a:buNone/>
                      </a:pPr>
                      <a:r>
                        <a:rPr lang="en-US" sz="1200" b="1" baseline="0" dirty="0" smtClean="0"/>
                        <a:t>  and the application is pending decision</a:t>
                      </a:r>
                    </a:p>
                    <a:p>
                      <a:endParaRPr lang="en-US" sz="1200" b="1" baseline="0" dirty="0" smtClean="0"/>
                    </a:p>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200" b="1" dirty="0" smtClean="0"/>
                        <a:t> 5 points for 4% LIHTC / bond projects that have tax </a:t>
                      </a:r>
                    </a:p>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r>
                        <a:rPr lang="en-US" sz="1200" b="1" baseline="0" dirty="0" smtClean="0"/>
                        <a:t>  </a:t>
                      </a:r>
                      <a:r>
                        <a:rPr lang="en-US" sz="1200" b="1" dirty="0" smtClean="0"/>
                        <a:t>credits awarded by state allocation agency, bond </a:t>
                      </a:r>
                    </a:p>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r>
                        <a:rPr lang="en-US" sz="1200" b="1" dirty="0" smtClean="0"/>
                        <a:t>  inducement resolution,</a:t>
                      </a:r>
                      <a:r>
                        <a:rPr lang="en-US" sz="1200" b="1" baseline="0" dirty="0" smtClean="0"/>
                        <a:t> or equivalent</a:t>
                      </a:r>
                      <a:endParaRPr lang="en-US" sz="1200" b="1" dirty="0" smtClean="0"/>
                    </a:p>
                    <a:p>
                      <a:endParaRPr lang="en-US" sz="1200" b="1" dirty="0"/>
                    </a:p>
                  </a:txBody>
                  <a:tcPr/>
                </a:tc>
              </a:tr>
              <a:tr h="370840">
                <a:tc>
                  <a:txBody>
                    <a:bodyPr/>
                    <a:lstStyle/>
                    <a:p>
                      <a:r>
                        <a:rPr lang="en-US" sz="1600" dirty="0" smtClean="0"/>
                        <a:t>Total Soft Costs</a:t>
                      </a:r>
                      <a:endParaRPr lang="en-US" sz="1600" dirty="0"/>
                    </a:p>
                  </a:txBody>
                  <a:tcPr anchor="ctr"/>
                </a:tc>
                <a:tc>
                  <a:txBody>
                    <a:bodyPr/>
                    <a:lstStyle/>
                    <a:p>
                      <a:pPr lvl="0">
                        <a:buFont typeface="Arial" pitchFamily="34" charset="0"/>
                        <a:buChar char="•"/>
                      </a:pPr>
                      <a:endParaRPr lang="en-US" sz="900" dirty="0" smtClean="0"/>
                    </a:p>
                    <a:p>
                      <a:pPr lvl="0">
                        <a:buFont typeface="Arial" pitchFamily="34" charset="0"/>
                        <a:buChar char="•"/>
                      </a:pPr>
                      <a:endParaRPr lang="en-US" sz="900" dirty="0" smtClean="0"/>
                    </a:p>
                    <a:p>
                      <a:pPr lvl="0">
                        <a:buFont typeface="Arial" pitchFamily="34" charset="0"/>
                        <a:buChar char="•"/>
                      </a:pPr>
                      <a:r>
                        <a:rPr lang="en-US" sz="900" dirty="0" smtClean="0"/>
                        <a:t> All rental projects:  28% maximum </a:t>
                      </a:r>
                    </a:p>
                    <a:p>
                      <a:pPr lvl="0">
                        <a:buFont typeface="Arial" pitchFamily="34" charset="0"/>
                        <a:buNone/>
                      </a:pPr>
                      <a:r>
                        <a:rPr lang="en-US" sz="900" dirty="0" smtClean="0"/>
                        <a:t>  of total development costs</a:t>
                      </a:r>
                      <a:endParaRPr lang="en-US" sz="900" dirty="0"/>
                    </a:p>
                  </a:txBody>
                  <a:tcPr/>
                </a:tc>
                <a:tc>
                  <a:txBody>
                    <a:bodyPr/>
                    <a:lstStyle/>
                    <a:p>
                      <a:pPr>
                        <a:buFont typeface="Arial" pitchFamily="34" charset="0"/>
                        <a:buNone/>
                      </a:pPr>
                      <a:r>
                        <a:rPr lang="en-US" sz="1200" b="1" i="1" baseline="0" dirty="0" smtClean="0"/>
                        <a:t>To provide better clarity to bond transactions:</a:t>
                      </a:r>
                    </a:p>
                    <a:p>
                      <a:pPr>
                        <a:buFont typeface="Arial" pitchFamily="34" charset="0"/>
                        <a:buChar char="•"/>
                      </a:pPr>
                      <a:endParaRPr lang="en-US" sz="1200" baseline="0" dirty="0" smtClean="0"/>
                    </a:p>
                    <a:p>
                      <a:pPr>
                        <a:buFont typeface="Arial" pitchFamily="34" charset="0"/>
                        <a:buChar char="•"/>
                      </a:pPr>
                      <a:r>
                        <a:rPr lang="en-US" sz="1200" b="1" baseline="0" dirty="0" smtClean="0"/>
                        <a:t> 9% LIHTC: Soft costs 28% maximum of total project </a:t>
                      </a:r>
                    </a:p>
                    <a:p>
                      <a:pPr>
                        <a:buFont typeface="Arial" pitchFamily="34" charset="0"/>
                        <a:buNone/>
                      </a:pPr>
                      <a:r>
                        <a:rPr lang="en-US" sz="1200" b="1" baseline="0" dirty="0" smtClean="0"/>
                        <a:t>  costs</a:t>
                      </a:r>
                    </a:p>
                    <a:p>
                      <a:pPr>
                        <a:buFont typeface="Arial" pitchFamily="34" charset="0"/>
                        <a:buChar char="•"/>
                      </a:pPr>
                      <a:endParaRPr lang="en-US" sz="1200" b="1" baseline="0" dirty="0" smtClean="0"/>
                    </a:p>
                    <a:p>
                      <a:pPr>
                        <a:buFont typeface="Arial" pitchFamily="34" charset="0"/>
                        <a:buChar char="•"/>
                      </a:pPr>
                      <a:r>
                        <a:rPr lang="en-US" sz="1200" b="1" baseline="0" dirty="0" smtClean="0"/>
                        <a:t> 4% LIHTC with bonds: Soft costs 35% maximum of </a:t>
                      </a:r>
                    </a:p>
                    <a:p>
                      <a:pPr>
                        <a:buFont typeface="Arial" pitchFamily="34" charset="0"/>
                        <a:buNone/>
                      </a:pPr>
                      <a:r>
                        <a:rPr lang="en-US" sz="1200" b="1" baseline="0" dirty="0" smtClean="0"/>
                        <a:t>  total project costs</a:t>
                      </a:r>
                    </a:p>
                    <a:p>
                      <a:pPr>
                        <a:buFont typeface="Arial" pitchFamily="34" charset="0"/>
                        <a:buChar char="•"/>
                      </a:pPr>
                      <a:endParaRPr lang="en-US" sz="1200" b="1" baseline="0" dirty="0" smtClean="0"/>
                    </a:p>
                    <a:p>
                      <a:pPr>
                        <a:buFont typeface="Arial" pitchFamily="34" charset="0"/>
                        <a:buChar char="•"/>
                      </a:pPr>
                      <a:r>
                        <a:rPr lang="en-US" sz="1200" b="1" baseline="0" dirty="0" smtClean="0"/>
                        <a:t> Non-LIHTC projects:  Soft costs 22% of total project </a:t>
                      </a:r>
                    </a:p>
                    <a:p>
                      <a:pPr>
                        <a:buFont typeface="Arial" pitchFamily="34" charset="0"/>
                        <a:buNone/>
                      </a:pPr>
                      <a:r>
                        <a:rPr lang="en-US" sz="1200" b="1" baseline="0" dirty="0" smtClean="0"/>
                        <a:t>  costs</a:t>
                      </a:r>
                    </a:p>
                  </a:txBody>
                  <a:tcPr/>
                </a:tc>
              </a:tr>
            </a:tbl>
          </a:graphicData>
        </a:graphic>
      </p:graphicFrame>
      <p:sp>
        <p:nvSpPr>
          <p:cNvPr id="6" name="Rectangle 4"/>
          <p:cNvSpPr>
            <a:spLocks noChangeArrowheads="1"/>
          </p:cNvSpPr>
          <p:nvPr/>
        </p:nvSpPr>
        <p:spPr bwMode="auto">
          <a:xfrm>
            <a:off x="152400" y="304800"/>
            <a:ext cx="8610600" cy="762000"/>
          </a:xfrm>
          <a:prstGeom prst="rect">
            <a:avLst/>
          </a:prstGeom>
          <a:noFill/>
          <a:ln w="9525">
            <a:noFill/>
            <a:miter lim="800000"/>
            <a:headEnd/>
            <a:tailEnd/>
          </a:ln>
          <a:effectLst/>
        </p:spPr>
        <p:txBody>
          <a:bodyPr wrap="none" anchor="ctr"/>
          <a:lstStyle/>
          <a:p>
            <a:pPr>
              <a:spcBef>
                <a:spcPct val="20000"/>
              </a:spcBef>
            </a:pPr>
            <a:r>
              <a:rPr lang="en-US" sz="2400" b="1" dirty="0" smtClean="0">
                <a:solidFill>
                  <a:schemeClr val="tx2"/>
                </a:solidFill>
                <a:latin typeface="+mj-lt"/>
                <a:ea typeface="+mj-ea"/>
                <a:cs typeface="Arial" charset="0"/>
              </a:rPr>
              <a:t>What’s New for AHP Competitive?</a:t>
            </a:r>
            <a:endParaRPr lang="en-US" sz="2400" b="1" dirty="0">
              <a:solidFill>
                <a:schemeClr val="tx2"/>
              </a:solidFill>
              <a:latin typeface="+mj-lt"/>
              <a:ea typeface="+mj-ea"/>
              <a:cs typeface="Arial" charset="0"/>
            </a:endParaRPr>
          </a:p>
        </p:txBody>
      </p:sp>
      <p:sp>
        <p:nvSpPr>
          <p:cNvPr id="5" name="Slide Number Placeholder 15"/>
          <p:cNvSpPr>
            <a:spLocks noGrp="1"/>
          </p:cNvSpPr>
          <p:nvPr>
            <p:ph type="sldNum" sz="quarter" idx="4"/>
          </p:nvPr>
        </p:nvSpPr>
        <p:spPr>
          <a:xfrm>
            <a:off x="8352490" y="6464300"/>
            <a:ext cx="586027" cy="365125"/>
          </a:xfrm>
        </p:spPr>
        <p:txBody>
          <a:bodyPr/>
          <a:lstStyle/>
          <a:p>
            <a:fld id="{FC4B9753-22CB-4C9E-B98F-BADEA7B6A284}" type="slidenum">
              <a:rPr lang="en-US" smtClean="0"/>
              <a:pPr/>
              <a:t>30</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304800" y="1884680"/>
          <a:ext cx="8458200" cy="2656840"/>
        </p:xfrm>
        <a:graphic>
          <a:graphicData uri="http://schemas.openxmlformats.org/drawingml/2006/table">
            <a:tbl>
              <a:tblPr firstRow="1" bandRow="1">
                <a:tableStyleId>{5C22544A-7EE6-4342-B048-85BDC9FD1C3A}</a:tableStyleId>
              </a:tblPr>
              <a:tblGrid>
                <a:gridCol w="1691640"/>
                <a:gridCol w="2499360"/>
                <a:gridCol w="4267200"/>
              </a:tblGrid>
              <a:tr h="370840">
                <a:tc>
                  <a:txBody>
                    <a:bodyPr/>
                    <a:lstStyle/>
                    <a:p>
                      <a:endParaRPr lang="en-US" sz="1600" dirty="0"/>
                    </a:p>
                  </a:txBody>
                  <a:tcPr/>
                </a:tc>
                <a:tc>
                  <a:txBody>
                    <a:bodyPr/>
                    <a:lstStyle/>
                    <a:p>
                      <a:pPr algn="ctr">
                        <a:buFont typeface="Arial" pitchFamily="34" charset="0"/>
                        <a:buNone/>
                      </a:pPr>
                      <a:r>
                        <a:rPr lang="en-US" sz="1600" dirty="0" smtClean="0"/>
                        <a:t>2014</a:t>
                      </a:r>
                      <a:endParaRPr lang="en-US" sz="1600" dirty="0"/>
                    </a:p>
                  </a:txBody>
                  <a:tcPr/>
                </a:tc>
                <a:tc>
                  <a:txBody>
                    <a:bodyPr/>
                    <a:lstStyle/>
                    <a:p>
                      <a:pPr algn="ctr"/>
                      <a:r>
                        <a:rPr lang="en-US" sz="1600" dirty="0" smtClean="0"/>
                        <a:t>2015</a:t>
                      </a:r>
                      <a:endParaRPr lang="en-US" sz="1600" dirty="0"/>
                    </a:p>
                  </a:txBody>
                  <a:tcPr/>
                </a:tc>
              </a:tr>
              <a:tr h="370840">
                <a:tc>
                  <a:txBody>
                    <a:bodyPr/>
                    <a:lstStyle/>
                    <a:p>
                      <a:r>
                        <a:rPr lang="en-US" sz="1600" dirty="0" smtClean="0"/>
                        <a:t>Deferred Developer Fee/Sponsor Equity</a:t>
                      </a:r>
                      <a:endParaRPr lang="en-US" sz="1600" dirty="0"/>
                    </a:p>
                  </a:txBody>
                  <a:tcPr anchor="ctr"/>
                </a:tc>
                <a:tc>
                  <a:txBody>
                    <a:bodyPr/>
                    <a:lstStyle/>
                    <a:p>
                      <a:pPr lvl="0">
                        <a:buFont typeface="Arial" pitchFamily="34" charset="0"/>
                        <a:buChar char="•"/>
                      </a:pPr>
                      <a:endParaRPr lang="en-US" sz="1200" dirty="0"/>
                    </a:p>
                  </a:txBody>
                  <a:tcPr/>
                </a:tc>
                <a:tc>
                  <a:txBody>
                    <a:bodyPr/>
                    <a:lstStyle/>
                    <a:p>
                      <a:r>
                        <a:rPr lang="en-US" sz="1200" b="1" i="1" dirty="0" smtClean="0"/>
                        <a:t>To </a:t>
                      </a:r>
                      <a:r>
                        <a:rPr lang="en-US" sz="1200" b="1" i="1" kern="1200" dirty="0" smtClean="0">
                          <a:solidFill>
                            <a:schemeClr val="dk1"/>
                          </a:solidFill>
                          <a:latin typeface="+mn-lt"/>
                          <a:ea typeface="+mn-ea"/>
                          <a:cs typeface="+mn-cs"/>
                        </a:rPr>
                        <a:t>prevent</a:t>
                      </a:r>
                      <a:r>
                        <a:rPr lang="en-US" sz="1200" b="1" i="1" dirty="0" smtClean="0"/>
                        <a:t> fraud and abuse:</a:t>
                      </a:r>
                    </a:p>
                    <a:p>
                      <a:endParaRPr lang="en-US" sz="1200" b="0" i="0" dirty="0" smtClean="0"/>
                    </a:p>
                    <a:p>
                      <a:pPr>
                        <a:buFont typeface="Arial" pitchFamily="34" charset="0"/>
                        <a:buNone/>
                      </a:pPr>
                      <a:r>
                        <a:rPr lang="en-US" sz="1200" b="1" i="0" dirty="0" smtClean="0"/>
                        <a:t>New</a:t>
                      </a:r>
                      <a:r>
                        <a:rPr lang="en-US" sz="1200" b="1" dirty="0" smtClean="0"/>
                        <a:t> provisions:  </a:t>
                      </a:r>
                    </a:p>
                    <a:p>
                      <a:pPr>
                        <a:buFont typeface="Arial" pitchFamily="34" charset="0"/>
                        <a:buNone/>
                      </a:pPr>
                      <a:endParaRPr lang="en-US" sz="1200" b="1" dirty="0" smtClean="0"/>
                    </a:p>
                    <a:p>
                      <a:pPr>
                        <a:buFont typeface="Arial" pitchFamily="34" charset="0"/>
                        <a:buChar char="•"/>
                      </a:pPr>
                      <a:r>
                        <a:rPr lang="en-US" sz="1200" b="1" baseline="0" dirty="0" smtClean="0"/>
                        <a:t>Deferred developer fee in place at the time the construction financing closes becomes the amount of deferred developer fee that must remain in the project</a:t>
                      </a:r>
                    </a:p>
                    <a:p>
                      <a:pPr>
                        <a:buFont typeface="Arial" pitchFamily="34" charset="0"/>
                        <a:buNone/>
                      </a:pPr>
                      <a:endParaRPr lang="en-US" sz="1200" b="1" baseline="0" dirty="0" smtClean="0"/>
                    </a:p>
                    <a:p>
                      <a:pPr>
                        <a:buFont typeface="Arial" pitchFamily="34" charset="0"/>
                        <a:buChar char="•"/>
                      </a:pPr>
                      <a:r>
                        <a:rPr lang="en-US" sz="1200" b="1" baseline="0" dirty="0" smtClean="0"/>
                        <a:t>If the development budget has deferred developer fee at the time construction financing closes, new or additional sources to the project must first reduce AHP before reducing the deferred developer fee source</a:t>
                      </a:r>
                    </a:p>
                  </a:txBody>
                  <a:tcPr/>
                </a:tc>
              </a:tr>
            </a:tbl>
          </a:graphicData>
        </a:graphic>
      </p:graphicFrame>
      <p:sp>
        <p:nvSpPr>
          <p:cNvPr id="5" name="Rectangle 4"/>
          <p:cNvSpPr>
            <a:spLocks noChangeArrowheads="1"/>
          </p:cNvSpPr>
          <p:nvPr/>
        </p:nvSpPr>
        <p:spPr bwMode="auto">
          <a:xfrm>
            <a:off x="152400" y="304800"/>
            <a:ext cx="8610600" cy="762000"/>
          </a:xfrm>
          <a:prstGeom prst="rect">
            <a:avLst/>
          </a:prstGeom>
          <a:noFill/>
          <a:ln w="9525">
            <a:noFill/>
            <a:miter lim="800000"/>
            <a:headEnd/>
            <a:tailEnd/>
          </a:ln>
          <a:effectLst/>
        </p:spPr>
        <p:txBody>
          <a:bodyPr wrap="none" anchor="ctr"/>
          <a:lstStyle/>
          <a:p>
            <a:pPr>
              <a:spcBef>
                <a:spcPct val="20000"/>
              </a:spcBef>
            </a:pPr>
            <a:r>
              <a:rPr lang="en-US" sz="2400" b="1" dirty="0" smtClean="0">
                <a:solidFill>
                  <a:schemeClr val="tx2"/>
                </a:solidFill>
                <a:latin typeface="+mj-lt"/>
                <a:ea typeface="+mj-ea"/>
                <a:cs typeface="Arial" charset="0"/>
              </a:rPr>
              <a:t>What’s New for AHP Competitive?</a:t>
            </a:r>
            <a:endParaRPr lang="en-US" sz="2400" b="1" dirty="0">
              <a:solidFill>
                <a:schemeClr val="tx2"/>
              </a:solidFill>
              <a:latin typeface="+mj-lt"/>
              <a:ea typeface="+mj-ea"/>
              <a:cs typeface="Arial" charset="0"/>
            </a:endParaRPr>
          </a:p>
        </p:txBody>
      </p:sp>
      <p:sp>
        <p:nvSpPr>
          <p:cNvPr id="6" name="Slide Number Placeholder 15"/>
          <p:cNvSpPr>
            <a:spLocks noGrp="1"/>
          </p:cNvSpPr>
          <p:nvPr>
            <p:ph type="sldNum" sz="quarter" idx="4"/>
          </p:nvPr>
        </p:nvSpPr>
        <p:spPr>
          <a:xfrm>
            <a:off x="8352490" y="6464300"/>
            <a:ext cx="586027" cy="365125"/>
          </a:xfrm>
        </p:spPr>
        <p:txBody>
          <a:bodyPr/>
          <a:lstStyle/>
          <a:p>
            <a:fld id="{FC4B9753-22CB-4C9E-B98F-BADEA7B6A284}" type="slidenum">
              <a:rPr lang="en-US" smtClean="0"/>
              <a:pPr/>
              <a:t>31</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286000"/>
            <a:ext cx="8229600" cy="773043"/>
          </a:xfrm>
        </p:spPr>
        <p:txBody>
          <a:bodyPr>
            <a:normAutofit/>
          </a:bodyPr>
          <a:lstStyle/>
          <a:p>
            <a:r>
              <a:rPr lang="en-US" b="0" dirty="0" smtClean="0"/>
              <a:t>Dispelling the Myths About AHP Competitive</a:t>
            </a:r>
            <a:endParaRPr lang="en-US" b="0" dirty="0"/>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Dispelling the Myths About AHP Competitive</a:t>
            </a:r>
            <a:endParaRPr lang="en-US" sz="2400" dirty="0"/>
          </a:p>
        </p:txBody>
      </p:sp>
      <p:sp>
        <p:nvSpPr>
          <p:cNvPr id="3" name="TextBox 2"/>
          <p:cNvSpPr txBox="1"/>
          <p:nvPr/>
        </p:nvSpPr>
        <p:spPr>
          <a:xfrm>
            <a:off x="762000" y="838200"/>
            <a:ext cx="990600" cy="369332"/>
          </a:xfrm>
          <a:prstGeom prst="rect">
            <a:avLst/>
          </a:prstGeom>
          <a:noFill/>
        </p:spPr>
        <p:txBody>
          <a:bodyPr wrap="square" rtlCol="0">
            <a:spAutoFit/>
          </a:bodyPr>
          <a:lstStyle/>
          <a:p>
            <a:r>
              <a:rPr lang="en-US" dirty="0" smtClean="0"/>
              <a:t>Myth</a:t>
            </a:r>
            <a:endParaRPr lang="en-US" dirty="0"/>
          </a:p>
        </p:txBody>
      </p:sp>
      <p:sp>
        <p:nvSpPr>
          <p:cNvPr id="4" name="TextBox 3"/>
          <p:cNvSpPr txBox="1"/>
          <p:nvPr/>
        </p:nvSpPr>
        <p:spPr>
          <a:xfrm>
            <a:off x="914400" y="1219200"/>
            <a:ext cx="3352800" cy="4616648"/>
          </a:xfrm>
          <a:prstGeom prst="rect">
            <a:avLst/>
          </a:prstGeom>
          <a:noFill/>
        </p:spPr>
        <p:txBody>
          <a:bodyPr wrap="square" rtlCol="0">
            <a:spAutoFit/>
          </a:bodyPr>
          <a:lstStyle/>
          <a:p>
            <a:pPr marL="169863" indent="-169863">
              <a:buFont typeface="Wingdings" pitchFamily="2" charset="2"/>
              <a:buChar char="Ø"/>
            </a:pPr>
            <a:r>
              <a:rPr lang="en-US" sz="1400" dirty="0" smtClean="0"/>
              <a:t>AHP cannot be used for supportive housing</a:t>
            </a:r>
          </a:p>
          <a:p>
            <a:pPr marL="169863" indent="-169863">
              <a:buFont typeface="Wingdings" pitchFamily="2" charset="2"/>
              <a:buChar char="Ø"/>
            </a:pPr>
            <a:endParaRPr lang="en-US" sz="1400" dirty="0" smtClean="0"/>
          </a:p>
          <a:p>
            <a:pPr marL="169863" indent="-169863">
              <a:buFont typeface="Wingdings" pitchFamily="2" charset="2"/>
              <a:buChar char="Ø"/>
            </a:pPr>
            <a:endParaRPr lang="en-US" sz="1400" dirty="0" smtClean="0"/>
          </a:p>
          <a:p>
            <a:pPr marL="169863" indent="-169863">
              <a:buFont typeface="Wingdings" pitchFamily="2" charset="2"/>
              <a:buChar char="Ø"/>
            </a:pPr>
            <a:r>
              <a:rPr lang="en-US" sz="1400" dirty="0" smtClean="0"/>
              <a:t>AHP is too complicated</a:t>
            </a:r>
          </a:p>
          <a:p>
            <a:pPr marL="169863" indent="-169863">
              <a:buFont typeface="Wingdings" pitchFamily="2" charset="2"/>
              <a:buChar char="Ø"/>
            </a:pPr>
            <a:endParaRPr lang="en-US" sz="1400" dirty="0" smtClean="0"/>
          </a:p>
          <a:p>
            <a:pPr marL="169863" indent="-169863">
              <a:buFont typeface="Wingdings" pitchFamily="2" charset="2"/>
              <a:buChar char="Ø"/>
            </a:pPr>
            <a:endParaRPr lang="en-US" sz="1400" dirty="0" smtClean="0"/>
          </a:p>
          <a:p>
            <a:pPr marL="169863" indent="-169863">
              <a:buFont typeface="Wingdings" pitchFamily="2" charset="2"/>
              <a:buChar char="Ø"/>
            </a:pPr>
            <a:endParaRPr lang="en-US" sz="1400" dirty="0" smtClean="0"/>
          </a:p>
          <a:p>
            <a:pPr marL="169863" indent="-169863">
              <a:buFont typeface="Wingdings" pitchFamily="2" charset="2"/>
              <a:buChar char="Ø"/>
            </a:pPr>
            <a:endParaRPr lang="en-US" sz="1400" dirty="0" smtClean="0"/>
          </a:p>
          <a:p>
            <a:pPr marL="169863" indent="-169863">
              <a:buFont typeface="Wingdings" pitchFamily="2" charset="2"/>
              <a:buChar char="Ø"/>
            </a:pPr>
            <a:r>
              <a:rPr lang="en-US" sz="1400" dirty="0" smtClean="0"/>
              <a:t>For profit developers cannot participate in AHP</a:t>
            </a:r>
          </a:p>
          <a:p>
            <a:pPr marL="169863" indent="-169863">
              <a:buFont typeface="Wingdings" pitchFamily="2" charset="2"/>
              <a:buChar char="Ø"/>
            </a:pPr>
            <a:endParaRPr lang="en-US" sz="1400" dirty="0" smtClean="0"/>
          </a:p>
          <a:p>
            <a:pPr marL="169863" indent="-169863">
              <a:buFont typeface="Wingdings" pitchFamily="2" charset="2"/>
              <a:buChar char="Ø"/>
            </a:pPr>
            <a:endParaRPr lang="en-US" sz="1400" dirty="0" smtClean="0"/>
          </a:p>
          <a:p>
            <a:pPr marL="169863" indent="-169863">
              <a:buFont typeface="Wingdings" pitchFamily="2" charset="2"/>
              <a:buChar char="Ø"/>
            </a:pPr>
            <a:endParaRPr lang="en-US" sz="1400" dirty="0" smtClean="0"/>
          </a:p>
          <a:p>
            <a:pPr marL="169863" indent="-169863">
              <a:buFont typeface="Wingdings" pitchFamily="2" charset="2"/>
              <a:buChar char="Ø"/>
            </a:pPr>
            <a:r>
              <a:rPr lang="en-US" sz="1400" dirty="0" smtClean="0"/>
              <a:t>AHP cannot be used to pay for project cost overruns</a:t>
            </a:r>
          </a:p>
          <a:p>
            <a:pPr marL="169863" indent="-169863">
              <a:buFont typeface="Wingdings" pitchFamily="2" charset="2"/>
              <a:buChar char="Ø"/>
            </a:pPr>
            <a:endParaRPr lang="en-US" sz="1400" dirty="0" smtClean="0"/>
          </a:p>
          <a:p>
            <a:pPr marL="169863" indent="-169863">
              <a:buFont typeface="Wingdings" pitchFamily="2" charset="2"/>
              <a:buChar char="Ø"/>
            </a:pPr>
            <a:endParaRPr lang="en-US" sz="1400" dirty="0" smtClean="0"/>
          </a:p>
          <a:p>
            <a:pPr marL="169863" indent="-169863">
              <a:buFont typeface="Wingdings" pitchFamily="2" charset="2"/>
              <a:buChar char="Ø"/>
            </a:pPr>
            <a:endParaRPr lang="en-US" sz="1400" dirty="0" smtClean="0"/>
          </a:p>
          <a:p>
            <a:pPr marL="169863" indent="-169863">
              <a:buFont typeface="Wingdings" pitchFamily="2" charset="2"/>
              <a:buChar char="Ø"/>
            </a:pPr>
            <a:r>
              <a:rPr lang="en-US" sz="1400" dirty="0" smtClean="0"/>
              <a:t>Larger financial institutions have a competitive advantage</a:t>
            </a:r>
            <a:endParaRPr lang="en-US" sz="1400" dirty="0"/>
          </a:p>
        </p:txBody>
      </p:sp>
      <p:sp>
        <p:nvSpPr>
          <p:cNvPr id="6" name="TextBox 5"/>
          <p:cNvSpPr txBox="1"/>
          <p:nvPr/>
        </p:nvSpPr>
        <p:spPr>
          <a:xfrm>
            <a:off x="4267200" y="838200"/>
            <a:ext cx="1066800" cy="369332"/>
          </a:xfrm>
          <a:prstGeom prst="rect">
            <a:avLst/>
          </a:prstGeom>
          <a:noFill/>
        </p:spPr>
        <p:txBody>
          <a:bodyPr wrap="square" rtlCol="0">
            <a:spAutoFit/>
          </a:bodyPr>
          <a:lstStyle/>
          <a:p>
            <a:r>
              <a:rPr lang="en-US" dirty="0" smtClean="0"/>
              <a:t>Reality</a:t>
            </a:r>
            <a:endParaRPr lang="en-US" dirty="0"/>
          </a:p>
        </p:txBody>
      </p:sp>
      <p:sp>
        <p:nvSpPr>
          <p:cNvPr id="7" name="TextBox 6"/>
          <p:cNvSpPr txBox="1"/>
          <p:nvPr/>
        </p:nvSpPr>
        <p:spPr>
          <a:xfrm>
            <a:off x="4343400" y="1210270"/>
            <a:ext cx="3810000" cy="5940088"/>
          </a:xfrm>
          <a:prstGeom prst="rect">
            <a:avLst/>
          </a:prstGeom>
          <a:noFill/>
        </p:spPr>
        <p:txBody>
          <a:bodyPr wrap="square" rtlCol="0">
            <a:spAutoFit/>
          </a:bodyPr>
          <a:lstStyle/>
          <a:p>
            <a:pPr marL="169863" indent="-169863">
              <a:buFont typeface="Wingdings" pitchFamily="2" charset="2"/>
              <a:buChar char="Ø"/>
            </a:pPr>
            <a:r>
              <a:rPr lang="en-US" sz="1400" dirty="0" smtClean="0"/>
              <a:t>Supportive housing (e.g. transitional housing &amp; homeless shelters are eligible project types</a:t>
            </a:r>
          </a:p>
          <a:p>
            <a:pPr marL="169863" indent="-169863">
              <a:buFont typeface="Wingdings" pitchFamily="2" charset="2"/>
              <a:buChar char="Ø"/>
            </a:pPr>
            <a:endParaRPr lang="en-US" sz="1400" dirty="0" smtClean="0"/>
          </a:p>
          <a:p>
            <a:pPr marL="169863" indent="-169863">
              <a:buFont typeface="Wingdings" pitchFamily="2" charset="2"/>
              <a:buChar char="Ø"/>
            </a:pPr>
            <a:r>
              <a:rPr lang="en-US" sz="1400" dirty="0" smtClean="0"/>
              <a:t>FHLBank Atlanta provides learning materials &amp; educational webinars, and is available to provide individual technical assistance</a:t>
            </a:r>
          </a:p>
          <a:p>
            <a:pPr marL="169863" indent="-169863">
              <a:buFont typeface="Wingdings" pitchFamily="2" charset="2"/>
              <a:buChar char="Ø"/>
            </a:pPr>
            <a:endParaRPr lang="en-US" sz="1400" dirty="0" smtClean="0"/>
          </a:p>
          <a:p>
            <a:pPr marL="169863" indent="-169863">
              <a:buFont typeface="Wingdings" pitchFamily="2" charset="2"/>
              <a:buChar char="Ø"/>
            </a:pPr>
            <a:r>
              <a:rPr lang="en-US" sz="1400" dirty="0" smtClean="0"/>
              <a:t>For profit developers are eligible to participate in AHP. Nonprofit or Government sponsors, however, are eligible for additional points</a:t>
            </a:r>
          </a:p>
          <a:p>
            <a:pPr marL="169863" indent="-169863">
              <a:buFont typeface="Wingdings" pitchFamily="2" charset="2"/>
              <a:buChar char="Ø"/>
            </a:pPr>
            <a:endParaRPr lang="en-US" sz="1400" dirty="0" smtClean="0"/>
          </a:p>
          <a:p>
            <a:pPr marL="169863" indent="-169863">
              <a:buFont typeface="Wingdings" pitchFamily="2" charset="2"/>
              <a:buChar char="Ø"/>
            </a:pPr>
            <a:r>
              <a:rPr lang="en-US" sz="1400" dirty="0" smtClean="0"/>
              <a:t>A project in construction at the time of application is eligible to apply for AHP, although the project must demonstrate the need for subsidy</a:t>
            </a:r>
          </a:p>
          <a:p>
            <a:pPr marL="169863" indent="-169863">
              <a:buFont typeface="Wingdings" pitchFamily="2" charset="2"/>
              <a:buChar char="Ø"/>
            </a:pPr>
            <a:endParaRPr lang="en-US" sz="1400" dirty="0" smtClean="0"/>
          </a:p>
          <a:p>
            <a:pPr marL="169863" indent="-169863">
              <a:buFont typeface="Wingdings" pitchFamily="2" charset="2"/>
              <a:buChar char="Ø"/>
            </a:pPr>
            <a:r>
              <a:rPr lang="en-US" sz="1400" dirty="0" smtClean="0"/>
              <a:t>Scoring is based on the quality of the project, without consideration for the size of the member financial institution</a:t>
            </a:r>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a:p>
        </p:txBody>
      </p:sp>
      <p:sp>
        <p:nvSpPr>
          <p:cNvPr id="8" name="Slide Number Placeholder 15"/>
          <p:cNvSpPr>
            <a:spLocks noGrp="1"/>
          </p:cNvSpPr>
          <p:nvPr>
            <p:ph type="sldNum" sz="quarter" idx="4"/>
          </p:nvPr>
        </p:nvSpPr>
        <p:spPr>
          <a:xfrm>
            <a:off x="8352490" y="6464300"/>
            <a:ext cx="586027" cy="365125"/>
          </a:xfrm>
        </p:spPr>
        <p:txBody>
          <a:bodyPr/>
          <a:lstStyle/>
          <a:p>
            <a:fld id="{FC4B9753-22CB-4C9E-B98F-BADEA7B6A284}" type="slidenum">
              <a:rPr lang="en-US" smtClean="0"/>
              <a:pPr/>
              <a:t>33</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0143" y="219228"/>
            <a:ext cx="8229600" cy="773043"/>
          </a:xfrm>
        </p:spPr>
        <p:txBody>
          <a:bodyPr/>
          <a:lstStyle/>
          <a:p>
            <a:r>
              <a:rPr lang="en-US" dirty="0" smtClean="0"/>
              <a:t>Questions?</a:t>
            </a:r>
            <a:endParaRPr lang="en-US" dirty="0"/>
          </a:p>
        </p:txBody>
      </p:sp>
      <p:sp>
        <p:nvSpPr>
          <p:cNvPr id="3" name="TextBox 2"/>
          <p:cNvSpPr txBox="1"/>
          <p:nvPr/>
        </p:nvSpPr>
        <p:spPr>
          <a:xfrm>
            <a:off x="533400" y="1208782"/>
            <a:ext cx="3200400" cy="1077218"/>
          </a:xfrm>
          <a:prstGeom prst="rect">
            <a:avLst/>
          </a:prstGeom>
          <a:noFill/>
        </p:spPr>
        <p:txBody>
          <a:bodyPr wrap="square" rtlCol="0">
            <a:spAutoFit/>
          </a:bodyPr>
          <a:lstStyle/>
          <a:p>
            <a:r>
              <a:rPr lang="en-US" sz="1600" dirty="0" smtClean="0">
                <a:solidFill>
                  <a:schemeClr val="bg1"/>
                </a:solidFill>
              </a:rPr>
              <a:t>Joel Brockmann</a:t>
            </a:r>
          </a:p>
          <a:p>
            <a:r>
              <a:rPr lang="en-US" sz="1600" dirty="0" smtClean="0">
                <a:solidFill>
                  <a:schemeClr val="bg1"/>
                </a:solidFill>
              </a:rPr>
              <a:t>Rental Production Manager</a:t>
            </a:r>
          </a:p>
          <a:p>
            <a:r>
              <a:rPr lang="en-US" sz="1600" dirty="0" smtClean="0">
                <a:solidFill>
                  <a:schemeClr val="bg1"/>
                </a:solidFill>
              </a:rPr>
              <a:t>404.888.8156</a:t>
            </a:r>
          </a:p>
          <a:p>
            <a:r>
              <a:rPr lang="en-US" sz="1400" dirty="0" smtClean="0">
                <a:solidFill>
                  <a:schemeClr val="bg1"/>
                </a:solidFill>
              </a:rPr>
              <a:t>jbrockmann@fhlbatl.com</a:t>
            </a:r>
            <a:endParaRPr lang="en-US" sz="1400" dirty="0">
              <a:solidFill>
                <a:schemeClr val="bg1"/>
              </a:solidFill>
            </a:endParaRPr>
          </a:p>
        </p:txBody>
      </p:sp>
      <p:sp>
        <p:nvSpPr>
          <p:cNvPr id="5" name="TextBox 4"/>
          <p:cNvSpPr txBox="1"/>
          <p:nvPr/>
        </p:nvSpPr>
        <p:spPr>
          <a:xfrm>
            <a:off x="4419600" y="1208782"/>
            <a:ext cx="3200400" cy="1077218"/>
          </a:xfrm>
          <a:prstGeom prst="rect">
            <a:avLst/>
          </a:prstGeom>
          <a:noFill/>
        </p:spPr>
        <p:txBody>
          <a:bodyPr wrap="square" rtlCol="0">
            <a:spAutoFit/>
          </a:bodyPr>
          <a:lstStyle/>
          <a:p>
            <a:r>
              <a:rPr lang="en-US" sz="1600" dirty="0" smtClean="0">
                <a:solidFill>
                  <a:schemeClr val="bg1"/>
                </a:solidFill>
              </a:rPr>
              <a:t>Don Billingsley</a:t>
            </a:r>
          </a:p>
          <a:p>
            <a:r>
              <a:rPr lang="en-US" sz="1600" dirty="0" smtClean="0">
                <a:solidFill>
                  <a:schemeClr val="bg1"/>
                </a:solidFill>
              </a:rPr>
              <a:t>Rental  Analyst</a:t>
            </a:r>
          </a:p>
          <a:p>
            <a:r>
              <a:rPr lang="en-US" sz="1600" dirty="0" smtClean="0">
                <a:solidFill>
                  <a:schemeClr val="bg1"/>
                </a:solidFill>
              </a:rPr>
              <a:t>404.888.8341</a:t>
            </a:r>
          </a:p>
          <a:p>
            <a:r>
              <a:rPr lang="en-US" sz="1400" dirty="0" smtClean="0">
                <a:solidFill>
                  <a:schemeClr val="bg1"/>
                </a:solidFill>
              </a:rPr>
              <a:t>dbillingsley@fhlbatl.com</a:t>
            </a:r>
            <a:endParaRPr lang="en-US" sz="1400" dirty="0">
              <a:solidFill>
                <a:schemeClr val="bg1"/>
              </a:solidFill>
            </a:endParaRPr>
          </a:p>
        </p:txBody>
      </p:sp>
      <p:sp>
        <p:nvSpPr>
          <p:cNvPr id="6" name="TextBox 5"/>
          <p:cNvSpPr txBox="1"/>
          <p:nvPr/>
        </p:nvSpPr>
        <p:spPr>
          <a:xfrm>
            <a:off x="545802" y="2504182"/>
            <a:ext cx="3200400" cy="1077218"/>
          </a:xfrm>
          <a:prstGeom prst="rect">
            <a:avLst/>
          </a:prstGeom>
          <a:noFill/>
        </p:spPr>
        <p:txBody>
          <a:bodyPr wrap="square" rtlCol="0">
            <a:spAutoFit/>
          </a:bodyPr>
          <a:lstStyle/>
          <a:p>
            <a:r>
              <a:rPr lang="en-US" sz="1600" dirty="0" smtClean="0">
                <a:solidFill>
                  <a:schemeClr val="bg1"/>
                </a:solidFill>
              </a:rPr>
              <a:t>James Monaghan</a:t>
            </a:r>
          </a:p>
          <a:p>
            <a:r>
              <a:rPr lang="en-US" sz="1600" dirty="0" smtClean="0">
                <a:solidFill>
                  <a:schemeClr val="bg1"/>
                </a:solidFill>
              </a:rPr>
              <a:t>Rental  Analyst</a:t>
            </a:r>
          </a:p>
          <a:p>
            <a:r>
              <a:rPr lang="en-US" sz="1600" dirty="0" smtClean="0">
                <a:solidFill>
                  <a:schemeClr val="bg1"/>
                </a:solidFill>
              </a:rPr>
              <a:t>404.888.8429</a:t>
            </a:r>
          </a:p>
          <a:p>
            <a:r>
              <a:rPr lang="en-US" sz="1400" dirty="0" smtClean="0">
                <a:solidFill>
                  <a:schemeClr val="bg1"/>
                </a:solidFill>
              </a:rPr>
              <a:t>jmonaghan@fhlbatl.com</a:t>
            </a:r>
            <a:endParaRPr lang="en-US" sz="1400" dirty="0">
              <a:solidFill>
                <a:schemeClr val="bg1"/>
              </a:solidFill>
            </a:endParaRPr>
          </a:p>
        </p:txBody>
      </p:sp>
      <p:sp>
        <p:nvSpPr>
          <p:cNvPr id="7" name="TextBox 6"/>
          <p:cNvSpPr txBox="1"/>
          <p:nvPr/>
        </p:nvSpPr>
        <p:spPr>
          <a:xfrm>
            <a:off x="4419600" y="2504182"/>
            <a:ext cx="3200400" cy="1077218"/>
          </a:xfrm>
          <a:prstGeom prst="rect">
            <a:avLst/>
          </a:prstGeom>
          <a:noFill/>
        </p:spPr>
        <p:txBody>
          <a:bodyPr wrap="square" rtlCol="0">
            <a:spAutoFit/>
          </a:bodyPr>
          <a:lstStyle/>
          <a:p>
            <a:r>
              <a:rPr lang="en-US" sz="1600" dirty="0" smtClean="0">
                <a:solidFill>
                  <a:schemeClr val="bg1"/>
                </a:solidFill>
              </a:rPr>
              <a:t>Glenn Stewart</a:t>
            </a:r>
          </a:p>
          <a:p>
            <a:r>
              <a:rPr lang="en-US" sz="1600" dirty="0" smtClean="0">
                <a:solidFill>
                  <a:schemeClr val="bg1"/>
                </a:solidFill>
              </a:rPr>
              <a:t>Rental  Analyst</a:t>
            </a:r>
          </a:p>
          <a:p>
            <a:r>
              <a:rPr lang="en-US" sz="1600" dirty="0" smtClean="0">
                <a:solidFill>
                  <a:schemeClr val="bg1"/>
                </a:solidFill>
              </a:rPr>
              <a:t>404.888.5348</a:t>
            </a:r>
          </a:p>
          <a:p>
            <a:r>
              <a:rPr lang="en-US" sz="1400" dirty="0" smtClean="0">
                <a:solidFill>
                  <a:schemeClr val="bg1"/>
                </a:solidFill>
              </a:rPr>
              <a:t>gstewart@fhlbatl.com</a:t>
            </a:r>
            <a:endParaRPr lang="en-US" sz="1400" dirty="0">
              <a:solidFill>
                <a:schemeClr val="bg1"/>
              </a:solidFill>
            </a:endParaRPr>
          </a:p>
        </p:txBody>
      </p:sp>
      <p:sp>
        <p:nvSpPr>
          <p:cNvPr id="8" name="TextBox 7"/>
          <p:cNvSpPr txBox="1"/>
          <p:nvPr/>
        </p:nvSpPr>
        <p:spPr>
          <a:xfrm>
            <a:off x="544033" y="3830360"/>
            <a:ext cx="3429000" cy="1046440"/>
          </a:xfrm>
          <a:prstGeom prst="rect">
            <a:avLst/>
          </a:prstGeom>
          <a:noFill/>
        </p:spPr>
        <p:txBody>
          <a:bodyPr wrap="square" rtlCol="0">
            <a:spAutoFit/>
          </a:bodyPr>
          <a:lstStyle/>
          <a:p>
            <a:r>
              <a:rPr lang="en-US" sz="1600" dirty="0" smtClean="0">
                <a:solidFill>
                  <a:schemeClr val="bg1"/>
                </a:solidFill>
              </a:rPr>
              <a:t>Clarissa Weaver</a:t>
            </a:r>
          </a:p>
          <a:p>
            <a:r>
              <a:rPr lang="en-US" sz="1600" dirty="0" smtClean="0">
                <a:solidFill>
                  <a:schemeClr val="bg1"/>
                </a:solidFill>
              </a:rPr>
              <a:t>Compliance  and Servicing Analyst</a:t>
            </a:r>
          </a:p>
          <a:p>
            <a:r>
              <a:rPr lang="en-US" sz="1600" dirty="0" smtClean="0">
                <a:solidFill>
                  <a:schemeClr val="bg1"/>
                </a:solidFill>
              </a:rPr>
              <a:t>404.888.5687</a:t>
            </a:r>
          </a:p>
          <a:p>
            <a:r>
              <a:rPr lang="en-US" sz="1400" dirty="0" smtClean="0">
                <a:solidFill>
                  <a:schemeClr val="bg1"/>
                </a:solidFill>
              </a:rPr>
              <a:t>cweaver@fhlbatl.com</a:t>
            </a:r>
            <a:endParaRPr lang="en-US" sz="1400"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2"/>
          <p:cNvSpPr>
            <a:spLocks noGrp="1"/>
          </p:cNvSpPr>
          <p:nvPr>
            <p:ph type="title"/>
          </p:nvPr>
        </p:nvSpPr>
        <p:spPr>
          <a:xfrm>
            <a:off x="381000" y="0"/>
            <a:ext cx="8229600" cy="1143000"/>
          </a:xfrm>
        </p:spPr>
        <p:txBody>
          <a:bodyPr>
            <a:normAutofit/>
          </a:bodyPr>
          <a:lstStyle/>
          <a:p>
            <a:r>
              <a:rPr lang="en-US" dirty="0" smtClean="0"/>
              <a:t>The Twelve FHLBanks</a:t>
            </a:r>
          </a:p>
        </p:txBody>
      </p:sp>
      <p:sp>
        <p:nvSpPr>
          <p:cNvPr id="13315" name="Rectangle 6"/>
          <p:cNvSpPr>
            <a:spLocks noChangeArrowheads="1"/>
          </p:cNvSpPr>
          <p:nvPr/>
        </p:nvSpPr>
        <p:spPr bwMode="auto">
          <a:xfrm>
            <a:off x="457200" y="6248400"/>
            <a:ext cx="1371600" cy="476250"/>
          </a:xfrm>
          <a:prstGeom prst="rect">
            <a:avLst/>
          </a:prstGeom>
          <a:noFill/>
          <a:ln w="9525">
            <a:noFill/>
            <a:miter lim="800000"/>
            <a:headEnd/>
            <a:tailEnd/>
          </a:ln>
        </p:spPr>
        <p:txBody>
          <a:bodyPr/>
          <a:lstStyle/>
          <a:p>
            <a:fld id="{F74CEE7B-0C17-47A5-8E38-C8E7AE51187F}" type="slidenum">
              <a:rPr lang="en-US" sz="1000" b="0">
                <a:latin typeface="Century Gothic" pitchFamily="34" charset="0"/>
              </a:rPr>
              <a:pPr/>
              <a:t>4</a:t>
            </a:fld>
            <a:endParaRPr lang="en-US" sz="1000" b="0" dirty="0">
              <a:latin typeface="Century Gothic" pitchFamily="34" charset="0"/>
            </a:endParaRPr>
          </a:p>
        </p:txBody>
      </p:sp>
      <p:pic>
        <p:nvPicPr>
          <p:cNvPr id="13316" name="Picture 2"/>
          <p:cNvPicPr>
            <a:picLocks noChangeAspect="1" noChangeArrowheads="1"/>
          </p:cNvPicPr>
          <p:nvPr/>
        </p:nvPicPr>
        <p:blipFill>
          <a:blip r:embed="rId3" cstate="print"/>
          <a:srcRect l="62813" t="39844" r="10312" b="14063"/>
          <a:stretch>
            <a:fillRect/>
          </a:stretch>
        </p:blipFill>
        <p:spPr bwMode="auto">
          <a:xfrm>
            <a:off x="990600" y="838200"/>
            <a:ext cx="7239000" cy="4965700"/>
          </a:xfrm>
          <a:prstGeom prst="rect">
            <a:avLst/>
          </a:prstGeom>
          <a:noFill/>
          <a:ln w="57150" algn="ctr">
            <a:noFill/>
            <a:miter lim="800000"/>
            <a:headEnd/>
            <a:tailEnd/>
          </a:ln>
        </p:spPr>
      </p:pic>
      <p:sp>
        <p:nvSpPr>
          <p:cNvPr id="5" name="Slide Number Placeholder 5"/>
          <p:cNvSpPr>
            <a:spLocks noGrp="1"/>
          </p:cNvSpPr>
          <p:nvPr>
            <p:ph type="sldNum" sz="quarter" idx="4294967295"/>
          </p:nvPr>
        </p:nvSpPr>
        <p:spPr>
          <a:xfrm>
            <a:off x="6781800" y="6381750"/>
            <a:ext cx="2133600" cy="476250"/>
          </a:xfrm>
          <a:prstGeom prst="rect">
            <a:avLst/>
          </a:prstGeom>
        </p:spPr>
        <p:txBody>
          <a:bodyPr/>
          <a:lstStyle/>
          <a:p>
            <a:pPr>
              <a:defRPr/>
            </a:pPr>
            <a:fld id="{F5181020-C8BB-4DC2-86E9-90C90C7B4246}" type="slidenum">
              <a:rPr lang="en-US"/>
              <a:pPr>
                <a:defRPr/>
              </a:pPr>
              <a:t>4</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2"/>
          <p:cNvSpPr>
            <a:spLocks noChangeArrowheads="1"/>
          </p:cNvSpPr>
          <p:nvPr/>
        </p:nvSpPr>
        <p:spPr bwMode="auto">
          <a:xfrm>
            <a:off x="0" y="838200"/>
            <a:ext cx="8229600" cy="1219200"/>
          </a:xfrm>
          <a:prstGeom prst="rect">
            <a:avLst/>
          </a:prstGeom>
          <a:solidFill>
            <a:srgbClr val="BBE0E3">
              <a:alpha val="89803"/>
            </a:srgbClr>
          </a:solidFill>
          <a:ln w="38100" algn="ctr">
            <a:noFill/>
            <a:miter lim="800000"/>
            <a:headEnd/>
            <a:tailEnd/>
          </a:ln>
        </p:spPr>
        <p:txBody>
          <a:bodyPr wrap="none" anchor="ctr"/>
          <a:lstStyle/>
          <a:p>
            <a:endParaRPr lang="en-US" dirty="0">
              <a:solidFill>
                <a:srgbClr val="FF9900"/>
              </a:solidFill>
            </a:endParaRPr>
          </a:p>
        </p:txBody>
      </p:sp>
      <p:sp>
        <p:nvSpPr>
          <p:cNvPr id="566275" name="Rectangle 3"/>
          <p:cNvSpPr>
            <a:spLocks noChangeArrowheads="1"/>
          </p:cNvSpPr>
          <p:nvPr/>
        </p:nvSpPr>
        <p:spPr bwMode="auto">
          <a:xfrm>
            <a:off x="0" y="2057400"/>
            <a:ext cx="8686800" cy="1600200"/>
          </a:xfrm>
          <a:prstGeom prst="rect">
            <a:avLst/>
          </a:prstGeom>
          <a:solidFill>
            <a:srgbClr val="CCFFCC">
              <a:alpha val="70195"/>
            </a:srgbClr>
          </a:solidFill>
          <a:ln w="38100" algn="ctr">
            <a:solidFill>
              <a:schemeClr val="bg1"/>
            </a:solidFill>
            <a:miter lim="800000"/>
            <a:headEnd/>
            <a:tailEnd/>
          </a:ln>
        </p:spPr>
        <p:txBody>
          <a:bodyPr wrap="none" anchor="ctr"/>
          <a:lstStyle/>
          <a:p>
            <a:endParaRPr lang="en-US" dirty="0">
              <a:solidFill>
                <a:srgbClr val="FF9900"/>
              </a:solidFill>
            </a:endParaRPr>
          </a:p>
        </p:txBody>
      </p:sp>
      <p:sp>
        <p:nvSpPr>
          <p:cNvPr id="566276" name="Rectangle 4"/>
          <p:cNvSpPr>
            <a:spLocks noChangeArrowheads="1"/>
          </p:cNvSpPr>
          <p:nvPr/>
        </p:nvSpPr>
        <p:spPr bwMode="auto">
          <a:xfrm>
            <a:off x="0" y="3657600"/>
            <a:ext cx="9144000" cy="2057400"/>
          </a:xfrm>
          <a:prstGeom prst="rect">
            <a:avLst/>
          </a:prstGeom>
          <a:solidFill>
            <a:srgbClr val="BBE0E3">
              <a:alpha val="89803"/>
            </a:srgbClr>
          </a:solidFill>
          <a:ln w="38100" algn="ctr">
            <a:solidFill>
              <a:schemeClr val="bg1"/>
            </a:solidFill>
            <a:miter lim="800000"/>
            <a:headEnd/>
            <a:tailEnd/>
          </a:ln>
        </p:spPr>
        <p:txBody>
          <a:bodyPr wrap="none" anchor="ctr"/>
          <a:lstStyle/>
          <a:p>
            <a:endParaRPr lang="en-US" dirty="0">
              <a:solidFill>
                <a:srgbClr val="FF9900"/>
              </a:solidFill>
            </a:endParaRPr>
          </a:p>
        </p:txBody>
      </p:sp>
      <p:sp>
        <p:nvSpPr>
          <p:cNvPr id="12293" name="Title 7"/>
          <p:cNvSpPr>
            <a:spLocks noGrp="1"/>
          </p:cNvSpPr>
          <p:nvPr>
            <p:ph type="title"/>
          </p:nvPr>
        </p:nvSpPr>
        <p:spPr/>
        <p:txBody>
          <a:bodyPr>
            <a:normAutofit/>
          </a:bodyPr>
          <a:lstStyle/>
          <a:p>
            <a:r>
              <a:rPr lang="en-US" dirty="0" smtClean="0"/>
              <a:t>FHLBank System Overview</a:t>
            </a:r>
          </a:p>
        </p:txBody>
      </p:sp>
      <p:sp>
        <p:nvSpPr>
          <p:cNvPr id="566277" name="Rectangle 5"/>
          <p:cNvSpPr>
            <a:spLocks noGrp="1" noChangeArrowheads="1"/>
          </p:cNvSpPr>
          <p:nvPr>
            <p:ph idx="1"/>
          </p:nvPr>
        </p:nvSpPr>
        <p:spPr/>
        <p:txBody>
          <a:bodyPr/>
          <a:lstStyle/>
          <a:p>
            <a:pPr marL="0" indent="0" eaLnBrk="1" hangingPunct="1">
              <a:spcAft>
                <a:spcPct val="50000"/>
              </a:spcAft>
              <a:buClr>
                <a:srgbClr val="000066"/>
              </a:buClr>
              <a:buFontTx/>
              <a:buNone/>
            </a:pPr>
            <a:r>
              <a:rPr lang="en-US" sz="2300" dirty="0" smtClean="0"/>
              <a:t>The Bank is a cooperative, owned by its shareholders</a:t>
            </a:r>
          </a:p>
          <a:p>
            <a:pPr marL="0" indent="0" eaLnBrk="1" hangingPunct="1">
              <a:lnSpc>
                <a:spcPct val="105000"/>
              </a:lnSpc>
              <a:spcAft>
                <a:spcPct val="50000"/>
              </a:spcAft>
              <a:buClr>
                <a:srgbClr val="000066"/>
              </a:buClr>
              <a:buFontTx/>
              <a:buNone/>
            </a:pPr>
            <a:endParaRPr lang="en-US" sz="2300" dirty="0" smtClean="0"/>
          </a:p>
          <a:p>
            <a:pPr marL="0" indent="0" eaLnBrk="1" hangingPunct="1">
              <a:spcAft>
                <a:spcPct val="50000"/>
              </a:spcAft>
              <a:buClr>
                <a:srgbClr val="000066"/>
              </a:buClr>
              <a:buFontTx/>
              <a:buNone/>
            </a:pPr>
            <a:r>
              <a:rPr lang="en-US" sz="2300" dirty="0" smtClean="0"/>
              <a:t>Shareholders purchase stock in the Bank, and they receive dividends on their stock investments</a:t>
            </a:r>
          </a:p>
          <a:p>
            <a:pPr marL="0" indent="0" eaLnBrk="1" hangingPunct="1">
              <a:lnSpc>
                <a:spcPct val="115000"/>
              </a:lnSpc>
              <a:spcAft>
                <a:spcPct val="50000"/>
              </a:spcAft>
              <a:buClr>
                <a:srgbClr val="000066"/>
              </a:buClr>
              <a:buFontTx/>
              <a:buNone/>
            </a:pPr>
            <a:endParaRPr lang="en-US" sz="2300" dirty="0" smtClean="0"/>
          </a:p>
          <a:p>
            <a:pPr marL="0" indent="0" eaLnBrk="1" hangingPunct="1">
              <a:spcAft>
                <a:spcPct val="50000"/>
              </a:spcAft>
              <a:buClr>
                <a:srgbClr val="000066"/>
              </a:buClr>
              <a:buFontTx/>
              <a:buNone/>
            </a:pPr>
            <a:r>
              <a:rPr lang="en-US" sz="2300" dirty="0" smtClean="0"/>
              <a:t>Shareholders include commercial banks, savings and loan institutions, credit unions, community development financial institutions (CDFIs), and insurance companies</a:t>
            </a:r>
          </a:p>
          <a:p>
            <a:pPr marL="0" indent="0" eaLnBrk="1" hangingPunct="1">
              <a:buFontTx/>
              <a:buNone/>
            </a:pPr>
            <a:endParaRPr lang="en-US" sz="2300" dirty="0" smtClean="0"/>
          </a:p>
          <a:p>
            <a:pPr marL="0" indent="0" eaLnBrk="1" hangingPunct="1">
              <a:buFontTx/>
              <a:buNone/>
            </a:pPr>
            <a:endParaRPr lang="en-US" sz="2200" dirty="0" smtClean="0"/>
          </a:p>
          <a:p>
            <a:pPr marL="0" indent="0" eaLnBrk="1" hangingPunct="1"/>
            <a:endParaRPr lang="en-US" sz="2200" dirty="0" smtClean="0"/>
          </a:p>
        </p:txBody>
      </p:sp>
      <p:sp>
        <p:nvSpPr>
          <p:cNvPr id="7" name="Slide Number Placeholder 5"/>
          <p:cNvSpPr>
            <a:spLocks noGrp="1"/>
          </p:cNvSpPr>
          <p:nvPr>
            <p:ph type="sldNum" sz="quarter" idx="4294967295"/>
          </p:nvPr>
        </p:nvSpPr>
        <p:spPr>
          <a:xfrm>
            <a:off x="6553200" y="6553200"/>
            <a:ext cx="2133600" cy="476250"/>
          </a:xfrm>
          <a:prstGeom prst="rect">
            <a:avLst/>
          </a:prstGeom>
        </p:spPr>
        <p:txBody>
          <a:bodyPr/>
          <a:lstStyle/>
          <a:p>
            <a:pPr>
              <a:defRPr/>
            </a:pPr>
            <a:fld id="{DE4C4B7B-DEDC-4614-B978-E055EB57E65C}" type="slidenum">
              <a:rPr lang="en-US"/>
              <a:pPr>
                <a:defRPr/>
              </a:pPr>
              <a:t>5</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6277">
                                            <p:txEl>
                                              <p:pRg st="0" end="0"/>
                                            </p:txEl>
                                          </p:spTgt>
                                        </p:tgtEl>
                                        <p:attrNameLst>
                                          <p:attrName>style.visibility</p:attrName>
                                        </p:attrNameLst>
                                      </p:cBhvr>
                                      <p:to>
                                        <p:strVal val="visible"/>
                                      </p:to>
                                    </p:set>
                                    <p:animEffect transition="in" filter="fade">
                                      <p:cBhvr>
                                        <p:cTn id="7" dur="1000"/>
                                        <p:tgtEl>
                                          <p:spTgt spid="56627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66274"/>
                                        </p:tgtEl>
                                        <p:attrNameLst>
                                          <p:attrName>style.visibility</p:attrName>
                                        </p:attrNameLst>
                                      </p:cBhvr>
                                      <p:to>
                                        <p:strVal val="visible"/>
                                      </p:to>
                                    </p:set>
                                    <p:animEffect transition="in" filter="fade">
                                      <p:cBhvr>
                                        <p:cTn id="10" dur="1000"/>
                                        <p:tgtEl>
                                          <p:spTgt spid="56627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1" nodeType="clickEffect">
                                  <p:stCondLst>
                                    <p:cond delay="0"/>
                                  </p:stCondLst>
                                  <p:childTnLst>
                                    <p:set>
                                      <p:cBhvr>
                                        <p:cTn id="14" dur="1" fill="hold">
                                          <p:stCondLst>
                                            <p:cond delay="0"/>
                                          </p:stCondLst>
                                        </p:cTn>
                                        <p:tgtEl>
                                          <p:spTgt spid="566277">
                                            <p:txEl>
                                              <p:pRg st="2" end="2"/>
                                            </p:txEl>
                                          </p:spTgt>
                                        </p:tgtEl>
                                        <p:attrNameLst>
                                          <p:attrName>style.visibility</p:attrName>
                                        </p:attrNameLst>
                                      </p:cBhvr>
                                      <p:to>
                                        <p:strVal val="visible"/>
                                      </p:to>
                                    </p:set>
                                    <p:animEffect transition="in" filter="fade">
                                      <p:cBhvr>
                                        <p:cTn id="15" dur="1000"/>
                                        <p:tgtEl>
                                          <p:spTgt spid="566277">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66275"/>
                                        </p:tgtEl>
                                        <p:attrNameLst>
                                          <p:attrName>style.visibility</p:attrName>
                                        </p:attrNameLst>
                                      </p:cBhvr>
                                      <p:to>
                                        <p:strVal val="visible"/>
                                      </p:to>
                                    </p:set>
                                    <p:animEffect transition="in" filter="fade">
                                      <p:cBhvr>
                                        <p:cTn id="18" dur="1000"/>
                                        <p:tgtEl>
                                          <p:spTgt spid="56627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2" nodeType="clickEffect">
                                  <p:stCondLst>
                                    <p:cond delay="0"/>
                                  </p:stCondLst>
                                  <p:childTnLst>
                                    <p:set>
                                      <p:cBhvr>
                                        <p:cTn id="22" dur="1" fill="hold">
                                          <p:stCondLst>
                                            <p:cond delay="0"/>
                                          </p:stCondLst>
                                        </p:cTn>
                                        <p:tgtEl>
                                          <p:spTgt spid="566277">
                                            <p:txEl>
                                              <p:pRg st="4" end="4"/>
                                            </p:txEl>
                                          </p:spTgt>
                                        </p:tgtEl>
                                        <p:attrNameLst>
                                          <p:attrName>style.visibility</p:attrName>
                                        </p:attrNameLst>
                                      </p:cBhvr>
                                      <p:to>
                                        <p:strVal val="visible"/>
                                      </p:to>
                                    </p:set>
                                    <p:animEffect transition="in" filter="fade">
                                      <p:cBhvr>
                                        <p:cTn id="23" dur="1000"/>
                                        <p:tgtEl>
                                          <p:spTgt spid="566277">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66276"/>
                                        </p:tgtEl>
                                        <p:attrNameLst>
                                          <p:attrName>style.visibility</p:attrName>
                                        </p:attrNameLst>
                                      </p:cBhvr>
                                      <p:to>
                                        <p:strVal val="visible"/>
                                      </p:to>
                                    </p:set>
                                    <p:animEffect transition="in" filter="fade">
                                      <p:cBhvr>
                                        <p:cTn id="26" dur="1000"/>
                                        <p:tgtEl>
                                          <p:spTgt spid="566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6274" grpId="0" animBg="1"/>
      <p:bldP spid="566275" grpId="0" animBg="1"/>
      <p:bldP spid="566276" grpId="0" animBg="1"/>
      <p:bldP spid="566277" grpId="0" build="p"/>
      <p:bldP spid="566277" grpId="1" build="p"/>
      <p:bldP spid="566277" grpId="2"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a:xfrm>
            <a:off x="533400" y="1676400"/>
            <a:ext cx="8153400" cy="3810000"/>
          </a:xfrm>
          <a:prstGeom prst="rect">
            <a:avLst/>
          </a:prstGeom>
        </p:spPr>
        <p:txBody>
          <a:bodyPr vert="horz" lIns="91440" tIns="45720" rIns="91440" bIns="45720" rtlCol="0">
            <a:normAutofit lnSpcReduction="10000"/>
          </a:bodyPr>
          <a:lstStyle/>
          <a:p>
            <a:pPr marL="342900" marR="0" lvl="0" indent="-342900" algn="l" defTabSz="571500" rtl="0" eaLnBrk="1" fontAlgn="auto" latinLnBrk="0" hangingPunct="1">
              <a:lnSpc>
                <a:spcPct val="100000"/>
              </a:lnSpc>
              <a:spcBef>
                <a:spcPct val="9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571500" rtl="0" eaLnBrk="1" fontAlgn="auto" latinLnBrk="0" hangingPunct="1">
              <a:lnSpc>
                <a:spcPct val="100000"/>
              </a:lnSpc>
              <a:spcBef>
                <a:spcPct val="9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571500" rtl="0" eaLnBrk="1" fontAlgn="auto" latinLnBrk="0" hangingPunct="1">
              <a:lnSpc>
                <a:spcPct val="100000"/>
              </a:lnSpc>
              <a:spcBef>
                <a:spcPct val="9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571500" rtl="0" eaLnBrk="1" fontAlgn="auto" latinLnBrk="0" hangingPunct="1">
              <a:lnSpc>
                <a:spcPct val="90000"/>
              </a:lnSpc>
              <a:spcBef>
                <a:spcPct val="65000"/>
              </a:spcBef>
              <a:spcAft>
                <a:spcPts val="0"/>
              </a:spcAft>
              <a:buClr>
                <a:schemeClr val="tx2"/>
              </a:buClr>
              <a:buSzPct val="80000"/>
              <a:buFont typeface="Arial" pitchFamily="34" charset="0"/>
              <a:buChar char="•"/>
              <a:tabLst/>
              <a:defRPr/>
            </a:pPr>
            <a:r>
              <a:rPr lang="en-US" sz="2200" dirty="0" smtClean="0">
                <a:solidFill>
                  <a:srgbClr val="666666"/>
                </a:solidFill>
                <a:cs typeface="Arial" charset="0"/>
              </a:rPr>
              <a:t>Like </a:t>
            </a:r>
            <a:r>
              <a:rPr lang="en-US" sz="2200" dirty="0">
                <a:solidFill>
                  <a:srgbClr val="666666"/>
                </a:solidFill>
                <a:cs typeface="Arial" charset="0"/>
              </a:rPr>
              <a:t>every “dividend,” predicated upon earnings</a:t>
            </a:r>
          </a:p>
          <a:p>
            <a:pPr marL="342900" marR="0" lvl="0" indent="-342900" algn="l" defTabSz="571500" rtl="0" eaLnBrk="1" fontAlgn="auto" latinLnBrk="0" hangingPunct="1">
              <a:lnSpc>
                <a:spcPct val="90000"/>
              </a:lnSpc>
              <a:spcBef>
                <a:spcPct val="65000"/>
              </a:spcBef>
              <a:spcAft>
                <a:spcPts val="0"/>
              </a:spcAft>
              <a:buClr>
                <a:schemeClr val="tx2"/>
              </a:buClr>
              <a:buSzPct val="80000"/>
              <a:buFont typeface="Arial" pitchFamily="34" charset="0"/>
              <a:buChar char="•"/>
              <a:tabLst/>
              <a:defRPr/>
            </a:pPr>
            <a:r>
              <a:rPr lang="en-US" sz="2200" dirty="0">
                <a:solidFill>
                  <a:srgbClr val="666666"/>
                </a:solidFill>
                <a:cs typeface="Arial" charset="0"/>
              </a:rPr>
              <a:t>“Equity-like” capital for real estate </a:t>
            </a:r>
            <a:r>
              <a:rPr lang="en-US" sz="2200" dirty="0" smtClean="0">
                <a:solidFill>
                  <a:srgbClr val="666666"/>
                </a:solidFill>
                <a:cs typeface="Arial" charset="0"/>
              </a:rPr>
              <a:t>transactions, in the form of an AHP subsidy</a:t>
            </a:r>
            <a:endParaRPr lang="en-US" sz="2200" dirty="0">
              <a:solidFill>
                <a:srgbClr val="666666"/>
              </a:solidFill>
              <a:cs typeface="Arial" charset="0"/>
            </a:endParaRPr>
          </a:p>
          <a:p>
            <a:pPr marL="342900" marR="0" lvl="0" indent="-342900" algn="l" defTabSz="571500" rtl="0" eaLnBrk="1" fontAlgn="auto" latinLnBrk="0" hangingPunct="1">
              <a:lnSpc>
                <a:spcPct val="90000"/>
              </a:lnSpc>
              <a:spcBef>
                <a:spcPct val="65000"/>
              </a:spcBef>
              <a:spcAft>
                <a:spcPts val="0"/>
              </a:spcAft>
              <a:buClr>
                <a:schemeClr val="tx2"/>
              </a:buClr>
              <a:buSzPct val="80000"/>
              <a:buFont typeface="Arial" pitchFamily="34" charset="0"/>
              <a:buChar char="•"/>
              <a:tabLst/>
              <a:defRPr/>
            </a:pPr>
            <a:r>
              <a:rPr lang="en-US" sz="2200" dirty="0">
                <a:solidFill>
                  <a:srgbClr val="666666"/>
                </a:solidFill>
                <a:cs typeface="Arial" charset="0"/>
              </a:rPr>
              <a:t>Direct </a:t>
            </a:r>
            <a:r>
              <a:rPr lang="en-US" sz="2200" dirty="0" smtClean="0">
                <a:solidFill>
                  <a:srgbClr val="666666"/>
                </a:solidFill>
                <a:cs typeface="Arial" charset="0"/>
              </a:rPr>
              <a:t>and indirect </a:t>
            </a:r>
            <a:r>
              <a:rPr lang="en-US" sz="2200" dirty="0">
                <a:solidFill>
                  <a:srgbClr val="666666"/>
                </a:solidFill>
                <a:cs typeface="Arial" charset="0"/>
              </a:rPr>
              <a:t>benefits to shareholders, developers, homebuyers, tenants, and the community </a:t>
            </a:r>
          </a:p>
          <a:p>
            <a:pPr marL="742950" marR="0" lvl="1" indent="-285750" algn="l" defTabSz="571500" rtl="0" eaLnBrk="1" fontAlgn="auto" latinLnBrk="0" hangingPunct="1">
              <a:lnSpc>
                <a:spcPct val="100000"/>
              </a:lnSpc>
              <a:spcBef>
                <a:spcPct val="65000"/>
              </a:spcBef>
              <a:spcAft>
                <a:spcPts val="0"/>
              </a:spcAft>
              <a:buClrTx/>
              <a:buSzTx/>
              <a:buFont typeface="Arial" pitchFamily="34" charset="0"/>
              <a:buChar char="–"/>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itle 3"/>
          <p:cNvSpPr>
            <a:spLocks noGrp="1"/>
          </p:cNvSpPr>
          <p:nvPr>
            <p:ph type="title"/>
          </p:nvPr>
        </p:nvSpPr>
        <p:spPr>
          <a:xfrm>
            <a:off x="533400" y="581446"/>
            <a:ext cx="8229600" cy="773043"/>
          </a:xfrm>
        </p:spPr>
        <p:txBody>
          <a:bodyPr>
            <a:normAutofit/>
          </a:bodyPr>
          <a:lstStyle/>
          <a:p>
            <a:r>
              <a:rPr lang="en-US" sz="2600" dirty="0" smtClean="0">
                <a:solidFill>
                  <a:schemeClr val="tx2"/>
                </a:solidFill>
              </a:rPr>
              <a:t>Unique Offering to Shareholder and Community</a:t>
            </a:r>
            <a:endParaRPr lang="en-US" sz="2600" dirty="0">
              <a:solidFill>
                <a:schemeClr val="tx2"/>
              </a:solidFill>
            </a:endParaRPr>
          </a:p>
        </p:txBody>
      </p:sp>
      <p:sp>
        <p:nvSpPr>
          <p:cNvPr id="21" name="Slide Number Placeholder 20"/>
          <p:cNvSpPr>
            <a:spLocks noGrp="1"/>
          </p:cNvSpPr>
          <p:nvPr>
            <p:ph type="sldNum" sz="quarter" idx="4"/>
          </p:nvPr>
        </p:nvSpPr>
        <p:spPr/>
        <p:txBody>
          <a:bodyPr/>
          <a:lstStyle/>
          <a:p>
            <a:fld id="{AD3D8A40-9CF3-495F-A9AA-501C4A31C078}" type="slidenum">
              <a:rPr lang="en-US" smtClean="0"/>
              <a:pPr/>
              <a:t>6</a:t>
            </a:fld>
            <a:endParaRPr lang="en-US" dirty="0"/>
          </a:p>
        </p:txBody>
      </p:sp>
      <p:grpSp>
        <p:nvGrpSpPr>
          <p:cNvPr id="2" name="Group 36"/>
          <p:cNvGrpSpPr>
            <a:grpSpLocks/>
          </p:cNvGrpSpPr>
          <p:nvPr/>
        </p:nvGrpSpPr>
        <p:grpSpPr bwMode="auto">
          <a:xfrm>
            <a:off x="714375" y="1746250"/>
            <a:ext cx="1524000" cy="1454150"/>
            <a:chOff x="480" y="3044"/>
            <a:chExt cx="952" cy="916"/>
          </a:xfrm>
        </p:grpSpPr>
        <p:sp>
          <p:nvSpPr>
            <p:cNvPr id="9" name="Oval 32"/>
            <p:cNvSpPr>
              <a:spLocks noChangeArrowheads="1"/>
            </p:cNvSpPr>
            <p:nvPr/>
          </p:nvSpPr>
          <p:spPr bwMode="auto">
            <a:xfrm>
              <a:off x="480" y="3047"/>
              <a:ext cx="952" cy="913"/>
            </a:xfrm>
            <a:prstGeom prst="ellipse">
              <a:avLst/>
            </a:prstGeom>
            <a:solidFill>
              <a:schemeClr val="accent5">
                <a:lumMod val="75000"/>
              </a:schemeClr>
            </a:solidFill>
            <a:ln w="38100">
              <a:solidFill>
                <a:schemeClr val="bg1"/>
              </a:solidFill>
              <a:round/>
              <a:headEnd/>
              <a:tailEnd/>
            </a:ln>
            <a:effectLst>
              <a:outerShdw dist="45791" dir="2021404" algn="ctr" rotWithShape="0">
                <a:srgbClr val="808080"/>
              </a:outerShdw>
            </a:effectLst>
          </p:spPr>
          <p:txBody>
            <a:bodyPr wrap="none" anchor="ctr"/>
            <a:lstStyle/>
            <a:p>
              <a:endParaRPr lang="en-US" sz="1600" dirty="0">
                <a:latin typeface="Century Gothic" pitchFamily="34" charset="0"/>
              </a:endParaRPr>
            </a:p>
          </p:txBody>
        </p:sp>
        <p:sp>
          <p:nvSpPr>
            <p:cNvPr id="10" name="Rectangle 35"/>
            <p:cNvSpPr>
              <a:spLocks noChangeArrowheads="1"/>
            </p:cNvSpPr>
            <p:nvPr/>
          </p:nvSpPr>
          <p:spPr bwMode="auto">
            <a:xfrm>
              <a:off x="560" y="3044"/>
              <a:ext cx="872" cy="899"/>
            </a:xfrm>
            <a:prstGeom prst="rect">
              <a:avLst/>
            </a:prstGeom>
            <a:noFill/>
            <a:ln w="38100">
              <a:noFill/>
              <a:miter lim="800000"/>
              <a:headEnd/>
              <a:tailEnd/>
            </a:ln>
            <a:effectLst/>
          </p:spPr>
          <p:txBody>
            <a:bodyPr wrap="none" anchor="ctr"/>
            <a:lstStyle/>
            <a:p>
              <a:pPr algn="ctr"/>
              <a:endParaRPr lang="en-US" sz="2000" b="1" dirty="0" smtClean="0">
                <a:solidFill>
                  <a:schemeClr val="bg1"/>
                </a:solidFill>
                <a:latin typeface="+mj-lt"/>
              </a:endParaRPr>
            </a:p>
            <a:p>
              <a:pPr algn="ctr"/>
              <a:r>
                <a:rPr lang="en-US" sz="2000" b="1" dirty="0" smtClean="0">
                  <a:solidFill>
                    <a:schemeClr val="bg1"/>
                  </a:solidFill>
                  <a:latin typeface="+mj-lt"/>
                </a:rPr>
                <a:t>FHLBank</a:t>
              </a:r>
              <a:endParaRPr lang="en-US" sz="2000" b="1" dirty="0">
                <a:solidFill>
                  <a:schemeClr val="bg1"/>
                </a:solidFill>
                <a:latin typeface="+mj-lt"/>
              </a:endParaRPr>
            </a:p>
            <a:p>
              <a:pPr lvl="0" algn="ctr"/>
              <a:r>
                <a:rPr lang="en-US" sz="2000" b="1" dirty="0" smtClean="0">
                  <a:solidFill>
                    <a:schemeClr val="bg1"/>
                  </a:solidFill>
                  <a:latin typeface="+mj-lt"/>
                </a:rPr>
                <a:t>Products</a:t>
              </a:r>
              <a:endParaRPr lang="en-US" sz="2000" dirty="0" smtClean="0">
                <a:latin typeface="+mj-lt"/>
              </a:endParaRPr>
            </a:p>
            <a:p>
              <a:pPr algn="ctr"/>
              <a:endParaRPr lang="en-US" sz="2000" b="1" dirty="0">
                <a:solidFill>
                  <a:schemeClr val="bg1"/>
                </a:solidFill>
                <a:latin typeface="Century Gothic" pitchFamily="34" charset="0"/>
              </a:endParaRPr>
            </a:p>
          </p:txBody>
        </p:sp>
      </p:grpSp>
      <p:grpSp>
        <p:nvGrpSpPr>
          <p:cNvPr id="3" name="Group 24"/>
          <p:cNvGrpSpPr>
            <a:grpSpLocks/>
          </p:cNvGrpSpPr>
          <p:nvPr/>
        </p:nvGrpSpPr>
        <p:grpSpPr bwMode="auto">
          <a:xfrm>
            <a:off x="6705600" y="1751014"/>
            <a:ext cx="1524000" cy="1447800"/>
            <a:chOff x="4206" y="1616"/>
            <a:chExt cx="960" cy="912"/>
          </a:xfrm>
        </p:grpSpPr>
        <p:sp>
          <p:nvSpPr>
            <p:cNvPr id="12" name="Oval 41"/>
            <p:cNvSpPr>
              <a:spLocks noChangeArrowheads="1"/>
            </p:cNvSpPr>
            <p:nvPr/>
          </p:nvSpPr>
          <p:spPr bwMode="auto">
            <a:xfrm>
              <a:off x="4206" y="1616"/>
              <a:ext cx="960" cy="912"/>
            </a:xfrm>
            <a:prstGeom prst="ellipse">
              <a:avLst/>
            </a:prstGeom>
            <a:solidFill>
              <a:srgbClr val="808080"/>
            </a:solidFill>
            <a:ln w="38100">
              <a:solidFill>
                <a:schemeClr val="bg1"/>
              </a:solidFill>
              <a:round/>
              <a:headEnd/>
              <a:tailEnd/>
            </a:ln>
            <a:effectLst>
              <a:outerShdw dist="45791" dir="2021404" algn="ctr" rotWithShape="0">
                <a:srgbClr val="808080"/>
              </a:outerShdw>
            </a:effectLst>
          </p:spPr>
          <p:txBody>
            <a:bodyPr wrap="none" anchor="ctr"/>
            <a:lstStyle/>
            <a:p>
              <a:endParaRPr lang="en-US" sz="1600" dirty="0">
                <a:latin typeface="Century Gothic" pitchFamily="34" charset="0"/>
              </a:endParaRPr>
            </a:p>
          </p:txBody>
        </p:sp>
        <p:sp>
          <p:nvSpPr>
            <p:cNvPr id="13" name="Rectangle 42"/>
            <p:cNvSpPr>
              <a:spLocks noChangeArrowheads="1"/>
            </p:cNvSpPr>
            <p:nvPr/>
          </p:nvSpPr>
          <p:spPr bwMode="auto">
            <a:xfrm>
              <a:off x="4218" y="1656"/>
              <a:ext cx="936" cy="832"/>
            </a:xfrm>
            <a:prstGeom prst="rect">
              <a:avLst/>
            </a:prstGeom>
            <a:noFill/>
            <a:ln w="38100">
              <a:noFill/>
              <a:miter lim="800000"/>
              <a:headEnd/>
              <a:tailEnd/>
            </a:ln>
            <a:effectLst/>
          </p:spPr>
          <p:txBody>
            <a:bodyPr wrap="none" anchor="ctr"/>
            <a:lstStyle/>
            <a:p>
              <a:pPr algn="ctr"/>
              <a:r>
                <a:rPr lang="en-US" sz="1900" b="1" dirty="0">
                  <a:solidFill>
                    <a:schemeClr val="bg1"/>
                  </a:solidFill>
                  <a:latin typeface="+mj-lt"/>
                </a:rPr>
                <a:t>Community</a:t>
              </a:r>
            </a:p>
            <a:p>
              <a:pPr algn="ctr"/>
              <a:r>
                <a:rPr lang="en-US" sz="1900" b="1" dirty="0">
                  <a:solidFill>
                    <a:schemeClr val="bg1"/>
                  </a:solidFill>
                  <a:latin typeface="+mj-lt"/>
                </a:rPr>
                <a:t>Dividend</a:t>
              </a:r>
            </a:p>
          </p:txBody>
        </p:sp>
      </p:grpSp>
      <p:grpSp>
        <p:nvGrpSpPr>
          <p:cNvPr id="5" name="Group 25"/>
          <p:cNvGrpSpPr>
            <a:grpSpLocks/>
          </p:cNvGrpSpPr>
          <p:nvPr/>
        </p:nvGrpSpPr>
        <p:grpSpPr bwMode="auto">
          <a:xfrm>
            <a:off x="3419475" y="1749427"/>
            <a:ext cx="1511300" cy="1449387"/>
            <a:chOff x="2136" y="1727"/>
            <a:chExt cx="952" cy="913"/>
          </a:xfrm>
          <a:solidFill>
            <a:schemeClr val="accent2"/>
          </a:solidFill>
        </p:grpSpPr>
        <p:sp>
          <p:nvSpPr>
            <p:cNvPr id="15" name="Oval 38"/>
            <p:cNvSpPr>
              <a:spLocks noChangeArrowheads="1"/>
            </p:cNvSpPr>
            <p:nvPr/>
          </p:nvSpPr>
          <p:spPr bwMode="auto">
            <a:xfrm>
              <a:off x="2136" y="1727"/>
              <a:ext cx="952" cy="913"/>
            </a:xfrm>
            <a:prstGeom prst="ellipse">
              <a:avLst/>
            </a:prstGeom>
            <a:solidFill>
              <a:schemeClr val="accent1"/>
            </a:solidFill>
            <a:ln w="38100">
              <a:noFill/>
              <a:round/>
              <a:headEnd/>
              <a:tailEnd/>
            </a:ln>
            <a:effectLst>
              <a:outerShdw dist="45791" dir="2021404" algn="ctr" rotWithShape="0">
                <a:srgbClr val="808080"/>
              </a:outerShdw>
            </a:effectLst>
          </p:spPr>
          <p:txBody>
            <a:bodyPr wrap="none" anchor="ctr"/>
            <a:lstStyle/>
            <a:p>
              <a:endParaRPr lang="en-US" sz="1600" dirty="0">
                <a:latin typeface="Century Gothic" pitchFamily="34" charset="0"/>
              </a:endParaRPr>
            </a:p>
          </p:txBody>
        </p:sp>
        <p:sp>
          <p:nvSpPr>
            <p:cNvPr id="16" name="Rectangle 39"/>
            <p:cNvSpPr>
              <a:spLocks noChangeArrowheads="1"/>
            </p:cNvSpPr>
            <p:nvPr/>
          </p:nvSpPr>
          <p:spPr bwMode="auto">
            <a:xfrm>
              <a:off x="2148" y="1776"/>
              <a:ext cx="928" cy="833"/>
            </a:xfrm>
            <a:prstGeom prst="rect">
              <a:avLst/>
            </a:prstGeom>
            <a:noFill/>
            <a:ln w="38100">
              <a:noFill/>
              <a:miter lim="800000"/>
              <a:headEnd/>
              <a:tailEnd/>
            </a:ln>
            <a:effectLst/>
          </p:spPr>
          <p:txBody>
            <a:bodyPr wrap="none" anchor="ctr"/>
            <a:lstStyle/>
            <a:p>
              <a:pPr algn="ctr"/>
              <a:r>
                <a:rPr lang="en-US" sz="2000" b="1" dirty="0">
                  <a:solidFill>
                    <a:schemeClr val="bg1"/>
                  </a:solidFill>
                  <a:latin typeface="+mj-lt"/>
                </a:rPr>
                <a:t>Earnings</a:t>
              </a:r>
            </a:p>
          </p:txBody>
        </p:sp>
      </p:grpSp>
      <p:sp>
        <p:nvSpPr>
          <p:cNvPr id="19" name="AutoShape 18"/>
          <p:cNvSpPr>
            <a:spLocks noChangeArrowheads="1"/>
          </p:cNvSpPr>
          <p:nvPr/>
        </p:nvSpPr>
        <p:spPr bwMode="auto">
          <a:xfrm rot="12257747">
            <a:off x="4219575" y="1665344"/>
            <a:ext cx="474663" cy="700087"/>
          </a:xfrm>
          <a:prstGeom prst="triangle">
            <a:avLst>
              <a:gd name="adj" fmla="val 50000"/>
            </a:avLst>
          </a:prstGeom>
          <a:solidFill>
            <a:schemeClr val="bg1"/>
          </a:solidFill>
          <a:ln w="9525">
            <a:noFill/>
            <a:miter lim="800000"/>
            <a:headEnd/>
            <a:tailEnd/>
          </a:ln>
          <a:effectLst/>
        </p:spPr>
        <p:txBody>
          <a:bodyPr wrap="none" anchor="ctr"/>
          <a:lstStyle/>
          <a:p>
            <a:endParaRPr lang="en-US" dirty="0"/>
          </a:p>
        </p:txBody>
      </p:sp>
      <p:sp>
        <p:nvSpPr>
          <p:cNvPr id="18" name="Text Box 20"/>
          <p:cNvSpPr txBox="1">
            <a:spLocks noChangeArrowheads="1"/>
          </p:cNvSpPr>
          <p:nvPr/>
        </p:nvSpPr>
        <p:spPr bwMode="auto">
          <a:xfrm>
            <a:off x="5057775" y="1676400"/>
            <a:ext cx="1447800" cy="336550"/>
          </a:xfrm>
          <a:prstGeom prst="rect">
            <a:avLst/>
          </a:prstGeom>
          <a:noFill/>
          <a:ln w="9525">
            <a:noFill/>
            <a:miter lim="800000"/>
            <a:headEnd/>
            <a:tailEnd/>
          </a:ln>
          <a:effectLst/>
        </p:spPr>
        <p:txBody>
          <a:bodyPr>
            <a:spAutoFit/>
          </a:bodyPr>
          <a:lstStyle/>
          <a:p>
            <a:pPr algn="ctr">
              <a:spcBef>
                <a:spcPct val="50000"/>
              </a:spcBef>
            </a:pPr>
            <a:r>
              <a:rPr lang="en-US" sz="1600" dirty="0">
                <a:solidFill>
                  <a:schemeClr val="tx2"/>
                </a:solidFill>
                <a:latin typeface="+mj-lt"/>
              </a:rPr>
              <a:t>10 percent</a:t>
            </a:r>
          </a:p>
        </p:txBody>
      </p:sp>
      <p:sp>
        <p:nvSpPr>
          <p:cNvPr id="17" name="Line 51"/>
          <p:cNvSpPr>
            <a:spLocks noChangeShapeType="1"/>
          </p:cNvSpPr>
          <p:nvPr/>
        </p:nvSpPr>
        <p:spPr bwMode="auto">
          <a:xfrm flipV="1">
            <a:off x="4876800" y="2057400"/>
            <a:ext cx="1857375" cy="1586"/>
          </a:xfrm>
          <a:prstGeom prst="line">
            <a:avLst/>
          </a:prstGeom>
          <a:noFill/>
          <a:ln w="9525">
            <a:solidFill>
              <a:schemeClr val="tx1"/>
            </a:solidFill>
            <a:round/>
            <a:headEnd/>
            <a:tailEnd type="triangle" w="med" len="med"/>
          </a:ln>
        </p:spPr>
        <p:txBody>
          <a:bodyPr wrap="none" anchor="ctr"/>
          <a:lstStyle/>
          <a:p>
            <a:endParaRPr lang="en-US" dirty="0"/>
          </a:p>
        </p:txBody>
      </p:sp>
      <p:sp>
        <p:nvSpPr>
          <p:cNvPr id="22" name="Text Box 50"/>
          <p:cNvSpPr txBox="1">
            <a:spLocks noChangeArrowheads="1"/>
          </p:cNvSpPr>
          <p:nvPr/>
        </p:nvSpPr>
        <p:spPr bwMode="auto">
          <a:xfrm>
            <a:off x="2514600" y="2133600"/>
            <a:ext cx="609600" cy="523220"/>
          </a:xfrm>
          <a:prstGeom prst="rect">
            <a:avLst/>
          </a:prstGeom>
          <a:noFill/>
          <a:ln w="9525" algn="ctr">
            <a:noFill/>
            <a:miter lim="800000"/>
            <a:headEnd/>
            <a:tailEnd/>
          </a:ln>
        </p:spPr>
        <p:txBody>
          <a:bodyPr>
            <a:spAutoFit/>
          </a:bodyPr>
          <a:lstStyle/>
          <a:p>
            <a:pPr algn="ctr">
              <a:spcBef>
                <a:spcPct val="50000"/>
              </a:spcBef>
            </a:pPr>
            <a:r>
              <a:rPr lang="en-US" sz="2800" dirty="0">
                <a:solidFill>
                  <a:srgbClr val="003366"/>
                </a:solidFill>
              </a:rPr>
              <a:t>=</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par>
                          <p:cTn id="23" fill="hold">
                            <p:stCondLst>
                              <p:cond delay="2500"/>
                            </p:stCondLst>
                            <p:childTnLst>
                              <p:par>
                                <p:cTn id="24" presetID="10" presetClass="entr" presetSubtype="0"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par>
                          <p:cTn id="27" fill="hold">
                            <p:stCondLst>
                              <p:cond delay="3000"/>
                            </p:stCondLst>
                            <p:childTnLst>
                              <p:par>
                                <p:cTn id="28" presetID="10" presetClass="entr" presetSubtype="0"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0">
                                            <p:txEl>
                                              <p:pRg st="3" end="3"/>
                                            </p:txEl>
                                          </p:spTgt>
                                        </p:tgtEl>
                                        <p:attrNameLst>
                                          <p:attrName>style.visibility</p:attrName>
                                        </p:attrNameLst>
                                      </p:cBhvr>
                                      <p:to>
                                        <p:strVal val="visible"/>
                                      </p:to>
                                    </p:set>
                                    <p:animEffect transition="in" filter="fade">
                                      <p:cBhvr>
                                        <p:cTn id="35" dur="500"/>
                                        <p:tgtEl>
                                          <p:spTgt spid="20">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0">
                                            <p:txEl>
                                              <p:pRg st="4" end="4"/>
                                            </p:txEl>
                                          </p:spTgt>
                                        </p:tgtEl>
                                        <p:attrNameLst>
                                          <p:attrName>style.visibility</p:attrName>
                                        </p:attrNameLst>
                                      </p:cBhvr>
                                      <p:to>
                                        <p:strVal val="visible"/>
                                      </p:to>
                                    </p:set>
                                    <p:animEffect transition="in" filter="fade">
                                      <p:cBhvr>
                                        <p:cTn id="40" dur="500"/>
                                        <p:tgtEl>
                                          <p:spTgt spid="20">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p:bldP spid="17" grpId="0" animBg="1"/>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bwMode="auto">
          <a:xfrm>
            <a:off x="2057400" y="4876800"/>
            <a:ext cx="1219200" cy="1143000"/>
          </a:xfrm>
          <a:prstGeom prst="ellipse">
            <a:avLst/>
          </a:prstGeom>
          <a:solidFill>
            <a:srgbClr val="FF99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073766"/>
              </a:solidFill>
              <a:effectLst/>
              <a:latin typeface="Arial" charset="0"/>
            </a:endParaRPr>
          </a:p>
        </p:txBody>
      </p:sp>
      <p:sp>
        <p:nvSpPr>
          <p:cNvPr id="88" name="Title 87"/>
          <p:cNvSpPr>
            <a:spLocks noGrp="1"/>
          </p:cNvSpPr>
          <p:nvPr>
            <p:ph type="title"/>
          </p:nvPr>
        </p:nvSpPr>
        <p:spPr>
          <a:xfrm>
            <a:off x="228600" y="152400"/>
            <a:ext cx="8001000" cy="685800"/>
          </a:xfrm>
        </p:spPr>
        <p:txBody>
          <a:bodyPr>
            <a:normAutofit/>
          </a:bodyPr>
          <a:lstStyle/>
          <a:p>
            <a:r>
              <a:rPr lang="en-US" b="1" dirty="0" smtClean="0"/>
              <a:t>Scale and Impact </a:t>
            </a:r>
            <a:endParaRPr lang="en-US" b="1" dirty="0"/>
          </a:p>
        </p:txBody>
      </p:sp>
      <p:sp>
        <p:nvSpPr>
          <p:cNvPr id="95" name="Slide Number Placeholder 94"/>
          <p:cNvSpPr>
            <a:spLocks noGrp="1"/>
          </p:cNvSpPr>
          <p:nvPr>
            <p:ph type="sldNum" sz="quarter" idx="4294967295"/>
          </p:nvPr>
        </p:nvSpPr>
        <p:spPr>
          <a:xfrm>
            <a:off x="7543800" y="6381750"/>
            <a:ext cx="1371600" cy="476250"/>
          </a:xfrm>
          <a:prstGeom prst="rect">
            <a:avLst/>
          </a:prstGeom>
        </p:spPr>
        <p:txBody>
          <a:bodyPr/>
          <a:lstStyle/>
          <a:p>
            <a:pPr>
              <a:defRPr/>
            </a:pPr>
            <a:fld id="{A6E0C41B-FADD-4694-B150-D352C5EDD76A}" type="slidenum">
              <a:rPr lang="en-US" smtClean="0"/>
              <a:pPr>
                <a:defRPr/>
              </a:pPr>
              <a:t>7</a:t>
            </a:fld>
            <a:endParaRPr lang="en-US" dirty="0"/>
          </a:p>
        </p:txBody>
      </p:sp>
      <p:sp>
        <p:nvSpPr>
          <p:cNvPr id="41" name="Oval 40"/>
          <p:cNvSpPr/>
          <p:nvPr/>
        </p:nvSpPr>
        <p:spPr bwMode="auto">
          <a:xfrm>
            <a:off x="2133600" y="1143000"/>
            <a:ext cx="1219200" cy="1143000"/>
          </a:xfrm>
          <a:prstGeom prst="ellipse">
            <a:avLst/>
          </a:prstGeom>
          <a:solidFill>
            <a:srgbClr val="92D050"/>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sz="800" dirty="0" smtClean="0">
              <a:solidFill>
                <a:srgbClr val="073766"/>
              </a:solidFill>
              <a:latin typeface="Arial" charset="0"/>
            </a:endParaRPr>
          </a:p>
        </p:txBody>
      </p:sp>
      <p:sp>
        <p:nvSpPr>
          <p:cNvPr id="42" name="Oval 41"/>
          <p:cNvSpPr/>
          <p:nvPr/>
        </p:nvSpPr>
        <p:spPr bwMode="auto">
          <a:xfrm>
            <a:off x="3124200" y="2057399"/>
            <a:ext cx="1219200" cy="1203325"/>
          </a:xfrm>
          <a:prstGeom prst="ellipse">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sz="800" dirty="0" smtClean="0">
              <a:solidFill>
                <a:schemeClr val="bg1"/>
              </a:solidFill>
            </a:endParaRPr>
          </a:p>
        </p:txBody>
      </p:sp>
      <p:sp>
        <p:nvSpPr>
          <p:cNvPr id="43" name="Oval 42"/>
          <p:cNvSpPr/>
          <p:nvPr/>
        </p:nvSpPr>
        <p:spPr bwMode="auto">
          <a:xfrm>
            <a:off x="3124200" y="3657599"/>
            <a:ext cx="1219200" cy="1203325"/>
          </a:xfrm>
          <a:prstGeom prst="ellipse">
            <a:avLst/>
          </a:prstGeom>
          <a:solidFill>
            <a:srgbClr val="FFFF6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073766"/>
              </a:solidFill>
              <a:effectLst/>
              <a:latin typeface="Arial" charset="0"/>
            </a:endParaRPr>
          </a:p>
        </p:txBody>
      </p:sp>
      <p:pic>
        <p:nvPicPr>
          <p:cNvPr id="44" name="Picture 43" descr="image002.jpg"/>
          <p:cNvPicPr>
            <a:picLocks noChangeAspect="1"/>
          </p:cNvPicPr>
          <p:nvPr/>
        </p:nvPicPr>
        <p:blipFill>
          <a:blip r:embed="rId3" cstate="print"/>
          <a:stretch>
            <a:fillRect/>
          </a:stretch>
        </p:blipFill>
        <p:spPr>
          <a:xfrm>
            <a:off x="533400" y="2971800"/>
            <a:ext cx="1676400" cy="841678"/>
          </a:xfrm>
          <a:prstGeom prst="rect">
            <a:avLst/>
          </a:prstGeom>
        </p:spPr>
      </p:pic>
      <p:cxnSp>
        <p:nvCxnSpPr>
          <p:cNvPr id="45" name="Straight Connector 44"/>
          <p:cNvCxnSpPr/>
          <p:nvPr/>
        </p:nvCxnSpPr>
        <p:spPr bwMode="auto">
          <a:xfrm flipV="1">
            <a:off x="1752600" y="2209800"/>
            <a:ext cx="533400" cy="762000"/>
          </a:xfrm>
          <a:prstGeom prst="line">
            <a:avLst/>
          </a:prstGeom>
          <a:ln w="28575">
            <a:solidFill>
              <a:srgbClr val="00336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auto">
          <a:xfrm flipV="1">
            <a:off x="2286000" y="2895600"/>
            <a:ext cx="685800" cy="381000"/>
          </a:xfrm>
          <a:prstGeom prst="line">
            <a:avLst/>
          </a:prstGeom>
          <a:ln w="28575">
            <a:solidFill>
              <a:srgbClr val="00336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auto">
          <a:xfrm>
            <a:off x="2286000" y="3581400"/>
            <a:ext cx="685800" cy="381000"/>
          </a:xfrm>
          <a:prstGeom prst="line">
            <a:avLst/>
          </a:prstGeom>
          <a:ln w="28575">
            <a:solidFill>
              <a:srgbClr val="00336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auto">
          <a:xfrm>
            <a:off x="1981200" y="3886200"/>
            <a:ext cx="381000" cy="762000"/>
          </a:xfrm>
          <a:prstGeom prst="line">
            <a:avLst/>
          </a:prstGeom>
          <a:ln w="28575">
            <a:solidFill>
              <a:srgbClr val="00336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2068033" y="5116033"/>
            <a:ext cx="1219200" cy="646331"/>
          </a:xfrm>
          <a:prstGeom prst="rect">
            <a:avLst/>
          </a:prstGeom>
          <a:noFill/>
        </p:spPr>
        <p:txBody>
          <a:bodyPr wrap="square" rtlCol="0">
            <a:spAutoFit/>
          </a:bodyPr>
          <a:lstStyle/>
          <a:p>
            <a:pPr algn="ctr"/>
            <a:r>
              <a:rPr lang="en-US" sz="1200" dirty="0" smtClean="0">
                <a:latin typeface="+mn-lt"/>
              </a:rPr>
              <a:t>Economic</a:t>
            </a:r>
          </a:p>
          <a:p>
            <a:pPr algn="ctr"/>
            <a:r>
              <a:rPr lang="en-US" sz="1200" dirty="0" smtClean="0">
                <a:latin typeface="+mn-lt"/>
              </a:rPr>
              <a:t>Development </a:t>
            </a:r>
          </a:p>
          <a:p>
            <a:pPr algn="ctr"/>
            <a:r>
              <a:rPr lang="en-US" sz="1200" dirty="0" smtClean="0">
                <a:latin typeface="+mn-lt"/>
              </a:rPr>
              <a:t>Program</a:t>
            </a:r>
            <a:endParaRPr lang="en-US" sz="1200" dirty="0">
              <a:latin typeface="+mn-lt"/>
            </a:endParaRPr>
          </a:p>
        </p:txBody>
      </p:sp>
      <p:sp>
        <p:nvSpPr>
          <p:cNvPr id="50" name="TextBox 49"/>
          <p:cNvSpPr txBox="1"/>
          <p:nvPr/>
        </p:nvSpPr>
        <p:spPr>
          <a:xfrm>
            <a:off x="2133600" y="1366768"/>
            <a:ext cx="1219200" cy="646331"/>
          </a:xfrm>
          <a:prstGeom prst="rect">
            <a:avLst/>
          </a:prstGeom>
          <a:noFill/>
        </p:spPr>
        <p:txBody>
          <a:bodyPr wrap="square" rtlCol="0">
            <a:spAutoFit/>
          </a:bodyPr>
          <a:lstStyle/>
          <a:p>
            <a:pPr algn="ctr"/>
            <a:r>
              <a:rPr lang="en-US" sz="1200" dirty="0" smtClean="0">
                <a:solidFill>
                  <a:schemeClr val="bg1"/>
                </a:solidFill>
                <a:latin typeface="+mn-lt"/>
              </a:rPr>
              <a:t>AHP</a:t>
            </a:r>
          </a:p>
          <a:p>
            <a:pPr algn="ctr"/>
            <a:r>
              <a:rPr lang="en-US" sz="1200" dirty="0" smtClean="0">
                <a:solidFill>
                  <a:schemeClr val="bg1"/>
                </a:solidFill>
                <a:latin typeface="+mn-lt"/>
              </a:rPr>
              <a:t>Competitive</a:t>
            </a:r>
          </a:p>
          <a:p>
            <a:pPr algn="ctr"/>
            <a:r>
              <a:rPr lang="en-US" sz="1200" dirty="0" smtClean="0">
                <a:solidFill>
                  <a:schemeClr val="bg1"/>
                </a:solidFill>
                <a:latin typeface="+mn-lt"/>
              </a:rPr>
              <a:t>Program</a:t>
            </a:r>
            <a:endParaRPr lang="en-US" sz="1200" dirty="0">
              <a:solidFill>
                <a:schemeClr val="bg1"/>
              </a:solidFill>
              <a:latin typeface="+mn-lt"/>
            </a:endParaRPr>
          </a:p>
        </p:txBody>
      </p:sp>
      <p:sp>
        <p:nvSpPr>
          <p:cNvPr id="51" name="TextBox 50"/>
          <p:cNvSpPr txBox="1"/>
          <p:nvPr/>
        </p:nvSpPr>
        <p:spPr>
          <a:xfrm>
            <a:off x="3157868" y="2307266"/>
            <a:ext cx="1143000" cy="646331"/>
          </a:xfrm>
          <a:prstGeom prst="rect">
            <a:avLst/>
          </a:prstGeom>
          <a:noFill/>
        </p:spPr>
        <p:txBody>
          <a:bodyPr wrap="square" rtlCol="0">
            <a:spAutoFit/>
          </a:bodyPr>
          <a:lstStyle/>
          <a:p>
            <a:pPr algn="ctr"/>
            <a:r>
              <a:rPr lang="en-US" sz="1200" dirty="0" smtClean="0">
                <a:solidFill>
                  <a:schemeClr val="bg1"/>
                </a:solidFill>
                <a:latin typeface="+mn-lt"/>
              </a:rPr>
              <a:t>AHP</a:t>
            </a:r>
          </a:p>
          <a:p>
            <a:pPr algn="ctr"/>
            <a:r>
              <a:rPr lang="en-US" sz="1200" dirty="0" smtClean="0">
                <a:solidFill>
                  <a:schemeClr val="bg1"/>
                </a:solidFill>
                <a:latin typeface="+mn-lt"/>
              </a:rPr>
              <a:t>Set-aside</a:t>
            </a:r>
          </a:p>
          <a:p>
            <a:pPr algn="ctr"/>
            <a:r>
              <a:rPr lang="en-US" sz="1200" dirty="0" smtClean="0">
                <a:solidFill>
                  <a:schemeClr val="bg1"/>
                </a:solidFill>
                <a:latin typeface="+mn-lt"/>
              </a:rPr>
              <a:t>Program</a:t>
            </a:r>
            <a:endParaRPr lang="en-US" sz="1200" dirty="0">
              <a:solidFill>
                <a:schemeClr val="bg1"/>
              </a:solidFill>
              <a:latin typeface="+mn-lt"/>
            </a:endParaRPr>
          </a:p>
        </p:txBody>
      </p:sp>
      <p:sp>
        <p:nvSpPr>
          <p:cNvPr id="52" name="TextBox 51"/>
          <p:cNvSpPr txBox="1"/>
          <p:nvPr/>
        </p:nvSpPr>
        <p:spPr>
          <a:xfrm>
            <a:off x="3223435" y="3886200"/>
            <a:ext cx="1066800" cy="646331"/>
          </a:xfrm>
          <a:prstGeom prst="rect">
            <a:avLst/>
          </a:prstGeom>
          <a:noFill/>
        </p:spPr>
        <p:txBody>
          <a:bodyPr wrap="square" rtlCol="0">
            <a:spAutoFit/>
          </a:bodyPr>
          <a:lstStyle/>
          <a:p>
            <a:pPr algn="ctr"/>
            <a:r>
              <a:rPr lang="en-US" sz="1200" dirty="0" smtClean="0">
                <a:solidFill>
                  <a:srgbClr val="003366"/>
                </a:solidFill>
                <a:latin typeface="+mn-lt"/>
              </a:rPr>
              <a:t>Community</a:t>
            </a:r>
          </a:p>
          <a:p>
            <a:pPr algn="ctr"/>
            <a:r>
              <a:rPr lang="en-US" sz="1200" dirty="0" smtClean="0">
                <a:solidFill>
                  <a:srgbClr val="003366"/>
                </a:solidFill>
                <a:latin typeface="+mn-lt"/>
              </a:rPr>
              <a:t>Investment</a:t>
            </a:r>
          </a:p>
          <a:p>
            <a:pPr algn="ctr"/>
            <a:r>
              <a:rPr lang="en-US" sz="1200" dirty="0" smtClean="0">
                <a:solidFill>
                  <a:srgbClr val="003366"/>
                </a:solidFill>
                <a:latin typeface="+mn-lt"/>
              </a:rPr>
              <a:t>Program</a:t>
            </a:r>
            <a:endParaRPr lang="en-US" sz="1200" dirty="0">
              <a:solidFill>
                <a:srgbClr val="003366"/>
              </a:solidFill>
              <a:latin typeface="+mn-lt"/>
            </a:endParaRPr>
          </a:p>
        </p:txBody>
      </p:sp>
      <p:sp>
        <p:nvSpPr>
          <p:cNvPr id="53" name="TextBox 52"/>
          <p:cNvSpPr txBox="1"/>
          <p:nvPr/>
        </p:nvSpPr>
        <p:spPr>
          <a:xfrm>
            <a:off x="4343400" y="811163"/>
            <a:ext cx="2895600" cy="1154162"/>
          </a:xfrm>
          <a:prstGeom prst="rect">
            <a:avLst/>
          </a:prstGeom>
          <a:noFill/>
        </p:spPr>
        <p:txBody>
          <a:bodyPr wrap="square" rtlCol="0">
            <a:spAutoFit/>
          </a:bodyPr>
          <a:lstStyle/>
          <a:p>
            <a:pPr algn="ctr"/>
            <a:r>
              <a:rPr lang="en-US" sz="1400" b="1" dirty="0" smtClean="0">
                <a:solidFill>
                  <a:schemeClr val="bg1">
                    <a:lumMod val="50000"/>
                  </a:schemeClr>
                </a:solidFill>
                <a:latin typeface="+mn-lt"/>
              </a:rPr>
              <a:t>$672.9 Million</a:t>
            </a:r>
          </a:p>
          <a:p>
            <a:r>
              <a:rPr lang="en-US" sz="1100" b="0" dirty="0" smtClean="0">
                <a:solidFill>
                  <a:schemeClr val="bg1">
                    <a:lumMod val="50000"/>
                  </a:schemeClr>
                </a:solidFill>
              </a:rPr>
              <a:t>competitive funds awarded to create over 105,000 rental and homeownership opportunities for moderate-, low- and very low-income households since 1990.</a:t>
            </a:r>
          </a:p>
          <a:p>
            <a:r>
              <a:rPr lang="en-US" sz="1100" dirty="0" smtClean="0">
                <a:solidFill>
                  <a:schemeClr val="bg1">
                    <a:lumMod val="50000"/>
                  </a:schemeClr>
                </a:solidFill>
              </a:rPr>
              <a:t>AHP Competitive Leverage Ratio – 1:14</a:t>
            </a:r>
            <a:endParaRPr lang="en-US" sz="1100" dirty="0">
              <a:solidFill>
                <a:schemeClr val="bg1">
                  <a:lumMod val="50000"/>
                </a:schemeClr>
              </a:solidFill>
            </a:endParaRPr>
          </a:p>
        </p:txBody>
      </p:sp>
      <p:sp>
        <p:nvSpPr>
          <p:cNvPr id="54" name="TextBox 53"/>
          <p:cNvSpPr txBox="1"/>
          <p:nvPr/>
        </p:nvSpPr>
        <p:spPr>
          <a:xfrm>
            <a:off x="4495800" y="2895600"/>
            <a:ext cx="3429000" cy="815608"/>
          </a:xfrm>
          <a:prstGeom prst="rect">
            <a:avLst/>
          </a:prstGeom>
          <a:noFill/>
        </p:spPr>
        <p:txBody>
          <a:bodyPr wrap="square" rtlCol="0">
            <a:spAutoFit/>
          </a:bodyPr>
          <a:lstStyle/>
          <a:p>
            <a:pPr algn="ctr"/>
            <a:r>
              <a:rPr lang="en-US" sz="1400" b="1" dirty="0" smtClean="0">
                <a:solidFill>
                  <a:schemeClr val="bg1">
                    <a:lumMod val="50000"/>
                  </a:schemeClr>
                </a:solidFill>
                <a:latin typeface="+mn-lt"/>
              </a:rPr>
              <a:t>$144 Million</a:t>
            </a:r>
          </a:p>
          <a:p>
            <a:r>
              <a:rPr lang="en-US" sz="1100" b="0" dirty="0" smtClean="0">
                <a:solidFill>
                  <a:schemeClr val="bg1">
                    <a:lumMod val="50000"/>
                  </a:schemeClr>
                </a:solidFill>
                <a:latin typeface="+mn-lt"/>
              </a:rPr>
              <a:t>funded through AHP Set-aside products and supporting more than </a:t>
            </a:r>
            <a:r>
              <a:rPr lang="en-US" sz="1100" dirty="0" smtClean="0">
                <a:solidFill>
                  <a:schemeClr val="bg1">
                    <a:lumMod val="50000"/>
                  </a:schemeClr>
                </a:solidFill>
              </a:rPr>
              <a:t>20,00</a:t>
            </a:r>
            <a:r>
              <a:rPr lang="en-US" sz="1100" b="0" dirty="0" smtClean="0">
                <a:solidFill>
                  <a:schemeClr val="bg1">
                    <a:lumMod val="50000"/>
                  </a:schemeClr>
                </a:solidFill>
                <a:latin typeface="+mn-lt"/>
              </a:rPr>
              <a:t>0 units since 1997. </a:t>
            </a:r>
          </a:p>
          <a:p>
            <a:r>
              <a:rPr lang="en-US" sz="1100" dirty="0" smtClean="0">
                <a:solidFill>
                  <a:schemeClr val="bg1">
                    <a:lumMod val="50000"/>
                  </a:schemeClr>
                </a:solidFill>
                <a:latin typeface="+mn-lt"/>
              </a:rPr>
              <a:t>AHP Set-aside Purchase Leverage Ratio – 1:20</a:t>
            </a:r>
            <a:endParaRPr lang="en-US" sz="1100" dirty="0">
              <a:solidFill>
                <a:schemeClr val="bg1">
                  <a:lumMod val="50000"/>
                </a:schemeClr>
              </a:solidFill>
              <a:latin typeface="+mn-lt"/>
            </a:endParaRPr>
          </a:p>
        </p:txBody>
      </p:sp>
      <p:sp>
        <p:nvSpPr>
          <p:cNvPr id="55" name="TextBox 54"/>
          <p:cNvSpPr txBox="1"/>
          <p:nvPr/>
        </p:nvSpPr>
        <p:spPr>
          <a:xfrm>
            <a:off x="4267200" y="4708525"/>
            <a:ext cx="2667000" cy="815608"/>
          </a:xfrm>
          <a:prstGeom prst="rect">
            <a:avLst/>
          </a:prstGeom>
          <a:noFill/>
        </p:spPr>
        <p:txBody>
          <a:bodyPr wrap="square" rtlCol="0">
            <a:spAutoFit/>
          </a:bodyPr>
          <a:lstStyle/>
          <a:p>
            <a:pPr algn="ctr"/>
            <a:r>
              <a:rPr lang="en-US" sz="1400" b="1" dirty="0" smtClean="0">
                <a:solidFill>
                  <a:schemeClr val="bg1">
                    <a:lumMod val="50000"/>
                  </a:schemeClr>
                </a:solidFill>
              </a:rPr>
              <a:t>$6.9 Billion</a:t>
            </a:r>
          </a:p>
          <a:p>
            <a:r>
              <a:rPr lang="en-US" sz="1100" dirty="0" smtClean="0">
                <a:solidFill>
                  <a:schemeClr val="bg1">
                    <a:lumMod val="50000"/>
                  </a:schemeClr>
                </a:solidFill>
              </a:rPr>
              <a:t>low-cost CICA advances supporting community economic initiatives and affordable housing development.</a:t>
            </a:r>
          </a:p>
        </p:txBody>
      </p:sp>
      <p:sp>
        <p:nvSpPr>
          <p:cNvPr id="57" name="TextBox 56"/>
          <p:cNvSpPr txBox="1"/>
          <p:nvPr/>
        </p:nvSpPr>
        <p:spPr>
          <a:xfrm>
            <a:off x="6019800" y="6324600"/>
            <a:ext cx="1066800" cy="228600"/>
          </a:xfrm>
          <a:prstGeom prst="rect">
            <a:avLst/>
          </a:prstGeom>
          <a:noFill/>
        </p:spPr>
        <p:txBody>
          <a:bodyPr wrap="square" rtlCol="0">
            <a:spAutoFit/>
          </a:bodyPr>
          <a:lstStyle/>
          <a:p>
            <a:r>
              <a:rPr lang="en-US" sz="900" b="0" dirty="0" smtClean="0">
                <a:latin typeface="+mn-lt"/>
              </a:rPr>
              <a:t>*As of 6/30/2014</a:t>
            </a:r>
            <a:endParaRPr lang="en-US" sz="900" b="0" dirty="0">
              <a:latin typeface="+mn-lt"/>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Freeform 50"/>
          <p:cNvSpPr>
            <a:spLocks/>
          </p:cNvSpPr>
          <p:nvPr/>
        </p:nvSpPr>
        <p:spPr bwMode="auto">
          <a:xfrm rot="10800000" flipH="1">
            <a:off x="5449888" y="5100638"/>
            <a:ext cx="457200" cy="461962"/>
          </a:xfrm>
          <a:custGeom>
            <a:avLst/>
            <a:gdLst/>
            <a:ahLst/>
            <a:cxnLst>
              <a:cxn ang="0">
                <a:pos x="0" y="0"/>
              </a:cxn>
              <a:cxn ang="0">
                <a:pos x="168" y="132"/>
              </a:cxn>
              <a:cxn ang="0">
                <a:pos x="288" y="291"/>
              </a:cxn>
            </a:cxnLst>
            <a:rect l="0" t="0" r="r" b="b"/>
            <a:pathLst>
              <a:path w="288" h="291">
                <a:moveTo>
                  <a:pt x="0" y="0"/>
                </a:moveTo>
                <a:cubicBezTo>
                  <a:pt x="60" y="41"/>
                  <a:pt x="120" y="83"/>
                  <a:pt x="168" y="132"/>
                </a:cubicBezTo>
                <a:cubicBezTo>
                  <a:pt x="216" y="181"/>
                  <a:pt x="268" y="265"/>
                  <a:pt x="288" y="291"/>
                </a:cubicBezTo>
              </a:path>
            </a:pathLst>
          </a:custGeom>
          <a:noFill/>
          <a:ln w="57150" cap="flat" cmpd="sng">
            <a:solidFill>
              <a:srgbClr val="003366"/>
            </a:solidFill>
            <a:prstDash val="solid"/>
            <a:round/>
            <a:headEnd type="none" w="med" len="med"/>
            <a:tailEnd type="triangle" w="med" len="med"/>
          </a:ln>
          <a:effectLst/>
        </p:spPr>
        <p:txBody>
          <a:bodyPr/>
          <a:lstStyle/>
          <a:p>
            <a:endParaRPr lang="en-US" dirty="0"/>
          </a:p>
        </p:txBody>
      </p:sp>
      <p:grpSp>
        <p:nvGrpSpPr>
          <p:cNvPr id="2" name="Group 76"/>
          <p:cNvGrpSpPr>
            <a:grpSpLocks/>
          </p:cNvGrpSpPr>
          <p:nvPr/>
        </p:nvGrpSpPr>
        <p:grpSpPr bwMode="auto">
          <a:xfrm>
            <a:off x="2824162" y="1447800"/>
            <a:ext cx="1366838" cy="1992313"/>
            <a:chOff x="1869" y="1104"/>
            <a:chExt cx="864" cy="1248"/>
          </a:xfrm>
        </p:grpSpPr>
        <p:sp>
          <p:nvSpPr>
            <p:cNvPr id="50" name="Line 56"/>
            <p:cNvSpPr>
              <a:spLocks noChangeShapeType="1"/>
            </p:cNvSpPr>
            <p:nvPr/>
          </p:nvSpPr>
          <p:spPr bwMode="auto">
            <a:xfrm>
              <a:off x="1869" y="1104"/>
              <a:ext cx="0" cy="1248"/>
            </a:xfrm>
            <a:prstGeom prst="line">
              <a:avLst/>
            </a:prstGeom>
            <a:noFill/>
            <a:ln w="57150">
              <a:solidFill>
                <a:srgbClr val="0066FF"/>
              </a:solidFill>
              <a:round/>
              <a:headEnd/>
              <a:tailEnd/>
            </a:ln>
            <a:effectLst/>
          </p:spPr>
          <p:txBody>
            <a:bodyPr wrap="none" anchor="ctr"/>
            <a:lstStyle/>
            <a:p>
              <a:endParaRPr lang="en-US" dirty="0"/>
            </a:p>
          </p:txBody>
        </p:sp>
        <p:sp>
          <p:nvSpPr>
            <p:cNvPr id="51" name="Line 57"/>
            <p:cNvSpPr>
              <a:spLocks noChangeShapeType="1"/>
            </p:cNvSpPr>
            <p:nvPr/>
          </p:nvSpPr>
          <p:spPr bwMode="auto">
            <a:xfrm>
              <a:off x="1869" y="2352"/>
              <a:ext cx="816" cy="0"/>
            </a:xfrm>
            <a:prstGeom prst="line">
              <a:avLst/>
            </a:prstGeom>
            <a:noFill/>
            <a:ln w="57150">
              <a:solidFill>
                <a:srgbClr val="0066FF"/>
              </a:solidFill>
              <a:round/>
              <a:headEnd/>
              <a:tailEnd type="triangle" w="med" len="med"/>
            </a:ln>
            <a:effectLst/>
          </p:spPr>
          <p:txBody>
            <a:bodyPr wrap="none" anchor="ctr"/>
            <a:lstStyle/>
            <a:p>
              <a:endParaRPr lang="en-US" dirty="0"/>
            </a:p>
          </p:txBody>
        </p:sp>
        <p:sp>
          <p:nvSpPr>
            <p:cNvPr id="52" name="Line 58"/>
            <p:cNvSpPr>
              <a:spLocks noChangeShapeType="1"/>
            </p:cNvSpPr>
            <p:nvPr/>
          </p:nvSpPr>
          <p:spPr bwMode="auto">
            <a:xfrm flipH="1">
              <a:off x="1869" y="1104"/>
              <a:ext cx="864" cy="0"/>
            </a:xfrm>
            <a:prstGeom prst="line">
              <a:avLst/>
            </a:prstGeom>
            <a:noFill/>
            <a:ln w="57150">
              <a:solidFill>
                <a:srgbClr val="0066FF"/>
              </a:solidFill>
              <a:round/>
              <a:headEnd/>
              <a:tailEnd/>
            </a:ln>
            <a:effectLst/>
          </p:spPr>
          <p:txBody>
            <a:bodyPr/>
            <a:lstStyle/>
            <a:p>
              <a:endParaRPr lang="en-US" dirty="0"/>
            </a:p>
          </p:txBody>
        </p:sp>
      </p:grpSp>
      <p:grpSp>
        <p:nvGrpSpPr>
          <p:cNvPr id="3" name="Group 74"/>
          <p:cNvGrpSpPr>
            <a:grpSpLocks/>
          </p:cNvGrpSpPr>
          <p:nvPr/>
        </p:nvGrpSpPr>
        <p:grpSpPr bwMode="auto">
          <a:xfrm>
            <a:off x="4419600" y="2743200"/>
            <a:ext cx="914400" cy="685800"/>
            <a:chOff x="2877" y="1824"/>
            <a:chExt cx="576" cy="432"/>
          </a:xfrm>
        </p:grpSpPr>
        <p:sp>
          <p:nvSpPr>
            <p:cNvPr id="54" name="Line 36"/>
            <p:cNvSpPr>
              <a:spLocks noChangeShapeType="1"/>
            </p:cNvSpPr>
            <p:nvPr/>
          </p:nvSpPr>
          <p:spPr bwMode="auto">
            <a:xfrm flipV="1">
              <a:off x="2877" y="1824"/>
              <a:ext cx="0" cy="432"/>
            </a:xfrm>
            <a:prstGeom prst="line">
              <a:avLst/>
            </a:prstGeom>
            <a:noFill/>
            <a:ln w="57150">
              <a:solidFill>
                <a:srgbClr val="003366"/>
              </a:solidFill>
              <a:round/>
              <a:headEnd/>
              <a:tailEnd type="triangle" w="med" len="med"/>
            </a:ln>
            <a:effectLst/>
          </p:spPr>
          <p:txBody>
            <a:bodyPr/>
            <a:lstStyle/>
            <a:p>
              <a:endParaRPr lang="en-US" dirty="0"/>
            </a:p>
          </p:txBody>
        </p:sp>
        <p:sp>
          <p:nvSpPr>
            <p:cNvPr id="55" name="Line 37"/>
            <p:cNvSpPr>
              <a:spLocks noChangeShapeType="1"/>
            </p:cNvSpPr>
            <p:nvPr/>
          </p:nvSpPr>
          <p:spPr bwMode="auto">
            <a:xfrm flipV="1">
              <a:off x="3069" y="1824"/>
              <a:ext cx="0" cy="336"/>
            </a:xfrm>
            <a:prstGeom prst="line">
              <a:avLst/>
            </a:prstGeom>
            <a:noFill/>
            <a:ln w="57150">
              <a:solidFill>
                <a:srgbClr val="003366"/>
              </a:solidFill>
              <a:round/>
              <a:headEnd/>
              <a:tailEnd type="triangle" w="med" len="med"/>
            </a:ln>
            <a:effectLst/>
          </p:spPr>
          <p:txBody>
            <a:bodyPr/>
            <a:lstStyle/>
            <a:p>
              <a:endParaRPr lang="en-US" dirty="0"/>
            </a:p>
          </p:txBody>
        </p:sp>
        <p:sp>
          <p:nvSpPr>
            <p:cNvPr id="56" name="Line 38"/>
            <p:cNvSpPr>
              <a:spLocks noChangeShapeType="1"/>
            </p:cNvSpPr>
            <p:nvPr/>
          </p:nvSpPr>
          <p:spPr bwMode="auto">
            <a:xfrm flipV="1">
              <a:off x="3261" y="1824"/>
              <a:ext cx="0" cy="336"/>
            </a:xfrm>
            <a:prstGeom prst="line">
              <a:avLst/>
            </a:prstGeom>
            <a:noFill/>
            <a:ln w="57150">
              <a:solidFill>
                <a:srgbClr val="003366"/>
              </a:solidFill>
              <a:round/>
              <a:headEnd/>
              <a:tailEnd type="triangle" w="med" len="med"/>
            </a:ln>
            <a:effectLst/>
          </p:spPr>
          <p:txBody>
            <a:bodyPr/>
            <a:lstStyle/>
            <a:p>
              <a:endParaRPr lang="en-US" dirty="0"/>
            </a:p>
          </p:txBody>
        </p:sp>
        <p:sp>
          <p:nvSpPr>
            <p:cNvPr id="57" name="Line 39"/>
            <p:cNvSpPr>
              <a:spLocks noChangeShapeType="1"/>
            </p:cNvSpPr>
            <p:nvPr/>
          </p:nvSpPr>
          <p:spPr bwMode="auto">
            <a:xfrm flipV="1">
              <a:off x="3453" y="1824"/>
              <a:ext cx="0" cy="432"/>
            </a:xfrm>
            <a:prstGeom prst="line">
              <a:avLst/>
            </a:prstGeom>
            <a:noFill/>
            <a:ln w="57150">
              <a:solidFill>
                <a:srgbClr val="003366"/>
              </a:solidFill>
              <a:round/>
              <a:headEnd/>
              <a:tailEnd type="triangle" w="med" len="med"/>
            </a:ln>
            <a:effectLst/>
          </p:spPr>
          <p:txBody>
            <a:bodyPr/>
            <a:lstStyle/>
            <a:p>
              <a:endParaRPr lang="en-US" dirty="0"/>
            </a:p>
          </p:txBody>
        </p:sp>
      </p:grpSp>
      <p:sp>
        <p:nvSpPr>
          <p:cNvPr id="58" name="Rectangle 18"/>
          <p:cNvSpPr>
            <a:spLocks noChangeArrowheads="1"/>
          </p:cNvSpPr>
          <p:nvPr/>
        </p:nvSpPr>
        <p:spPr bwMode="auto">
          <a:xfrm>
            <a:off x="533400" y="2057400"/>
            <a:ext cx="1905000" cy="685800"/>
          </a:xfrm>
          <a:prstGeom prst="rect">
            <a:avLst/>
          </a:prstGeom>
          <a:noFill/>
          <a:ln w="9525">
            <a:noFill/>
            <a:miter lim="800000"/>
            <a:headEnd/>
            <a:tailEnd/>
          </a:ln>
          <a:effectLst/>
        </p:spPr>
        <p:txBody>
          <a:bodyPr wrap="none" anchor="ctr"/>
          <a:lstStyle/>
          <a:p>
            <a:pPr algn="ctr"/>
            <a:r>
              <a:rPr lang="en-US" sz="1600" b="1" dirty="0">
                <a:solidFill>
                  <a:srgbClr val="0066FF"/>
                </a:solidFill>
                <a:latin typeface="Century Gothic" pitchFamily="34" charset="0"/>
              </a:rPr>
              <a:t>Growing </a:t>
            </a:r>
            <a:r>
              <a:rPr lang="en-US" sz="1600" b="1" dirty="0" smtClean="0">
                <a:solidFill>
                  <a:srgbClr val="0066FF"/>
                </a:solidFill>
                <a:latin typeface="Century Gothic" pitchFamily="34" charset="0"/>
              </a:rPr>
              <a:t>communities</a:t>
            </a:r>
            <a:r>
              <a:rPr lang="en-US" sz="1600" b="1" dirty="0">
                <a:solidFill>
                  <a:srgbClr val="0066FF"/>
                </a:solidFill>
                <a:latin typeface="Century Gothic" pitchFamily="34" charset="0"/>
              </a:rPr>
              <a:t/>
            </a:r>
            <a:br>
              <a:rPr lang="en-US" sz="1600" b="1" dirty="0">
                <a:solidFill>
                  <a:srgbClr val="0066FF"/>
                </a:solidFill>
                <a:latin typeface="Century Gothic" pitchFamily="34" charset="0"/>
              </a:rPr>
            </a:br>
            <a:r>
              <a:rPr lang="en-US" sz="1600" b="1" dirty="0" smtClean="0">
                <a:solidFill>
                  <a:srgbClr val="0066FF"/>
                </a:solidFill>
                <a:latin typeface="Century Gothic" pitchFamily="34" charset="0"/>
              </a:rPr>
              <a:t>create </a:t>
            </a:r>
            <a:r>
              <a:rPr lang="en-US" sz="1600" b="1" dirty="0">
                <a:solidFill>
                  <a:srgbClr val="0066FF"/>
                </a:solidFill>
                <a:latin typeface="Century Gothic" pitchFamily="34" charset="0"/>
              </a:rPr>
              <a:t>demand for </a:t>
            </a:r>
            <a:br>
              <a:rPr lang="en-US" sz="1600" b="1" dirty="0">
                <a:solidFill>
                  <a:srgbClr val="0066FF"/>
                </a:solidFill>
                <a:latin typeface="Century Gothic" pitchFamily="34" charset="0"/>
              </a:rPr>
            </a:br>
            <a:r>
              <a:rPr lang="en-US" sz="1600" b="1" dirty="0">
                <a:solidFill>
                  <a:srgbClr val="0066FF"/>
                </a:solidFill>
                <a:latin typeface="Century Gothic" pitchFamily="34" charset="0"/>
              </a:rPr>
              <a:t>additional financing</a:t>
            </a:r>
          </a:p>
        </p:txBody>
      </p:sp>
      <p:sp>
        <p:nvSpPr>
          <p:cNvPr id="59" name="Rectangle 20"/>
          <p:cNvSpPr>
            <a:spLocks noChangeArrowheads="1"/>
          </p:cNvSpPr>
          <p:nvPr/>
        </p:nvSpPr>
        <p:spPr bwMode="auto">
          <a:xfrm>
            <a:off x="3759200" y="4087813"/>
            <a:ext cx="2717800" cy="1322387"/>
          </a:xfrm>
          <a:prstGeom prst="rect">
            <a:avLst/>
          </a:prstGeom>
          <a:noFill/>
          <a:ln w="19050" cap="rnd">
            <a:noFill/>
            <a:prstDash val="sysDot"/>
            <a:miter lim="800000"/>
            <a:headEnd/>
            <a:tailEnd/>
          </a:ln>
          <a:effectLst/>
        </p:spPr>
        <p:txBody>
          <a:bodyPr wrap="none" anchor="ctr"/>
          <a:lstStyle/>
          <a:p>
            <a:pPr algn="ctr"/>
            <a:r>
              <a:rPr lang="en-US" sz="1400" b="0" dirty="0">
                <a:solidFill>
                  <a:schemeClr val="tx1"/>
                </a:solidFill>
                <a:latin typeface="Century Gothic" pitchFamily="34" charset="0"/>
              </a:rPr>
              <a:t>FHLBank Atlanta provides “equity-like” </a:t>
            </a:r>
            <a:br>
              <a:rPr lang="en-US" sz="1400" b="0" dirty="0">
                <a:solidFill>
                  <a:schemeClr val="tx1"/>
                </a:solidFill>
                <a:latin typeface="Century Gothic" pitchFamily="34" charset="0"/>
              </a:rPr>
            </a:br>
            <a:r>
              <a:rPr lang="en-US" sz="1400" b="0" dirty="0">
                <a:solidFill>
                  <a:schemeClr val="tx1"/>
                </a:solidFill>
                <a:latin typeface="Century Gothic" pitchFamily="34" charset="0"/>
              </a:rPr>
              <a:t>funding enabling </a:t>
            </a:r>
            <a:r>
              <a:rPr lang="en-US" sz="1400" b="0" dirty="0" smtClean="0">
                <a:solidFill>
                  <a:schemeClr val="tx1"/>
                </a:solidFill>
                <a:latin typeface="Century Gothic" pitchFamily="34" charset="0"/>
              </a:rPr>
              <a:t>shareholders to </a:t>
            </a:r>
            <a:r>
              <a:rPr lang="en-US" sz="1400" b="0" dirty="0">
                <a:solidFill>
                  <a:schemeClr val="tx1"/>
                </a:solidFill>
                <a:latin typeface="Century Gothic" pitchFamily="34" charset="0"/>
              </a:rPr>
              <a:t>make </a:t>
            </a:r>
            <a:br>
              <a:rPr lang="en-US" sz="1400" b="0" dirty="0">
                <a:solidFill>
                  <a:schemeClr val="tx1"/>
                </a:solidFill>
                <a:latin typeface="Century Gothic" pitchFamily="34" charset="0"/>
              </a:rPr>
            </a:br>
            <a:r>
              <a:rPr lang="en-US" sz="1400" b="0" dirty="0">
                <a:solidFill>
                  <a:schemeClr val="tx1"/>
                </a:solidFill>
                <a:latin typeface="Century Gothic" pitchFamily="34" charset="0"/>
              </a:rPr>
              <a:t>transactions viable and </a:t>
            </a:r>
            <a:r>
              <a:rPr lang="en-US" sz="1400" b="0" dirty="0" smtClean="0">
                <a:solidFill>
                  <a:schemeClr val="tx1"/>
                </a:solidFill>
                <a:latin typeface="Century Gothic" pitchFamily="34" charset="0"/>
              </a:rPr>
              <a:t>attract </a:t>
            </a:r>
            <a:r>
              <a:rPr lang="en-US" sz="1400" b="0" dirty="0">
                <a:solidFill>
                  <a:schemeClr val="tx1"/>
                </a:solidFill>
                <a:latin typeface="Century Gothic" pitchFamily="34" charset="0"/>
              </a:rPr>
              <a:t>new customers</a:t>
            </a:r>
          </a:p>
        </p:txBody>
      </p:sp>
      <p:sp>
        <p:nvSpPr>
          <p:cNvPr id="60" name="Rectangle 21"/>
          <p:cNvSpPr>
            <a:spLocks noChangeArrowheads="1"/>
          </p:cNvSpPr>
          <p:nvPr/>
        </p:nvSpPr>
        <p:spPr bwMode="auto">
          <a:xfrm>
            <a:off x="3505200" y="1725613"/>
            <a:ext cx="2717800" cy="1322387"/>
          </a:xfrm>
          <a:prstGeom prst="rect">
            <a:avLst/>
          </a:prstGeom>
          <a:noFill/>
          <a:ln w="9525">
            <a:noFill/>
            <a:miter lim="800000"/>
            <a:headEnd/>
            <a:tailEnd/>
          </a:ln>
          <a:effectLst/>
        </p:spPr>
        <p:txBody>
          <a:bodyPr wrap="none" anchor="ctr"/>
          <a:lstStyle/>
          <a:p>
            <a:pPr algn="ctr"/>
            <a:r>
              <a:rPr lang="en-US" sz="1400" b="0" dirty="0">
                <a:solidFill>
                  <a:schemeClr val="tx1"/>
                </a:solidFill>
                <a:latin typeface="Century Gothic" pitchFamily="34" charset="0"/>
              </a:rPr>
              <a:t>Funds are invested in community-</a:t>
            </a:r>
            <a:br>
              <a:rPr lang="en-US" sz="1400" b="0" dirty="0">
                <a:solidFill>
                  <a:schemeClr val="tx1"/>
                </a:solidFill>
                <a:latin typeface="Century Gothic" pitchFamily="34" charset="0"/>
              </a:rPr>
            </a:br>
            <a:r>
              <a:rPr lang="en-US" sz="1400" b="0" dirty="0">
                <a:solidFill>
                  <a:schemeClr val="tx1"/>
                </a:solidFill>
                <a:latin typeface="Century Gothic" pitchFamily="34" charset="0"/>
              </a:rPr>
              <a:t>based transactions generating </a:t>
            </a:r>
            <a:br>
              <a:rPr lang="en-US" sz="1400" b="0" dirty="0">
                <a:solidFill>
                  <a:schemeClr val="tx1"/>
                </a:solidFill>
                <a:latin typeface="Century Gothic" pitchFamily="34" charset="0"/>
              </a:rPr>
            </a:br>
            <a:r>
              <a:rPr lang="en-US" sz="1400" b="0" dirty="0">
                <a:solidFill>
                  <a:schemeClr val="tx1"/>
                </a:solidFill>
                <a:latin typeface="Century Gothic" pitchFamily="34" charset="0"/>
              </a:rPr>
              <a:t>successful lending opportunities</a:t>
            </a:r>
          </a:p>
        </p:txBody>
      </p:sp>
      <p:grpSp>
        <p:nvGrpSpPr>
          <p:cNvPr id="4" name="Group 72"/>
          <p:cNvGrpSpPr>
            <a:grpSpLocks/>
          </p:cNvGrpSpPr>
          <p:nvPr/>
        </p:nvGrpSpPr>
        <p:grpSpPr bwMode="auto">
          <a:xfrm>
            <a:off x="4152900" y="5105400"/>
            <a:ext cx="1371600" cy="1371600"/>
            <a:chOff x="2712" y="3312"/>
            <a:chExt cx="864" cy="864"/>
          </a:xfrm>
          <a:solidFill>
            <a:srgbClr val="44A3AA"/>
          </a:solidFill>
        </p:grpSpPr>
        <p:sp>
          <p:nvSpPr>
            <p:cNvPr id="62" name="Oval 26"/>
            <p:cNvSpPr>
              <a:spLocks noChangeArrowheads="1"/>
            </p:cNvSpPr>
            <p:nvPr/>
          </p:nvSpPr>
          <p:spPr bwMode="auto">
            <a:xfrm>
              <a:off x="2712" y="3312"/>
              <a:ext cx="864" cy="864"/>
            </a:xfrm>
            <a:prstGeom prst="ellipse">
              <a:avLst/>
            </a:prstGeom>
            <a:solidFill>
              <a:srgbClr val="99CC00"/>
            </a:solidFill>
            <a:ln w="38100">
              <a:noFill/>
              <a:round/>
              <a:headEnd/>
              <a:tailEnd/>
            </a:ln>
            <a:effectLst>
              <a:outerShdw dist="45791" dir="2021404" algn="ctr" rotWithShape="0">
                <a:schemeClr val="bg2"/>
              </a:outerShdw>
            </a:effectLst>
          </p:spPr>
          <p:txBody>
            <a:bodyPr wrap="none" anchor="ctr"/>
            <a:lstStyle/>
            <a:p>
              <a:endParaRPr lang="en-US" dirty="0"/>
            </a:p>
          </p:txBody>
        </p:sp>
        <p:sp>
          <p:nvSpPr>
            <p:cNvPr id="63" name="Rectangle 27"/>
            <p:cNvSpPr>
              <a:spLocks noChangeArrowheads="1"/>
            </p:cNvSpPr>
            <p:nvPr/>
          </p:nvSpPr>
          <p:spPr bwMode="auto">
            <a:xfrm>
              <a:off x="2730" y="3455"/>
              <a:ext cx="828" cy="625"/>
            </a:xfrm>
            <a:prstGeom prst="rect">
              <a:avLst/>
            </a:prstGeom>
            <a:noFill/>
            <a:ln w="38100">
              <a:noFill/>
              <a:miter lim="800000"/>
              <a:headEnd/>
              <a:tailEnd/>
            </a:ln>
            <a:effectLst/>
          </p:spPr>
          <p:txBody>
            <a:bodyPr wrap="none" anchor="ctr"/>
            <a:lstStyle/>
            <a:p>
              <a:pPr algn="ctr"/>
              <a:r>
                <a:rPr lang="en-US" sz="1800" b="1" dirty="0">
                  <a:solidFill>
                    <a:schemeClr val="bg1"/>
                  </a:solidFill>
                  <a:latin typeface="Century Gothic" pitchFamily="34" charset="0"/>
                </a:rPr>
                <a:t>FHLBank</a:t>
              </a:r>
              <a:r>
                <a:rPr lang="en-US" sz="1800" b="1" dirty="0">
                  <a:solidFill>
                    <a:schemeClr val="tx1"/>
                  </a:solidFill>
                  <a:latin typeface="Century Gothic" pitchFamily="34" charset="0"/>
                </a:rPr>
                <a:t> </a:t>
              </a:r>
              <a:r>
                <a:rPr lang="en-US" sz="1800" b="1" dirty="0">
                  <a:solidFill>
                    <a:schemeClr val="bg1"/>
                  </a:solidFill>
                  <a:latin typeface="Century Gothic" pitchFamily="34" charset="0"/>
                </a:rPr>
                <a:t/>
              </a:r>
              <a:br>
                <a:rPr lang="en-US" sz="1800" b="1" dirty="0">
                  <a:solidFill>
                    <a:schemeClr val="bg1"/>
                  </a:solidFill>
                  <a:latin typeface="Century Gothic" pitchFamily="34" charset="0"/>
                </a:rPr>
              </a:br>
              <a:r>
                <a:rPr lang="en-US" sz="1800" b="1" dirty="0">
                  <a:solidFill>
                    <a:schemeClr val="bg1"/>
                  </a:solidFill>
                  <a:latin typeface="Century Gothic" pitchFamily="34" charset="0"/>
                </a:rPr>
                <a:t>Atlanta</a:t>
              </a:r>
            </a:p>
          </p:txBody>
        </p:sp>
      </p:grpSp>
      <p:grpSp>
        <p:nvGrpSpPr>
          <p:cNvPr id="5" name="Group 73"/>
          <p:cNvGrpSpPr>
            <a:grpSpLocks/>
          </p:cNvGrpSpPr>
          <p:nvPr/>
        </p:nvGrpSpPr>
        <p:grpSpPr bwMode="auto">
          <a:xfrm>
            <a:off x="4114800" y="3048000"/>
            <a:ext cx="1479904" cy="1295400"/>
            <a:chOff x="2690" y="2016"/>
            <a:chExt cx="886" cy="816"/>
          </a:xfrm>
          <a:solidFill>
            <a:srgbClr val="003366"/>
          </a:solidFill>
        </p:grpSpPr>
        <p:sp>
          <p:nvSpPr>
            <p:cNvPr id="65" name="Oval 28"/>
            <p:cNvSpPr>
              <a:spLocks noChangeArrowheads="1"/>
            </p:cNvSpPr>
            <p:nvPr/>
          </p:nvSpPr>
          <p:spPr bwMode="auto">
            <a:xfrm>
              <a:off x="2712" y="2016"/>
              <a:ext cx="864" cy="816"/>
            </a:xfrm>
            <a:prstGeom prst="ellipse">
              <a:avLst/>
            </a:prstGeom>
            <a:grpFill/>
            <a:ln w="38100">
              <a:solidFill>
                <a:schemeClr val="bg1"/>
              </a:solidFill>
              <a:round/>
              <a:headEnd/>
              <a:tailEnd/>
            </a:ln>
            <a:effectLst>
              <a:outerShdw dist="45791" dir="2021404" algn="ctr" rotWithShape="0">
                <a:schemeClr val="bg2"/>
              </a:outerShdw>
            </a:effectLst>
          </p:spPr>
          <p:txBody>
            <a:bodyPr wrap="none" anchor="ctr"/>
            <a:lstStyle/>
            <a:p>
              <a:endParaRPr lang="en-US" dirty="0"/>
            </a:p>
          </p:txBody>
        </p:sp>
        <p:sp>
          <p:nvSpPr>
            <p:cNvPr id="66" name="Rectangle 29"/>
            <p:cNvSpPr>
              <a:spLocks noChangeArrowheads="1"/>
            </p:cNvSpPr>
            <p:nvPr/>
          </p:nvSpPr>
          <p:spPr bwMode="auto">
            <a:xfrm>
              <a:off x="2690" y="2112"/>
              <a:ext cx="867" cy="590"/>
            </a:xfrm>
            <a:prstGeom prst="rect">
              <a:avLst/>
            </a:prstGeom>
            <a:noFill/>
            <a:ln w="38100">
              <a:noFill/>
              <a:miter lim="800000"/>
              <a:headEnd/>
              <a:tailEnd/>
            </a:ln>
            <a:effectLst/>
          </p:spPr>
          <p:txBody>
            <a:bodyPr wrap="none" anchor="ctr"/>
            <a:lstStyle/>
            <a:p>
              <a:pPr algn="ctr"/>
              <a:r>
                <a:rPr lang="en-US" sz="1800" b="1" dirty="0" smtClean="0">
                  <a:solidFill>
                    <a:schemeClr val="bg1"/>
                  </a:solidFill>
                  <a:latin typeface="Century Gothic" pitchFamily="34" charset="0"/>
                </a:rPr>
                <a:t>Shareholder</a:t>
              </a:r>
              <a:endParaRPr lang="en-US" sz="1800" b="1" dirty="0">
                <a:solidFill>
                  <a:schemeClr val="bg1"/>
                </a:solidFill>
                <a:latin typeface="Century Gothic" pitchFamily="34" charset="0"/>
              </a:endParaRPr>
            </a:p>
          </p:txBody>
        </p:sp>
      </p:grpSp>
      <p:sp>
        <p:nvSpPr>
          <p:cNvPr id="67" name="Freeform 51"/>
          <p:cNvSpPr>
            <a:spLocks/>
          </p:cNvSpPr>
          <p:nvPr/>
        </p:nvSpPr>
        <p:spPr bwMode="auto">
          <a:xfrm rot="5400000" flipH="1">
            <a:off x="5545931" y="4055268"/>
            <a:ext cx="381000" cy="347664"/>
          </a:xfrm>
          <a:custGeom>
            <a:avLst/>
            <a:gdLst/>
            <a:ahLst/>
            <a:cxnLst>
              <a:cxn ang="0">
                <a:pos x="0" y="0"/>
              </a:cxn>
              <a:cxn ang="0">
                <a:pos x="168" y="132"/>
              </a:cxn>
              <a:cxn ang="0">
                <a:pos x="288" y="291"/>
              </a:cxn>
            </a:cxnLst>
            <a:rect l="0" t="0" r="r" b="b"/>
            <a:pathLst>
              <a:path w="288" h="291">
                <a:moveTo>
                  <a:pt x="0" y="0"/>
                </a:moveTo>
                <a:cubicBezTo>
                  <a:pt x="60" y="41"/>
                  <a:pt x="120" y="83"/>
                  <a:pt x="168" y="132"/>
                </a:cubicBezTo>
                <a:cubicBezTo>
                  <a:pt x="216" y="181"/>
                  <a:pt x="268" y="265"/>
                  <a:pt x="288" y="291"/>
                </a:cubicBezTo>
              </a:path>
            </a:pathLst>
          </a:custGeom>
          <a:noFill/>
          <a:ln w="57150" cap="flat" cmpd="sng">
            <a:solidFill>
              <a:srgbClr val="003366"/>
            </a:solidFill>
            <a:prstDash val="solid"/>
            <a:round/>
            <a:headEnd type="none" w="med" len="med"/>
            <a:tailEnd type="triangle" w="med" len="med"/>
          </a:ln>
          <a:effectLst/>
        </p:spPr>
        <p:txBody>
          <a:bodyPr/>
          <a:lstStyle/>
          <a:p>
            <a:endParaRPr lang="en-US" dirty="0"/>
          </a:p>
        </p:txBody>
      </p:sp>
      <p:grpSp>
        <p:nvGrpSpPr>
          <p:cNvPr id="6" name="Group 75"/>
          <p:cNvGrpSpPr>
            <a:grpSpLocks/>
          </p:cNvGrpSpPr>
          <p:nvPr/>
        </p:nvGrpSpPr>
        <p:grpSpPr bwMode="auto">
          <a:xfrm>
            <a:off x="4114800" y="609600"/>
            <a:ext cx="1447800" cy="1295400"/>
            <a:chOff x="2688" y="624"/>
            <a:chExt cx="912" cy="816"/>
          </a:xfrm>
          <a:solidFill>
            <a:srgbClr val="0066FF"/>
          </a:solidFill>
        </p:grpSpPr>
        <p:sp>
          <p:nvSpPr>
            <p:cNvPr id="69" name="Oval 52"/>
            <p:cNvSpPr>
              <a:spLocks noChangeArrowheads="1"/>
            </p:cNvSpPr>
            <p:nvPr/>
          </p:nvSpPr>
          <p:spPr bwMode="auto">
            <a:xfrm>
              <a:off x="2712" y="624"/>
              <a:ext cx="864" cy="816"/>
            </a:xfrm>
            <a:prstGeom prst="ellipse">
              <a:avLst/>
            </a:prstGeom>
            <a:grpFill/>
            <a:ln w="57150">
              <a:solidFill>
                <a:schemeClr val="bg1"/>
              </a:solidFill>
              <a:round/>
              <a:headEnd/>
              <a:tailEnd/>
            </a:ln>
            <a:effectLst>
              <a:outerShdw dist="45791" dir="2021404" algn="ctr" rotWithShape="0">
                <a:schemeClr val="bg2"/>
              </a:outerShdw>
            </a:effectLst>
          </p:spPr>
          <p:txBody>
            <a:bodyPr wrap="none" anchor="ctr"/>
            <a:lstStyle/>
            <a:p>
              <a:endParaRPr lang="en-US" dirty="0"/>
            </a:p>
          </p:txBody>
        </p:sp>
        <p:sp>
          <p:nvSpPr>
            <p:cNvPr id="70" name="Text Box 55"/>
            <p:cNvSpPr txBox="1">
              <a:spLocks noChangeArrowheads="1"/>
            </p:cNvSpPr>
            <p:nvPr/>
          </p:nvSpPr>
          <p:spPr bwMode="auto">
            <a:xfrm>
              <a:off x="2688" y="912"/>
              <a:ext cx="912" cy="212"/>
            </a:xfrm>
            <a:prstGeom prst="rect">
              <a:avLst/>
            </a:prstGeom>
            <a:noFill/>
            <a:ln w="57150">
              <a:noFill/>
              <a:miter lim="800000"/>
              <a:headEnd/>
              <a:tailEnd/>
            </a:ln>
            <a:effectLst/>
          </p:spPr>
          <p:txBody>
            <a:bodyPr>
              <a:spAutoFit/>
            </a:bodyPr>
            <a:lstStyle/>
            <a:p>
              <a:pPr algn="ctr">
                <a:spcBef>
                  <a:spcPct val="50000"/>
                </a:spcBef>
              </a:pPr>
              <a:r>
                <a:rPr lang="en-US" sz="1600" b="1" dirty="0">
                  <a:solidFill>
                    <a:schemeClr val="bg1"/>
                  </a:solidFill>
                  <a:latin typeface="Century Gothic" pitchFamily="34" charset="0"/>
                </a:rPr>
                <a:t>Community</a:t>
              </a:r>
            </a:p>
          </p:txBody>
        </p:sp>
      </p:grpSp>
      <p:grpSp>
        <p:nvGrpSpPr>
          <p:cNvPr id="7" name="Group 77"/>
          <p:cNvGrpSpPr>
            <a:grpSpLocks/>
          </p:cNvGrpSpPr>
          <p:nvPr/>
        </p:nvGrpSpPr>
        <p:grpSpPr bwMode="auto">
          <a:xfrm>
            <a:off x="2971800" y="3810000"/>
            <a:ext cx="1295400" cy="1905000"/>
            <a:chOff x="1824" y="2496"/>
            <a:chExt cx="912" cy="1248"/>
          </a:xfrm>
        </p:grpSpPr>
        <p:sp>
          <p:nvSpPr>
            <p:cNvPr id="72" name="Line 59"/>
            <p:cNvSpPr>
              <a:spLocks noChangeShapeType="1"/>
            </p:cNvSpPr>
            <p:nvPr/>
          </p:nvSpPr>
          <p:spPr bwMode="auto">
            <a:xfrm>
              <a:off x="1824" y="2496"/>
              <a:ext cx="0" cy="1248"/>
            </a:xfrm>
            <a:prstGeom prst="line">
              <a:avLst/>
            </a:prstGeom>
            <a:noFill/>
            <a:ln w="57150">
              <a:solidFill>
                <a:srgbClr val="003366"/>
              </a:solidFill>
              <a:round/>
              <a:headEnd/>
              <a:tailEnd/>
            </a:ln>
            <a:effectLst/>
          </p:spPr>
          <p:txBody>
            <a:bodyPr wrap="none" anchor="ctr"/>
            <a:lstStyle/>
            <a:p>
              <a:endParaRPr lang="en-US" dirty="0"/>
            </a:p>
          </p:txBody>
        </p:sp>
        <p:sp>
          <p:nvSpPr>
            <p:cNvPr id="73" name="Line 60"/>
            <p:cNvSpPr>
              <a:spLocks noChangeShapeType="1"/>
            </p:cNvSpPr>
            <p:nvPr/>
          </p:nvSpPr>
          <p:spPr bwMode="auto">
            <a:xfrm>
              <a:off x="1824" y="3744"/>
              <a:ext cx="816" cy="0"/>
            </a:xfrm>
            <a:prstGeom prst="line">
              <a:avLst/>
            </a:prstGeom>
            <a:noFill/>
            <a:ln w="57150">
              <a:solidFill>
                <a:srgbClr val="003366"/>
              </a:solidFill>
              <a:round/>
              <a:headEnd/>
              <a:tailEnd type="triangle" w="med" len="med"/>
            </a:ln>
            <a:effectLst/>
          </p:spPr>
          <p:txBody>
            <a:bodyPr wrap="none" anchor="ctr"/>
            <a:lstStyle/>
            <a:p>
              <a:endParaRPr lang="en-US" dirty="0"/>
            </a:p>
          </p:txBody>
        </p:sp>
        <p:sp>
          <p:nvSpPr>
            <p:cNvPr id="74" name="Line 61"/>
            <p:cNvSpPr>
              <a:spLocks noChangeShapeType="1"/>
            </p:cNvSpPr>
            <p:nvPr/>
          </p:nvSpPr>
          <p:spPr bwMode="auto">
            <a:xfrm flipH="1">
              <a:off x="1824" y="2496"/>
              <a:ext cx="912" cy="0"/>
            </a:xfrm>
            <a:prstGeom prst="line">
              <a:avLst/>
            </a:prstGeom>
            <a:noFill/>
            <a:ln w="57150">
              <a:solidFill>
                <a:srgbClr val="003366"/>
              </a:solidFill>
              <a:round/>
              <a:headEnd/>
              <a:tailEnd/>
            </a:ln>
            <a:effectLst/>
          </p:spPr>
          <p:txBody>
            <a:bodyPr/>
            <a:lstStyle/>
            <a:p>
              <a:endParaRPr lang="en-US" dirty="0"/>
            </a:p>
          </p:txBody>
        </p:sp>
      </p:grpSp>
      <p:sp>
        <p:nvSpPr>
          <p:cNvPr id="75" name="Rectangle 62"/>
          <p:cNvSpPr>
            <a:spLocks noChangeArrowheads="1"/>
          </p:cNvSpPr>
          <p:nvPr/>
        </p:nvSpPr>
        <p:spPr bwMode="auto">
          <a:xfrm>
            <a:off x="381000" y="4267200"/>
            <a:ext cx="2133600" cy="838200"/>
          </a:xfrm>
          <a:prstGeom prst="rect">
            <a:avLst/>
          </a:prstGeom>
          <a:noFill/>
          <a:ln w="9525">
            <a:noFill/>
            <a:miter lim="800000"/>
            <a:headEnd/>
            <a:tailEnd/>
          </a:ln>
          <a:effectLst/>
        </p:spPr>
        <p:txBody>
          <a:bodyPr wrap="none" anchor="ctr"/>
          <a:lstStyle/>
          <a:p>
            <a:pPr algn="ctr"/>
            <a:r>
              <a:rPr lang="en-US" sz="1600" b="1" dirty="0" smtClean="0">
                <a:solidFill>
                  <a:srgbClr val="003366"/>
                </a:solidFill>
                <a:latin typeface="Century Gothic" pitchFamily="34" charset="0"/>
              </a:rPr>
              <a:t>Shareholder </a:t>
            </a:r>
            <a:r>
              <a:rPr lang="en-US" sz="1600" b="1" dirty="0">
                <a:solidFill>
                  <a:srgbClr val="003366"/>
                </a:solidFill>
                <a:latin typeface="Century Gothic" pitchFamily="34" charset="0"/>
              </a:rPr>
              <a:t>originations </a:t>
            </a:r>
          </a:p>
          <a:p>
            <a:pPr algn="ctr"/>
            <a:r>
              <a:rPr lang="en-US" sz="1600" b="1" dirty="0">
                <a:solidFill>
                  <a:srgbClr val="003366"/>
                </a:solidFill>
                <a:latin typeface="Century Gothic" pitchFamily="34" charset="0"/>
              </a:rPr>
              <a:t>create </a:t>
            </a:r>
            <a:r>
              <a:rPr lang="en-US" sz="1600" b="1" dirty="0">
                <a:solidFill>
                  <a:srgbClr val="002060"/>
                </a:solidFill>
                <a:latin typeface="Century Gothic" pitchFamily="34" charset="0"/>
              </a:rPr>
              <a:t>demand</a:t>
            </a:r>
            <a:r>
              <a:rPr lang="en-US" sz="1600" b="1" dirty="0">
                <a:solidFill>
                  <a:srgbClr val="003366"/>
                </a:solidFill>
                <a:latin typeface="Century Gothic" pitchFamily="34" charset="0"/>
              </a:rPr>
              <a:t> </a:t>
            </a:r>
            <a:br>
              <a:rPr lang="en-US" sz="1600" b="1" dirty="0">
                <a:solidFill>
                  <a:srgbClr val="003366"/>
                </a:solidFill>
                <a:latin typeface="Century Gothic" pitchFamily="34" charset="0"/>
              </a:rPr>
            </a:br>
            <a:r>
              <a:rPr lang="en-US" sz="1600" b="1" dirty="0">
                <a:solidFill>
                  <a:srgbClr val="003366"/>
                </a:solidFill>
                <a:latin typeface="Century Gothic" pitchFamily="34" charset="0"/>
              </a:rPr>
              <a:t>for advances</a:t>
            </a:r>
          </a:p>
          <a:p>
            <a:pPr algn="ctr"/>
            <a:endParaRPr lang="en-US" sz="1600" b="1" dirty="0">
              <a:solidFill>
                <a:srgbClr val="003366"/>
              </a:solidFill>
              <a:latin typeface="Century Gothic" pitchFamily="34" charset="0"/>
            </a:endParaRPr>
          </a:p>
        </p:txBody>
      </p:sp>
      <p:sp>
        <p:nvSpPr>
          <p:cNvPr id="76" name="Rectangle 79"/>
          <p:cNvSpPr>
            <a:spLocks noChangeArrowheads="1"/>
          </p:cNvSpPr>
          <p:nvPr/>
        </p:nvSpPr>
        <p:spPr bwMode="auto">
          <a:xfrm>
            <a:off x="7391400" y="3657600"/>
            <a:ext cx="1295400" cy="1371600"/>
          </a:xfrm>
          <a:prstGeom prst="rect">
            <a:avLst/>
          </a:prstGeom>
          <a:noFill/>
          <a:ln w="9525">
            <a:noFill/>
            <a:miter lim="800000"/>
            <a:headEnd/>
            <a:tailEnd/>
          </a:ln>
          <a:effectLst/>
        </p:spPr>
        <p:txBody>
          <a:bodyPr wrap="none" anchor="ctr"/>
          <a:lstStyle/>
          <a:p>
            <a:pPr algn="ctr"/>
            <a:r>
              <a:rPr lang="en-US" sz="1400" b="1" dirty="0">
                <a:solidFill>
                  <a:schemeClr val="tx1"/>
                </a:solidFill>
                <a:latin typeface="Century Gothic" pitchFamily="34" charset="0"/>
              </a:rPr>
              <a:t>Indirect</a:t>
            </a:r>
            <a:r>
              <a:rPr lang="en-US" sz="1400" b="1" dirty="0">
                <a:solidFill>
                  <a:srgbClr val="FF9900"/>
                </a:solidFill>
                <a:latin typeface="Century Gothic" pitchFamily="34" charset="0"/>
              </a:rPr>
              <a:t> </a:t>
            </a:r>
            <a:r>
              <a:rPr lang="en-US" sz="1400" b="1" dirty="0">
                <a:solidFill>
                  <a:schemeClr val="tx1"/>
                </a:solidFill>
                <a:latin typeface="Century Gothic" pitchFamily="34" charset="0"/>
              </a:rPr>
              <a:t>Benefit</a:t>
            </a:r>
          </a:p>
          <a:p>
            <a:pPr algn="ctr"/>
            <a:r>
              <a:rPr lang="en-US" sz="1400" b="0" dirty="0">
                <a:solidFill>
                  <a:schemeClr val="tx1"/>
                </a:solidFill>
                <a:latin typeface="Century Gothic" pitchFamily="34" charset="0"/>
              </a:rPr>
              <a:t>New and </a:t>
            </a:r>
            <a:r>
              <a:rPr lang="en-US" sz="1400" b="0" dirty="0" smtClean="0">
                <a:solidFill>
                  <a:schemeClr val="tx1"/>
                </a:solidFill>
                <a:latin typeface="Century Gothic" pitchFamily="34" charset="0"/>
              </a:rPr>
              <a:t>rehabbed </a:t>
            </a:r>
            <a:br>
              <a:rPr lang="en-US" sz="1400" b="0" dirty="0" smtClean="0">
                <a:solidFill>
                  <a:schemeClr val="tx1"/>
                </a:solidFill>
                <a:latin typeface="Century Gothic" pitchFamily="34" charset="0"/>
              </a:rPr>
            </a:br>
            <a:r>
              <a:rPr lang="en-US" sz="1400" b="0" dirty="0" smtClean="0">
                <a:solidFill>
                  <a:schemeClr val="tx1"/>
                </a:solidFill>
                <a:latin typeface="Century Gothic" pitchFamily="34" charset="0"/>
              </a:rPr>
              <a:t>housing,</a:t>
            </a:r>
            <a:endParaRPr lang="en-US" sz="1400" b="0" dirty="0">
              <a:solidFill>
                <a:schemeClr val="tx1"/>
              </a:solidFill>
              <a:latin typeface="Century Gothic" pitchFamily="34" charset="0"/>
            </a:endParaRPr>
          </a:p>
          <a:p>
            <a:pPr algn="ctr"/>
            <a:r>
              <a:rPr lang="en-US" sz="1400" b="0" dirty="0">
                <a:solidFill>
                  <a:schemeClr val="tx1"/>
                </a:solidFill>
                <a:latin typeface="Century Gothic" pitchFamily="34" charset="0"/>
              </a:rPr>
              <a:t>g</a:t>
            </a:r>
            <a:r>
              <a:rPr lang="en-US" sz="1400" b="0" dirty="0" smtClean="0">
                <a:solidFill>
                  <a:schemeClr val="tx1"/>
                </a:solidFill>
                <a:latin typeface="Century Gothic" pitchFamily="34" charset="0"/>
              </a:rPr>
              <a:t>rowing local </a:t>
            </a:r>
            <a:br>
              <a:rPr lang="en-US" sz="1400" b="0" dirty="0" smtClean="0">
                <a:solidFill>
                  <a:schemeClr val="tx1"/>
                </a:solidFill>
                <a:latin typeface="Century Gothic" pitchFamily="34" charset="0"/>
              </a:rPr>
            </a:br>
            <a:r>
              <a:rPr lang="en-US" sz="1400" b="0" dirty="0" smtClean="0">
                <a:solidFill>
                  <a:schemeClr val="tx1"/>
                </a:solidFill>
                <a:latin typeface="Century Gothic" pitchFamily="34" charset="0"/>
              </a:rPr>
              <a:t>tax base,</a:t>
            </a:r>
            <a:endParaRPr lang="en-US" sz="1400" b="0" dirty="0">
              <a:solidFill>
                <a:schemeClr val="tx1"/>
              </a:solidFill>
              <a:latin typeface="Century Gothic" pitchFamily="34" charset="0"/>
            </a:endParaRPr>
          </a:p>
          <a:p>
            <a:pPr algn="ctr"/>
            <a:r>
              <a:rPr lang="en-US" sz="1400" b="0" dirty="0" smtClean="0">
                <a:solidFill>
                  <a:schemeClr val="tx1"/>
                </a:solidFill>
                <a:latin typeface="Century Gothic" pitchFamily="34" charset="0"/>
              </a:rPr>
              <a:t>job creation</a:t>
            </a:r>
            <a:endParaRPr lang="en-US" sz="1400" b="0" dirty="0">
              <a:solidFill>
                <a:schemeClr val="tx1"/>
              </a:solidFill>
              <a:latin typeface="Century Gothic" pitchFamily="34" charset="0"/>
            </a:endParaRPr>
          </a:p>
        </p:txBody>
      </p:sp>
      <p:sp>
        <p:nvSpPr>
          <p:cNvPr id="77" name="Rectangle 90"/>
          <p:cNvSpPr>
            <a:spLocks noChangeArrowheads="1"/>
          </p:cNvSpPr>
          <p:nvPr/>
        </p:nvSpPr>
        <p:spPr bwMode="auto">
          <a:xfrm>
            <a:off x="7239000" y="2438400"/>
            <a:ext cx="1600200" cy="1371600"/>
          </a:xfrm>
          <a:prstGeom prst="rect">
            <a:avLst/>
          </a:prstGeom>
          <a:noFill/>
          <a:ln w="9525">
            <a:noFill/>
            <a:miter lim="800000"/>
            <a:headEnd/>
            <a:tailEnd/>
          </a:ln>
          <a:effectLst/>
        </p:spPr>
        <p:txBody>
          <a:bodyPr wrap="none" anchor="ctr"/>
          <a:lstStyle/>
          <a:p>
            <a:pPr algn="ctr"/>
            <a:r>
              <a:rPr lang="en-US" sz="1400" b="1" dirty="0">
                <a:solidFill>
                  <a:schemeClr val="tx1"/>
                </a:solidFill>
                <a:latin typeface="Century Gothic" pitchFamily="34" charset="0"/>
              </a:rPr>
              <a:t>Direct</a:t>
            </a:r>
            <a:r>
              <a:rPr lang="en-US" sz="1400" b="1" dirty="0">
                <a:solidFill>
                  <a:srgbClr val="FF9900"/>
                </a:solidFill>
                <a:latin typeface="Century Gothic" pitchFamily="34" charset="0"/>
              </a:rPr>
              <a:t> </a:t>
            </a:r>
            <a:r>
              <a:rPr lang="en-US" sz="1400" b="1" dirty="0">
                <a:solidFill>
                  <a:schemeClr val="tx1"/>
                </a:solidFill>
                <a:latin typeface="Century Gothic" pitchFamily="34" charset="0"/>
              </a:rPr>
              <a:t>Benefit</a:t>
            </a:r>
          </a:p>
          <a:p>
            <a:pPr algn="ctr"/>
            <a:r>
              <a:rPr lang="en-US" sz="1400" b="0" dirty="0">
                <a:solidFill>
                  <a:schemeClr val="tx1"/>
                </a:solidFill>
                <a:latin typeface="Century Gothic" pitchFamily="34" charset="0"/>
              </a:rPr>
              <a:t>Viable </a:t>
            </a:r>
            <a:r>
              <a:rPr lang="en-US" sz="1400" b="0" dirty="0" smtClean="0">
                <a:solidFill>
                  <a:schemeClr val="tx1"/>
                </a:solidFill>
                <a:latin typeface="Century Gothic" pitchFamily="34" charset="0"/>
              </a:rPr>
              <a:t>lending,</a:t>
            </a:r>
            <a:endParaRPr lang="en-US" sz="1400" b="0" dirty="0">
              <a:solidFill>
                <a:schemeClr val="tx1"/>
              </a:solidFill>
              <a:latin typeface="Century Gothic" pitchFamily="34" charset="0"/>
            </a:endParaRPr>
          </a:p>
          <a:p>
            <a:pPr algn="ctr"/>
            <a:r>
              <a:rPr lang="en-US" sz="1400" b="0" dirty="0" smtClean="0">
                <a:solidFill>
                  <a:schemeClr val="tx1"/>
                </a:solidFill>
                <a:latin typeface="Century Gothic" pitchFamily="34" charset="0"/>
              </a:rPr>
              <a:t>new customers,</a:t>
            </a:r>
            <a:endParaRPr lang="en-US" sz="1400" b="0" dirty="0">
              <a:solidFill>
                <a:schemeClr val="tx1"/>
              </a:solidFill>
              <a:latin typeface="Century Gothic" pitchFamily="34" charset="0"/>
            </a:endParaRPr>
          </a:p>
          <a:p>
            <a:pPr algn="ctr"/>
            <a:r>
              <a:rPr lang="en-US" sz="1400" b="0" dirty="0" smtClean="0">
                <a:solidFill>
                  <a:schemeClr val="tx1"/>
                </a:solidFill>
                <a:latin typeface="Century Gothic" pitchFamily="34" charset="0"/>
              </a:rPr>
              <a:t>reduced loan risk</a:t>
            </a:r>
            <a:endParaRPr lang="en-US" sz="1400" b="0" dirty="0">
              <a:solidFill>
                <a:schemeClr val="tx1"/>
              </a:solidFill>
              <a:latin typeface="Century Gothic" pitchFamily="34" charset="0"/>
            </a:endParaRPr>
          </a:p>
        </p:txBody>
      </p:sp>
      <p:sp>
        <p:nvSpPr>
          <p:cNvPr id="78" name="AutoShape 92"/>
          <p:cNvSpPr>
            <a:spLocks noChangeArrowheads="1"/>
          </p:cNvSpPr>
          <p:nvPr/>
        </p:nvSpPr>
        <p:spPr bwMode="auto">
          <a:xfrm>
            <a:off x="5876924" y="3200400"/>
            <a:ext cx="1362075" cy="990600"/>
          </a:xfrm>
          <a:prstGeom prst="notchedRightArrow">
            <a:avLst>
              <a:gd name="adj1" fmla="val 50000"/>
              <a:gd name="adj2" fmla="val 34375"/>
            </a:avLst>
          </a:prstGeom>
          <a:gradFill rotWithShape="1">
            <a:gsLst>
              <a:gs pos="0">
                <a:schemeClr val="bg1"/>
              </a:gs>
              <a:gs pos="100000">
                <a:srgbClr val="808080"/>
              </a:gs>
            </a:gsLst>
            <a:lin ang="0" scaled="1"/>
          </a:gradFill>
          <a:ln w="9525">
            <a:noFill/>
            <a:miter lim="800000"/>
            <a:headEnd/>
            <a:tailEnd/>
          </a:ln>
          <a:effectLst/>
        </p:spPr>
        <p:txBody>
          <a:bodyPr wrap="none" anchor="ctr"/>
          <a:lstStyle/>
          <a:p>
            <a:endParaRPr lang="en-US" dirty="0"/>
          </a:p>
        </p:txBody>
      </p:sp>
      <p:sp>
        <p:nvSpPr>
          <p:cNvPr id="81" name="Title 87"/>
          <p:cNvSpPr txBox="1">
            <a:spLocks/>
          </p:cNvSpPr>
          <p:nvPr/>
        </p:nvSpPr>
        <p:spPr bwMode="auto">
          <a:xfrm>
            <a:off x="228600" y="1066800"/>
            <a:ext cx="80010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tabLst/>
              <a:defRPr/>
            </a:pPr>
            <a:endParaRPr kumimoji="0" lang="en-US" sz="2800" b="1" i="0" u="none" strike="noStrike" kern="0" cap="none" spc="0" normalizeH="0" baseline="0" noProof="0" dirty="0">
              <a:ln>
                <a:noFill/>
              </a:ln>
              <a:solidFill>
                <a:schemeClr val="tx1"/>
              </a:solidFill>
              <a:effectLst/>
              <a:uLnTx/>
              <a:uFillTx/>
              <a:latin typeface="+mn-lt"/>
              <a:ea typeface="+mn-ea"/>
              <a:cs typeface="+mn-cs"/>
            </a:endParaRPr>
          </a:p>
        </p:txBody>
      </p:sp>
      <p:sp>
        <p:nvSpPr>
          <p:cNvPr id="82" name="Title 7"/>
          <p:cNvSpPr>
            <a:spLocks noGrp="1"/>
          </p:cNvSpPr>
          <p:nvPr>
            <p:ph type="title"/>
          </p:nvPr>
        </p:nvSpPr>
        <p:spPr>
          <a:xfrm>
            <a:off x="423180" y="176696"/>
            <a:ext cx="8229600" cy="773043"/>
          </a:xfrm>
        </p:spPr>
        <p:txBody>
          <a:bodyPr>
            <a:normAutofit/>
          </a:bodyPr>
          <a:lstStyle/>
          <a:p>
            <a:r>
              <a:rPr lang="en-US" dirty="0" smtClean="0"/>
              <a:t>Connecting the Dots</a:t>
            </a:r>
          </a:p>
        </p:txBody>
      </p:sp>
      <p:sp>
        <p:nvSpPr>
          <p:cNvPr id="35" name="Slide Number Placeholder 94"/>
          <p:cNvSpPr>
            <a:spLocks noGrp="1"/>
          </p:cNvSpPr>
          <p:nvPr>
            <p:ph type="sldNum" sz="quarter" idx="4294967295"/>
          </p:nvPr>
        </p:nvSpPr>
        <p:spPr>
          <a:xfrm>
            <a:off x="7543800" y="6381750"/>
            <a:ext cx="1371600" cy="476250"/>
          </a:xfrm>
          <a:prstGeom prst="rect">
            <a:avLst/>
          </a:prstGeom>
        </p:spPr>
        <p:txBody>
          <a:bodyPr/>
          <a:lstStyle/>
          <a:p>
            <a:pPr>
              <a:defRPr/>
            </a:pPr>
            <a:fld id="{A6E0C41B-FADD-4694-B150-D352C5EDD76A}" type="slidenum">
              <a:rPr lang="en-US" smtClean="0"/>
              <a:pPr>
                <a:defRPr/>
              </a:pPr>
              <a:t>8</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9"/>
                                        </p:tgtEl>
                                        <p:attrNameLst>
                                          <p:attrName>style.visibility</p:attrName>
                                        </p:attrNameLst>
                                      </p:cBhvr>
                                      <p:to>
                                        <p:strVal val="visible"/>
                                      </p:to>
                                    </p:set>
                                    <p:animEffect transition="in" filter="fade">
                                      <p:cBhvr>
                                        <p:cTn id="14" dur="2000"/>
                                        <p:tgtEl>
                                          <p:spTgt spid="59"/>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wipe(down)">
                                      <p:cBhvr>
                                        <p:cTn id="17" dur="500"/>
                                        <p:tgtEl>
                                          <p:spTgt spid="47"/>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67"/>
                                        </p:tgtEl>
                                        <p:attrNameLst>
                                          <p:attrName>style.visibility</p:attrName>
                                        </p:attrNameLst>
                                      </p:cBhvr>
                                      <p:to>
                                        <p:strVal val="visible"/>
                                      </p:to>
                                    </p:set>
                                    <p:animEffect transition="in" filter="wipe(down)">
                                      <p:cBhvr>
                                        <p:cTn id="20" dur="500"/>
                                        <p:tgtEl>
                                          <p:spTgt spid="6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00"/>
                                        <p:tgtEl>
                                          <p:spTgt spid="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0"/>
                                        </p:tgtEl>
                                        <p:attrNameLst>
                                          <p:attrName>style.visibility</p:attrName>
                                        </p:attrNameLst>
                                      </p:cBhvr>
                                      <p:to>
                                        <p:strVal val="visible"/>
                                      </p:to>
                                    </p:set>
                                    <p:animEffect transition="in" filter="fade">
                                      <p:cBhvr>
                                        <p:cTn id="28" dur="2000"/>
                                        <p:tgtEl>
                                          <p:spTgt spid="60"/>
                                        </p:tgtEl>
                                      </p:cBhvr>
                                    </p:animEffect>
                                  </p:childTnLst>
                                </p:cTn>
                              </p:par>
                              <p:par>
                                <p:cTn id="29" presetID="10"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20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mph" presetSubtype="0" fill="hold" nodeType="clickEffect">
                                  <p:stCondLst>
                                    <p:cond delay="0"/>
                                  </p:stCondLst>
                                  <p:childTnLst>
                                    <p:animScale>
                                      <p:cBhvr>
                                        <p:cTn id="35" dur="1000" fill="hold"/>
                                        <p:tgtEl>
                                          <p:spTgt spid="6"/>
                                        </p:tgtEl>
                                      </p:cBhvr>
                                      <p:by x="110000" y="110000"/>
                                    </p:animScale>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wipe(up)">
                                      <p:cBhvr>
                                        <p:cTn id="40" dur="1000"/>
                                        <p:tgtEl>
                                          <p:spTgt spid="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Effect transition="in" filter="fade">
                                      <p:cBhvr>
                                        <p:cTn id="43" dur="2000"/>
                                        <p:tgtEl>
                                          <p:spTgt spid="5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up)">
                                      <p:cBhvr>
                                        <p:cTn id="48" dur="1000"/>
                                        <p:tgtEl>
                                          <p:spTgt spid="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75"/>
                                        </p:tgtEl>
                                        <p:attrNameLst>
                                          <p:attrName>style.visibility</p:attrName>
                                        </p:attrNameLst>
                                      </p:cBhvr>
                                      <p:to>
                                        <p:strVal val="visible"/>
                                      </p:to>
                                    </p:set>
                                    <p:animEffect transition="in" filter="fade">
                                      <p:cBhvr>
                                        <p:cTn id="51" dur="2000"/>
                                        <p:tgtEl>
                                          <p:spTgt spid="75"/>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78"/>
                                        </p:tgtEl>
                                        <p:attrNameLst>
                                          <p:attrName>style.visibility</p:attrName>
                                        </p:attrNameLst>
                                      </p:cBhvr>
                                      <p:to>
                                        <p:strVal val="visible"/>
                                      </p:to>
                                    </p:set>
                                    <p:animEffect transition="in" filter="wipe(left)">
                                      <p:cBhvr>
                                        <p:cTn id="56" dur="1000"/>
                                        <p:tgtEl>
                                          <p:spTgt spid="78"/>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fade">
                                      <p:cBhvr>
                                        <p:cTn id="61" dur="1000"/>
                                        <p:tgtEl>
                                          <p:spTgt spid="77"/>
                                        </p:tgtEl>
                                      </p:cBhvr>
                                    </p:animEffect>
                                  </p:childTnLst>
                                </p:cTn>
                              </p:par>
                            </p:childTnLst>
                          </p:cTn>
                        </p:par>
                        <p:par>
                          <p:cTn id="62" fill="hold">
                            <p:stCondLst>
                              <p:cond delay="1000"/>
                            </p:stCondLst>
                            <p:childTnLst>
                              <p:par>
                                <p:cTn id="63" presetID="10" presetClass="entr" presetSubtype="0" fill="hold" grpId="0" nodeType="afterEffect">
                                  <p:stCondLst>
                                    <p:cond delay="0"/>
                                  </p:stCondLst>
                                  <p:childTnLst>
                                    <p:set>
                                      <p:cBhvr>
                                        <p:cTn id="64" dur="1" fill="hold">
                                          <p:stCondLst>
                                            <p:cond delay="0"/>
                                          </p:stCondLst>
                                        </p:cTn>
                                        <p:tgtEl>
                                          <p:spTgt spid="76"/>
                                        </p:tgtEl>
                                        <p:attrNameLst>
                                          <p:attrName>style.visibility</p:attrName>
                                        </p:attrNameLst>
                                      </p:cBhvr>
                                      <p:to>
                                        <p:strVal val="visible"/>
                                      </p:to>
                                    </p:set>
                                    <p:animEffect transition="in" filter="fade">
                                      <p:cBhvr>
                                        <p:cTn id="65"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58" grpId="0"/>
      <p:bldP spid="59" grpId="0"/>
      <p:bldP spid="60" grpId="0"/>
      <p:bldP spid="67" grpId="0" animBg="1"/>
      <p:bldP spid="75" grpId="0"/>
      <p:bldP spid="76" grpId="0"/>
      <p:bldP spid="77" grpId="0"/>
      <p:bldP spid="7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t="31336" r="-3750"/>
          <a:stretch>
            <a:fillRect/>
          </a:stretch>
        </p:blipFill>
        <p:spPr bwMode="auto">
          <a:xfrm>
            <a:off x="457200" y="990600"/>
            <a:ext cx="8081165" cy="4693661"/>
          </a:xfrm>
          <a:prstGeom prst="rect">
            <a:avLst/>
          </a:prstGeom>
          <a:noFill/>
          <a:ln w="9525">
            <a:noFill/>
            <a:miter lim="800000"/>
            <a:headEnd/>
            <a:tailEnd/>
          </a:ln>
        </p:spPr>
      </p:pic>
      <p:sp>
        <p:nvSpPr>
          <p:cNvPr id="4" name="Slide Number Placeholder 5"/>
          <p:cNvSpPr>
            <a:spLocks noGrp="1"/>
          </p:cNvSpPr>
          <p:nvPr>
            <p:ph type="sldNum" sz="quarter" idx="4"/>
          </p:nvPr>
        </p:nvSpPr>
        <p:spPr>
          <a:xfrm>
            <a:off x="8352490" y="6492875"/>
            <a:ext cx="586027" cy="365125"/>
          </a:xfrm>
          <a:prstGeom prst="rect">
            <a:avLst/>
          </a:prstGeom>
        </p:spPr>
        <p:txBody>
          <a:bodyPr/>
          <a:lstStyle/>
          <a:p>
            <a:pPr>
              <a:defRPr/>
            </a:pPr>
            <a:fld id="{C51D63C6-5E3A-48DC-B8F5-A069CC028768}" type="slidenum">
              <a:rPr lang="en-US" smtClean="0"/>
              <a:pPr>
                <a:defRPr/>
              </a:pPr>
              <a:t>9</a:t>
            </a:fld>
            <a:endParaRPr lang="en-US" dirty="0"/>
          </a:p>
        </p:txBody>
      </p:sp>
      <p:sp>
        <p:nvSpPr>
          <p:cNvPr id="7" name="Title 87"/>
          <p:cNvSpPr txBox="1">
            <a:spLocks/>
          </p:cNvSpPr>
          <p:nvPr/>
        </p:nvSpPr>
        <p:spPr>
          <a:xfrm>
            <a:off x="228600" y="152400"/>
            <a:ext cx="8001000" cy="685800"/>
          </a:xfrm>
          <a:prstGeom prst="rect">
            <a:avLst/>
          </a:prstGeom>
        </p:spPr>
        <p:txBody>
          <a:bodyPr vert="horz" lIns="91440" tIns="45720" rIns="91440" bIns="45720" rtlCol="0" anchor="ctr">
            <a:normAutofit fontScale="85000" lnSpcReduction="200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600" b="1" i="0" u="none" strike="noStrike" kern="1200" cap="none" spc="0" normalizeH="0" baseline="0" noProof="0" dirty="0" smtClean="0">
                <a:ln>
                  <a:noFill/>
                </a:ln>
                <a:solidFill>
                  <a:srgbClr val="01517B"/>
                </a:solidFill>
                <a:effectLst/>
                <a:uLnTx/>
                <a:uFillTx/>
                <a:latin typeface="+mj-lt"/>
                <a:ea typeface="+mj-ea"/>
                <a:cs typeface="+mj-cs"/>
              </a:rPr>
              <a:t>FHLBank Atlanta LIHTC AHP Cumulative Scale and Impact</a:t>
            </a:r>
          </a:p>
          <a:p>
            <a:pPr marL="0" marR="0" lvl="0" indent="0" algn="l" defTabSz="457200" rtl="0" eaLnBrk="1" fontAlgn="auto" latinLnBrk="0" hangingPunct="1">
              <a:lnSpc>
                <a:spcPct val="100000"/>
              </a:lnSpc>
              <a:spcBef>
                <a:spcPct val="0"/>
              </a:spcBef>
              <a:spcAft>
                <a:spcPts val="0"/>
              </a:spcAft>
              <a:buClrTx/>
              <a:buSzTx/>
              <a:buFontTx/>
              <a:buNone/>
              <a:tabLst/>
              <a:defRPr/>
            </a:pPr>
            <a:r>
              <a:rPr lang="en-US" sz="2600" b="1" dirty="0" smtClean="0">
                <a:solidFill>
                  <a:srgbClr val="01517B"/>
                </a:solidFill>
                <a:latin typeface="+mj-lt"/>
                <a:ea typeface="+mj-ea"/>
                <a:cs typeface="+mj-cs"/>
              </a:rPr>
              <a:t>(1990-2014)</a:t>
            </a:r>
            <a:endParaRPr kumimoji="0" lang="en-US" sz="2600" b="1" i="0" u="none" strike="noStrike" kern="1200" cap="none" spc="0" normalizeH="0" baseline="0" noProof="0" dirty="0">
              <a:ln>
                <a:noFill/>
              </a:ln>
              <a:solidFill>
                <a:srgbClr val="01517B"/>
              </a:solidFill>
              <a:effectLst/>
              <a:uLnTx/>
              <a:uFillTx/>
              <a:latin typeface="+mj-lt"/>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Corporate-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1660</TotalTime>
  <Words>2702</Words>
  <Application>Microsoft Macintosh PowerPoint</Application>
  <PresentationFormat>On-screen Show (4:3)</PresentationFormat>
  <Paragraphs>726</Paragraphs>
  <Slides>34</Slides>
  <Notes>8</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Corporate-2014</vt:lpstr>
      <vt:lpstr>HAND AHP Competitive Presentation</vt:lpstr>
      <vt:lpstr>Our Objectives Today</vt:lpstr>
      <vt:lpstr>FHLBank System Overview</vt:lpstr>
      <vt:lpstr>The Twelve FHLBanks</vt:lpstr>
      <vt:lpstr>FHLBank System Overview</vt:lpstr>
      <vt:lpstr>Unique Offering to Shareholder and Community</vt:lpstr>
      <vt:lpstr>Scale and Impact </vt:lpstr>
      <vt:lpstr>Connecting the Dots</vt:lpstr>
      <vt:lpstr>PowerPoint Presentation</vt:lpstr>
      <vt:lpstr>Scale and Impact of AHP Competitive Comparison By Project Type - Awarded 1990-2014 </vt:lpstr>
      <vt:lpstr>Scale and Impact of AHP Competitive  Number of Units  Rental LIHTC vs. Rental Non-LIHTC, 1990-2014</vt:lpstr>
      <vt:lpstr> Value and Benefit in Using AHP Products</vt:lpstr>
      <vt:lpstr>AHP Competitive Eligible Projects</vt:lpstr>
      <vt:lpstr>PowerPoint Presentation</vt:lpstr>
      <vt:lpstr>PowerPoint Presentation</vt:lpstr>
      <vt:lpstr>Extend Credit and Reduce Loan Risk </vt:lpstr>
      <vt:lpstr> Why Would a Member Bank Want to Participate?  </vt:lpstr>
      <vt:lpstr> How To Apply for AHP Competitive Funding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What’s New for AHP Competitive?</vt:lpstr>
      <vt:lpstr>PowerPoint Presentation</vt:lpstr>
      <vt:lpstr>PowerPoint Presentation</vt:lpstr>
      <vt:lpstr>PowerPoint Presentation</vt:lpstr>
      <vt:lpstr>PowerPoint Presentation</vt:lpstr>
      <vt:lpstr>Dispelling the Myths About AHP Competitive</vt:lpstr>
      <vt:lpstr>Dispelling the Myths About AHP Competitive</vt:lpstr>
      <vt:lpstr>Questions?</vt:lpstr>
    </vt:vector>
  </TitlesOfParts>
  <Company>FHLBA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Value of AHP Products, Services, and Systems</dc:title>
  <dc:creator>fhlbad3</dc:creator>
  <cp:lastModifiedBy>Julie Kieffer</cp:lastModifiedBy>
  <cp:revision>251</cp:revision>
  <dcterms:created xsi:type="dcterms:W3CDTF">2014-09-24T12:54:40Z</dcterms:created>
  <dcterms:modified xsi:type="dcterms:W3CDTF">2015-01-21T15:57:50Z</dcterms:modified>
</cp:coreProperties>
</file>