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24" r:id="rId2"/>
    <p:sldMasterId id="2147483736" r:id="rId3"/>
    <p:sldMasterId id="2147483748" r:id="rId4"/>
    <p:sldMasterId id="2147483760" r:id="rId5"/>
    <p:sldMasterId id="2147483772" r:id="rId6"/>
    <p:sldMasterId id="2147483784" r:id="rId7"/>
    <p:sldMasterId id="2147483796" r:id="rId8"/>
    <p:sldMasterId id="2147483802" r:id="rId9"/>
    <p:sldMasterId id="2147483808" r:id="rId10"/>
    <p:sldMasterId id="2147483814" r:id="rId11"/>
    <p:sldMasterId id="2147483820" r:id="rId12"/>
  </p:sldMasterIdLst>
  <p:notesMasterIdLst>
    <p:notesMasterId r:id="rId47"/>
  </p:notesMasterIdLst>
  <p:handoutMasterIdLst>
    <p:handoutMasterId r:id="rId48"/>
  </p:handoutMasterIdLst>
  <p:sldIdLst>
    <p:sldId id="432" r:id="rId13"/>
    <p:sldId id="470" r:id="rId14"/>
    <p:sldId id="460" r:id="rId15"/>
    <p:sldId id="452" r:id="rId16"/>
    <p:sldId id="433" r:id="rId17"/>
    <p:sldId id="434" r:id="rId18"/>
    <p:sldId id="467" r:id="rId19"/>
    <p:sldId id="468" r:id="rId20"/>
    <p:sldId id="448" r:id="rId21"/>
    <p:sldId id="469" r:id="rId22"/>
    <p:sldId id="464" r:id="rId23"/>
    <p:sldId id="462" r:id="rId24"/>
    <p:sldId id="440" r:id="rId25"/>
    <p:sldId id="437" r:id="rId26"/>
    <p:sldId id="446" r:id="rId27"/>
    <p:sldId id="458" r:id="rId28"/>
    <p:sldId id="455" r:id="rId29"/>
    <p:sldId id="456" r:id="rId30"/>
    <p:sldId id="457" r:id="rId31"/>
    <p:sldId id="480" r:id="rId32"/>
    <p:sldId id="466" r:id="rId33"/>
    <p:sldId id="442" r:id="rId34"/>
    <p:sldId id="443" r:id="rId35"/>
    <p:sldId id="441" r:id="rId36"/>
    <p:sldId id="478" r:id="rId37"/>
    <p:sldId id="477" r:id="rId38"/>
    <p:sldId id="472" r:id="rId39"/>
    <p:sldId id="473" r:id="rId40"/>
    <p:sldId id="474" r:id="rId41"/>
    <p:sldId id="481" r:id="rId42"/>
    <p:sldId id="471" r:id="rId43"/>
    <p:sldId id="476" r:id="rId44"/>
    <p:sldId id="450" r:id="rId45"/>
    <p:sldId id="451" r:id="rId46"/>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ryl Ramp" initials="CR"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A7E"/>
    <a:srgbClr val="008340"/>
    <a:srgbClr val="006600"/>
    <a:srgbClr val="C1FFE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9" autoAdjust="0"/>
    <p:restoredTop sz="94643" autoAdjust="0"/>
  </p:normalViewPr>
  <p:slideViewPr>
    <p:cSldViewPr snapToGrid="0" snapToObjects="1">
      <p:cViewPr varScale="1">
        <p:scale>
          <a:sx n="85" d="100"/>
          <a:sy n="85" d="100"/>
        </p:scale>
        <p:origin x="-143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3106" y="-82"/>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50" Type="http://schemas.openxmlformats.org/officeDocument/2006/relationships/commentAuthors" Target="commentAuthors.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2" y="0"/>
            <a:ext cx="4029282" cy="35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t" anchorCtr="0" compatLnSpc="1">
            <a:prstTxWarp prst="textNoShape">
              <a:avLst/>
            </a:prstTxWarp>
          </a:bodyPr>
          <a:lstStyle>
            <a:lvl1pPr>
              <a:defRPr sz="1200"/>
            </a:lvl1pPr>
          </a:lstStyle>
          <a:p>
            <a:pPr>
              <a:defRPr/>
            </a:pPr>
            <a:endParaRPr lang="en-US" dirty="0"/>
          </a:p>
        </p:txBody>
      </p:sp>
      <p:sp>
        <p:nvSpPr>
          <p:cNvPr id="48131" name="Rectangle 3"/>
          <p:cNvSpPr>
            <a:spLocks noGrp="1" noChangeArrowheads="1"/>
          </p:cNvSpPr>
          <p:nvPr>
            <p:ph type="dt" sz="quarter" idx="1"/>
          </p:nvPr>
        </p:nvSpPr>
        <p:spPr bwMode="auto">
          <a:xfrm>
            <a:off x="5265015" y="0"/>
            <a:ext cx="4029282" cy="35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t" anchorCtr="0" compatLnSpc="1">
            <a:prstTxWarp prst="textNoShape">
              <a:avLst/>
            </a:prstTxWarp>
          </a:bodyPr>
          <a:lstStyle>
            <a:lvl1pPr algn="r">
              <a:defRPr sz="1200"/>
            </a:lvl1pPr>
          </a:lstStyle>
          <a:p>
            <a:pPr>
              <a:defRPr/>
            </a:pPr>
            <a:endParaRPr lang="en-US" dirty="0"/>
          </a:p>
        </p:txBody>
      </p:sp>
      <p:sp>
        <p:nvSpPr>
          <p:cNvPr id="48132" name="Rectangle 4"/>
          <p:cNvSpPr>
            <a:spLocks noGrp="1" noChangeArrowheads="1"/>
          </p:cNvSpPr>
          <p:nvPr>
            <p:ph type="ftr" sz="quarter" idx="2"/>
          </p:nvPr>
        </p:nvSpPr>
        <p:spPr bwMode="auto">
          <a:xfrm>
            <a:off x="2" y="6658443"/>
            <a:ext cx="4029282" cy="35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b" anchorCtr="0" compatLnSpc="1">
            <a:prstTxWarp prst="textNoShape">
              <a:avLst/>
            </a:prstTxWarp>
          </a:bodyPr>
          <a:lstStyle>
            <a:lvl1pPr>
              <a:defRPr sz="1200"/>
            </a:lvl1pPr>
          </a:lstStyle>
          <a:p>
            <a:pPr>
              <a:defRPr/>
            </a:pPr>
            <a:endParaRPr lang="en-US" dirty="0"/>
          </a:p>
        </p:txBody>
      </p:sp>
      <p:sp>
        <p:nvSpPr>
          <p:cNvPr id="48133" name="Rectangle 5"/>
          <p:cNvSpPr>
            <a:spLocks noGrp="1" noChangeArrowheads="1"/>
          </p:cNvSpPr>
          <p:nvPr>
            <p:ph type="sldNum" sz="quarter" idx="3"/>
          </p:nvPr>
        </p:nvSpPr>
        <p:spPr bwMode="auto">
          <a:xfrm>
            <a:off x="5265015" y="6658443"/>
            <a:ext cx="4029282" cy="35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b" anchorCtr="0" compatLnSpc="1">
            <a:prstTxWarp prst="textNoShape">
              <a:avLst/>
            </a:prstTxWarp>
          </a:bodyPr>
          <a:lstStyle>
            <a:lvl1pPr algn="r">
              <a:defRPr sz="1200"/>
            </a:lvl1pPr>
          </a:lstStyle>
          <a:p>
            <a:pPr>
              <a:defRPr/>
            </a:pPr>
            <a:fld id="{D5739091-3DAC-4585-B985-B329D4051C79}" type="slidenum">
              <a:rPr lang="en-US"/>
              <a:pPr>
                <a:defRPr/>
              </a:pPr>
              <a:t>‹#›</a:t>
            </a:fld>
            <a:endParaRPr lang="en-US" dirty="0"/>
          </a:p>
        </p:txBody>
      </p:sp>
    </p:spTree>
    <p:extLst>
      <p:ext uri="{BB962C8B-B14F-4D97-AF65-F5344CB8AC3E}">
        <p14:creationId xmlns:p14="http://schemas.microsoft.com/office/powerpoint/2010/main" val="262886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2" y="0"/>
            <a:ext cx="4029282" cy="35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t" anchorCtr="0" compatLnSpc="1">
            <a:prstTxWarp prst="textNoShape">
              <a:avLst/>
            </a:prstTxWarp>
          </a:bodyPr>
          <a:lstStyle>
            <a:lvl1pPr>
              <a:defRPr sz="1200"/>
            </a:lvl1pPr>
          </a:lstStyle>
          <a:p>
            <a:pPr>
              <a:defRPr/>
            </a:pPr>
            <a:endParaRPr lang="en-US" dirty="0"/>
          </a:p>
        </p:txBody>
      </p:sp>
      <p:sp>
        <p:nvSpPr>
          <p:cNvPr id="32771" name="Rectangle 3"/>
          <p:cNvSpPr>
            <a:spLocks noGrp="1" noChangeArrowheads="1"/>
          </p:cNvSpPr>
          <p:nvPr>
            <p:ph type="dt" idx="1"/>
          </p:nvPr>
        </p:nvSpPr>
        <p:spPr bwMode="auto">
          <a:xfrm>
            <a:off x="5265015" y="0"/>
            <a:ext cx="4029282" cy="35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t" anchorCtr="0" compatLnSpc="1">
            <a:prstTxWarp prst="textNoShape">
              <a:avLst/>
            </a:prstTxWarp>
          </a:bodyPr>
          <a:lstStyle>
            <a:lvl1pPr algn="r">
              <a:defRPr sz="1200"/>
            </a:lvl1pPr>
          </a:lstStyle>
          <a:p>
            <a:pPr>
              <a:defRPr/>
            </a:pPr>
            <a:endParaRPr lang="en-US" dirty="0"/>
          </a:p>
        </p:txBody>
      </p:sp>
      <p:sp>
        <p:nvSpPr>
          <p:cNvPr id="26628"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3" name="Rectangle 5"/>
          <p:cNvSpPr>
            <a:spLocks noGrp="1" noChangeArrowheads="1"/>
          </p:cNvSpPr>
          <p:nvPr>
            <p:ph type="body" sz="quarter" idx="3"/>
          </p:nvPr>
        </p:nvSpPr>
        <p:spPr bwMode="auto">
          <a:xfrm>
            <a:off x="930483" y="3330420"/>
            <a:ext cx="7435436" cy="315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2774" name="Rectangle 6"/>
          <p:cNvSpPr>
            <a:spLocks noGrp="1" noChangeArrowheads="1"/>
          </p:cNvSpPr>
          <p:nvPr>
            <p:ph type="ftr" sz="quarter" idx="4"/>
          </p:nvPr>
        </p:nvSpPr>
        <p:spPr bwMode="auto">
          <a:xfrm>
            <a:off x="2" y="6658443"/>
            <a:ext cx="4029282" cy="35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b" anchorCtr="0" compatLnSpc="1">
            <a:prstTxWarp prst="textNoShape">
              <a:avLst/>
            </a:prstTxWarp>
          </a:bodyPr>
          <a:lstStyle>
            <a:lvl1pPr>
              <a:defRPr sz="1200"/>
            </a:lvl1pPr>
          </a:lstStyle>
          <a:p>
            <a:pPr>
              <a:defRPr/>
            </a:pPr>
            <a:endParaRPr lang="en-US" dirty="0"/>
          </a:p>
        </p:txBody>
      </p:sp>
      <p:sp>
        <p:nvSpPr>
          <p:cNvPr id="32775" name="Rectangle 7"/>
          <p:cNvSpPr>
            <a:spLocks noGrp="1" noChangeArrowheads="1"/>
          </p:cNvSpPr>
          <p:nvPr>
            <p:ph type="sldNum" sz="quarter" idx="5"/>
          </p:nvPr>
        </p:nvSpPr>
        <p:spPr bwMode="auto">
          <a:xfrm>
            <a:off x="5265015" y="6658443"/>
            <a:ext cx="4029282" cy="35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b" anchorCtr="0" compatLnSpc="1">
            <a:prstTxWarp prst="textNoShape">
              <a:avLst/>
            </a:prstTxWarp>
          </a:bodyPr>
          <a:lstStyle>
            <a:lvl1pPr algn="r">
              <a:defRPr sz="1200"/>
            </a:lvl1pPr>
          </a:lstStyle>
          <a:p>
            <a:pPr>
              <a:defRPr/>
            </a:pPr>
            <a:fld id="{146ED4AB-A56A-4030-A7D4-CB30454CE29B}" type="slidenum">
              <a:rPr lang="en-US"/>
              <a:pPr>
                <a:defRPr/>
              </a:pPr>
              <a:t>‹#›</a:t>
            </a:fld>
            <a:endParaRPr lang="en-US" dirty="0"/>
          </a:p>
        </p:txBody>
      </p:sp>
    </p:spTree>
    <p:extLst>
      <p:ext uri="{BB962C8B-B14F-4D97-AF65-F5344CB8AC3E}">
        <p14:creationId xmlns:p14="http://schemas.microsoft.com/office/powerpoint/2010/main" val="13580985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B862A336-1E4E-4DB1-BC8D-43142412FA7F}" type="slidenum">
              <a:rPr lang="en-US" smtClean="0">
                <a:solidFill>
                  <a:srgbClr val="000000"/>
                </a:solidFill>
              </a:rPr>
              <a:pPr/>
              <a:t>2</a:t>
            </a:fld>
            <a:endParaRPr lang="en-US" dirty="0">
              <a:solidFill>
                <a:srgbClr val="000000"/>
              </a:solidFill>
            </a:endParaRPr>
          </a:p>
        </p:txBody>
      </p:sp>
      <p:sp>
        <p:nvSpPr>
          <p:cNvPr id="16386" name="Rectangle 2"/>
          <p:cNvSpPr>
            <a:spLocks noGrp="1" noRot="1" noChangeAspect="1" noChangeArrowheads="1" noTextEdit="1"/>
          </p:cNvSpPr>
          <p:nvPr>
            <p:ph type="sldImg"/>
          </p:nvPr>
        </p:nvSpPr>
        <p:spPr>
          <a:xfrm>
            <a:off x="2895600" y="525463"/>
            <a:ext cx="3505200" cy="2628900"/>
          </a:xfrm>
          <a:ln/>
        </p:spPr>
      </p:sp>
      <p:sp>
        <p:nvSpPr>
          <p:cNvPr id="16387" name="Rectangle 3"/>
          <p:cNvSpPr>
            <a:spLocks noGrp="1" noChangeArrowheads="1"/>
          </p:cNvSpPr>
          <p:nvPr>
            <p:ph type="body" idx="1"/>
          </p:nvPr>
        </p:nvSpPr>
        <p:spPr>
          <a:noFill/>
          <a:ln/>
        </p:spPr>
        <p:txBody>
          <a:bodyPr/>
          <a:lstStyle/>
          <a:p>
            <a:pPr eaLnBrk="1" hangingPunct="1"/>
            <a:r>
              <a:rPr lang="en-US" dirty="0"/>
              <a:t>Template version: 11/20/2012, for PowerPoint 2007 &amp; 2010</a:t>
            </a:r>
          </a:p>
        </p:txBody>
      </p:sp>
    </p:spTree>
    <p:extLst>
      <p:ext uri="{BB962C8B-B14F-4D97-AF65-F5344CB8AC3E}">
        <p14:creationId xmlns:p14="http://schemas.microsoft.com/office/powerpoint/2010/main" val="3812890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7A203F0-2E72-4A03-8670-DC7DDA981E1C}"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305273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7A203F0-2E72-4A03-8670-DC7DDA981E1C}"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359769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7A203F0-2E72-4A03-8670-DC7DDA981E1C}"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547330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8E419BCC-ABED-4B62-85CC-1993A5D21ACD}" type="slidenum">
              <a:rPr lang="en-US" smtClean="0">
                <a:solidFill>
                  <a:srgbClr val="000000"/>
                </a:solidFill>
              </a:rPr>
              <a:pPr/>
              <a:t>31</a:t>
            </a:fld>
            <a:endParaRPr lang="en-US" dirty="0">
              <a:solidFill>
                <a:srgbClr val="000000"/>
              </a:solidFill>
            </a:endParaRPr>
          </a:p>
        </p:txBody>
      </p:sp>
      <p:sp>
        <p:nvSpPr>
          <p:cNvPr id="18434" name="Rectangle 2"/>
          <p:cNvSpPr>
            <a:spLocks noGrp="1" noRot="1" noChangeAspect="1" noChangeArrowheads="1" noTextEdit="1"/>
          </p:cNvSpPr>
          <p:nvPr>
            <p:ph type="sldImg"/>
          </p:nvPr>
        </p:nvSpPr>
        <p:spPr>
          <a:xfrm>
            <a:off x="2895600" y="525463"/>
            <a:ext cx="3505200" cy="2628900"/>
          </a:xfrm>
          <a:ln/>
        </p:spPr>
      </p:sp>
      <p:sp>
        <p:nvSpPr>
          <p:cNvPr id="1843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723009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7A203F0-2E72-4A03-8670-DC7DDA981E1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22257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7A203F0-2E72-4A03-8670-DC7DDA981E1C}"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592917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A203F0-2E72-4A03-8670-DC7DDA981E1C}"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82981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A203F0-2E72-4A03-8670-DC7DDA981E1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524461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7A203F0-2E72-4A03-8670-DC7DDA981E1C}"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674383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7A203F0-2E72-4A03-8670-DC7DDA981E1C}"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572671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A203F0-2E72-4A03-8670-DC7DDA981E1C}"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64580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46ED4AB-A56A-4030-A7D4-CB30454CE29B}" type="slidenum">
              <a:rPr lang="en-US" smtClean="0"/>
              <a:pPr>
                <a:defRPr/>
              </a:pPr>
              <a:t>12</a:t>
            </a:fld>
            <a:endParaRPr lang="en-US" dirty="0"/>
          </a:p>
        </p:txBody>
      </p:sp>
    </p:spTree>
    <p:extLst>
      <p:ext uri="{BB962C8B-B14F-4D97-AF65-F5344CB8AC3E}">
        <p14:creationId xmlns:p14="http://schemas.microsoft.com/office/powerpoint/2010/main" val="1315559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6.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6.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6C8106-6484-4CA1-8473-07B9A7DD70B4}" type="datetime1">
              <a:rPr lang="en-US" smtClean="0"/>
              <a:t>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61EF5D-8A37-49A7-87D2-0939B70A9059}" type="slidenum">
              <a:rPr lang="en-US" smtClean="0"/>
              <a:t>‹#›</a:t>
            </a:fld>
            <a:endParaRPr lang="en-US"/>
          </a:p>
        </p:txBody>
      </p:sp>
    </p:spTree>
    <p:extLst>
      <p:ext uri="{BB962C8B-B14F-4D97-AF65-F5344CB8AC3E}">
        <p14:creationId xmlns:p14="http://schemas.microsoft.com/office/powerpoint/2010/main" val="3842226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008AA1-5C64-4C63-A067-5AD176DA55D3}" type="datetime1">
              <a:rPr lang="en-US" smtClean="0"/>
              <a:t>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61EF5D-8A37-49A7-87D2-0939B70A9059}" type="slidenum">
              <a:rPr lang="en-US" smtClean="0"/>
              <a:t>‹#›</a:t>
            </a:fld>
            <a:endParaRPr lang="en-US"/>
          </a:p>
        </p:txBody>
      </p:sp>
    </p:spTree>
    <p:extLst>
      <p:ext uri="{BB962C8B-B14F-4D97-AF65-F5344CB8AC3E}">
        <p14:creationId xmlns:p14="http://schemas.microsoft.com/office/powerpoint/2010/main" val="40353408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1058864"/>
            <a:ext cx="4191000" cy="4960937"/>
          </a:xfrm>
        </p:spPr>
        <p:txBody>
          <a:bodyPr/>
          <a:lstStyle>
            <a:lvl1pPr>
              <a:spcBef>
                <a:spcPts val="0"/>
              </a:spcBef>
              <a:defRPr sz="1600"/>
            </a:lvl1pPr>
            <a:lvl2pPr>
              <a:spcBef>
                <a:spcPts val="0"/>
              </a:spcBef>
              <a:defRPr sz="1400"/>
            </a:lvl2pPr>
            <a:lvl3pPr>
              <a:spcBef>
                <a:spcPts val="0"/>
              </a:spcBef>
              <a:defRPr sz="1200"/>
            </a:lvl3pPr>
            <a:lvl4pPr>
              <a:spcBef>
                <a:spcPts val="0"/>
              </a:spcBef>
              <a:defRPr sz="1200"/>
            </a:lvl4pPr>
            <a:lvl5pPr>
              <a:spcBef>
                <a:spcPts val="0"/>
              </a:spcBef>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058864"/>
            <a:ext cx="4191000" cy="4960937"/>
          </a:xfrm>
        </p:spPr>
        <p:txBody>
          <a:bodyPr/>
          <a:lstStyle>
            <a:lvl1pPr>
              <a:spcBef>
                <a:spcPts val="0"/>
              </a:spcBef>
              <a:defRPr sz="1600"/>
            </a:lvl1pPr>
            <a:lvl2pPr>
              <a:spcBef>
                <a:spcPts val="0"/>
              </a:spcBef>
              <a:defRPr sz="1400"/>
            </a:lvl2pPr>
            <a:lvl3pPr>
              <a:spcBef>
                <a:spcPts val="0"/>
              </a:spcBef>
              <a:defRPr sz="1200"/>
            </a:lvl3pPr>
            <a:lvl4pPr>
              <a:spcBef>
                <a:spcPts val="0"/>
              </a:spcBef>
              <a:defRPr sz="1200"/>
            </a:lvl4pPr>
            <a:lvl5pPr>
              <a:spcBef>
                <a:spcPts val="0"/>
              </a:spcBef>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58615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763903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278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F68F19-3697-461D-8B7C-C9AB5CB996CA}" type="datetime1">
              <a:rPr lang="en-US" smtClean="0"/>
              <a:t>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61EF5D-8A37-49A7-87D2-0939B70A9059}" type="slidenum">
              <a:rPr lang="en-US" smtClean="0"/>
              <a:t>‹#›</a:t>
            </a:fld>
            <a:endParaRPr lang="en-US"/>
          </a:p>
        </p:txBody>
      </p:sp>
    </p:spTree>
    <p:extLst>
      <p:ext uri="{BB962C8B-B14F-4D97-AF65-F5344CB8AC3E}">
        <p14:creationId xmlns:p14="http://schemas.microsoft.com/office/powerpoint/2010/main" val="4222159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8"/>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4"/>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69" y="1432223"/>
            <a:ext cx="7593331"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5"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2/9/17</a:t>
            </a:fld>
            <a:endParaRPr lang="en-US" dirty="0"/>
          </a:p>
        </p:txBody>
      </p:sp>
      <p:sp>
        <p:nvSpPr>
          <p:cNvPr id="5" name="Footer Placeholder 4"/>
          <p:cNvSpPr>
            <a:spLocks noGrp="1"/>
          </p:cNvSpPr>
          <p:nvPr>
            <p:ph type="ftr" sz="quarter" idx="11"/>
          </p:nvPr>
        </p:nvSpPr>
        <p:spPr>
          <a:xfrm>
            <a:off x="812805" y="6272786"/>
            <a:ext cx="4745736" cy="365125"/>
          </a:xfrm>
        </p:spPr>
        <p:txBody>
          <a:bodyPr/>
          <a:lstStyle/>
          <a:p>
            <a:endParaRPr lang="en-US" dirty="0"/>
          </a:p>
        </p:txBody>
      </p:sp>
      <p:sp>
        <p:nvSpPr>
          <p:cNvPr id="6" name="Slide Number Placeholder 5"/>
          <p:cNvSpPr>
            <a:spLocks noGrp="1"/>
          </p:cNvSpPr>
          <p:nvPr>
            <p:ph type="sldNum" sz="quarter" idx="12"/>
          </p:nvPr>
        </p:nvSpPr>
        <p:spPr>
          <a:xfrm>
            <a:off x="7244281" y="4227195"/>
            <a:ext cx="895401" cy="640080"/>
          </a:xfrm>
        </p:spPr>
        <p:txBody>
          <a:bodyPr/>
          <a:lstStyle>
            <a:lvl1pPr>
              <a:defRPr sz="2800" b="1"/>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38395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5661D-6934-4B32-B92C-470368BF1EC6}" type="datetimeFigureOut">
              <a:rPr lang="en-US" smtClean="0"/>
              <a:t>2/9/17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71534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1" cy="3520440"/>
          </a:xfrm>
        </p:spPr>
        <p:txBody>
          <a:bodyPr anchor="ctr">
            <a:normAutofit/>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1"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445251" y="6272786"/>
            <a:ext cx="1983232" cy="365125"/>
          </a:xfrm>
        </p:spPr>
        <p:txBody>
          <a:bodyPr/>
          <a:lstStyle>
            <a:lvl1pPr>
              <a:defRPr>
                <a:solidFill>
                  <a:schemeClr val="accent1">
                    <a:lumMod val="50000"/>
                  </a:schemeClr>
                </a:solidFill>
              </a:defRPr>
            </a:lvl1pPr>
          </a:lstStyle>
          <a:p>
            <a:fld id="{C6F822A4-8DA6-4447-9B1F-C5DB58435268}" type="datetimeFigureOut">
              <a:rPr lang="en-US" smtClean="0"/>
              <a:t>2/9/17</a:t>
            </a:fld>
            <a:endParaRPr lang="en-US" dirty="0"/>
          </a:p>
        </p:txBody>
      </p:sp>
      <p:sp>
        <p:nvSpPr>
          <p:cNvPr id="5" name="Footer Placeholder 4"/>
          <p:cNvSpPr>
            <a:spLocks noGrp="1"/>
          </p:cNvSpPr>
          <p:nvPr>
            <p:ph type="ftr" sz="quarter" idx="11"/>
          </p:nvPr>
        </p:nvSpPr>
        <p:spPr>
          <a:xfrm>
            <a:off x="1636099" y="6272785"/>
            <a:ext cx="4745736" cy="365125"/>
          </a:xfrm>
        </p:spPr>
        <p:txBody>
          <a:bodyPr/>
          <a:lstStyle>
            <a:lvl1pPr>
              <a:defRPr>
                <a:solidFill>
                  <a:schemeClr val="accent1">
                    <a:lumMod val="50000"/>
                  </a:schemeClr>
                </a:solidFill>
              </a:defRPr>
            </a:lvl1pPr>
          </a:lstStyle>
          <a:p>
            <a:endParaRPr lang="en-US" dirty="0"/>
          </a:p>
        </p:txBody>
      </p:sp>
      <p:grpSp>
        <p:nvGrpSpPr>
          <p:cNvPr id="8" name="Group 7"/>
          <p:cNvGrpSpPr>
            <a:grpSpLocks noChangeAspect="1"/>
          </p:cNvGrpSpPr>
          <p:nvPr/>
        </p:nvGrpSpPr>
        <p:grpSpPr>
          <a:xfrm>
            <a:off x="633863"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1" y="2508607"/>
            <a:ext cx="891224"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54871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9"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2/9/17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54848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2/9/17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60542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677919A6-33EB-49BD-A62F-1FA56B9F9712}" type="datetimeFigureOut">
              <a:rPr lang="en-US" smtClean="0"/>
              <a:t>2/9/17</a:t>
            </a:fld>
            <a:endParaRPr lang="en-US" dirty="0"/>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32469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2/9/17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68145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5" y="2"/>
            <a:ext cx="2916195"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1" y="685800"/>
            <a:ext cx="2400300" cy="1737360"/>
          </a:xfrm>
        </p:spPr>
        <p:txBody>
          <a:bodyPr anchor="b">
            <a:normAutofit/>
          </a:bodyPr>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1"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1"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DA16AA21-1863-4931-97CB-99D0A168701B}" type="datetimeFigureOut">
              <a:rPr lang="en-US" smtClean="0"/>
              <a:t>2/9/17</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77658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403223-EB75-4DC5-973A-5F3982BE5643}" type="datetime1">
              <a:rPr lang="en-US" smtClean="0"/>
              <a:t>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61EF5D-8A37-49A7-87D2-0939B70A9059}" type="slidenum">
              <a:rPr lang="en-US" smtClean="0"/>
              <a:t>‹#›</a:t>
            </a:fld>
            <a:endParaRPr lang="en-US"/>
          </a:p>
        </p:txBody>
      </p:sp>
    </p:spTree>
    <p:extLst>
      <p:ext uri="{BB962C8B-B14F-4D97-AF65-F5344CB8AC3E}">
        <p14:creationId xmlns:p14="http://schemas.microsoft.com/office/powerpoint/2010/main" val="1215039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5" y="2"/>
            <a:ext cx="2916195"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1" y="685800"/>
            <a:ext cx="2400300" cy="17373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12231"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3772C379-9A7C-4C87-A116-CBE9F58B04C5}" type="datetimeFigureOut">
              <a:rPr lang="en-US" smtClean="0"/>
              <a:t>2/9/17</a:t>
            </a:fld>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4124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157CC2-0FC8-4686-B024-99790E0F5162}" type="datetimeFigureOut">
              <a:rPr lang="en-US" smtClean="0"/>
              <a:t>2/9/17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19210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1" y="533400"/>
            <a:ext cx="5629275"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764DA5-CD3D-4590-A511-FCD3BC7A793E}" type="datetimeFigureOut">
              <a:rPr lang="en-US" smtClean="0"/>
              <a:t>2/9/17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42516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4"/>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4F3F3A3-C0DA-429C-9665-6A64253997B7}" type="datetimeFigureOut">
              <a:rPr lang="en-US" smtClean="0"/>
              <a:t>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F1319-6783-41BB-BE06-B6FA149BAC9E}" type="slidenum">
              <a:rPr lang="en-US" smtClean="0"/>
              <a:t>‹#›</a:t>
            </a:fld>
            <a:endParaRPr lang="en-US"/>
          </a:p>
        </p:txBody>
      </p:sp>
    </p:spTree>
    <p:extLst>
      <p:ext uri="{BB962C8B-B14F-4D97-AF65-F5344CB8AC3E}">
        <p14:creationId xmlns:p14="http://schemas.microsoft.com/office/powerpoint/2010/main" val="3661503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F3F3A3-C0DA-429C-9665-6A64253997B7}" type="datetimeFigureOut">
              <a:rPr lang="en-US" smtClean="0"/>
              <a:t>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F1319-6783-41BB-BE06-B6FA149BAC9E}" type="slidenum">
              <a:rPr lang="en-US" smtClean="0"/>
              <a:t>‹#›</a:t>
            </a:fld>
            <a:endParaRPr lang="en-US"/>
          </a:p>
        </p:txBody>
      </p:sp>
    </p:spTree>
    <p:extLst>
      <p:ext uri="{BB962C8B-B14F-4D97-AF65-F5344CB8AC3E}">
        <p14:creationId xmlns:p14="http://schemas.microsoft.com/office/powerpoint/2010/main" val="791413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9" y="4589465"/>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F3F3A3-C0DA-429C-9665-6A64253997B7}" type="datetimeFigureOut">
              <a:rPr lang="en-US" smtClean="0"/>
              <a:t>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F1319-6783-41BB-BE06-B6FA149BAC9E}" type="slidenum">
              <a:rPr lang="en-US" smtClean="0"/>
              <a:t>‹#›</a:t>
            </a:fld>
            <a:endParaRPr lang="en-US"/>
          </a:p>
        </p:txBody>
      </p:sp>
    </p:spTree>
    <p:extLst>
      <p:ext uri="{BB962C8B-B14F-4D97-AF65-F5344CB8AC3E}">
        <p14:creationId xmlns:p14="http://schemas.microsoft.com/office/powerpoint/2010/main" val="1909729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F3F3A3-C0DA-429C-9665-6A64253997B7}" type="datetimeFigureOut">
              <a:rPr lang="en-US" smtClean="0"/>
              <a:t>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AF1319-6783-41BB-BE06-B6FA149BAC9E}" type="slidenum">
              <a:rPr lang="en-US" smtClean="0"/>
              <a:t>‹#›</a:t>
            </a:fld>
            <a:endParaRPr lang="en-US"/>
          </a:p>
        </p:txBody>
      </p:sp>
    </p:spTree>
    <p:extLst>
      <p:ext uri="{BB962C8B-B14F-4D97-AF65-F5344CB8AC3E}">
        <p14:creationId xmlns:p14="http://schemas.microsoft.com/office/powerpoint/2010/main" val="707702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4"/>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4"/>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F3F3A3-C0DA-429C-9665-6A64253997B7}" type="datetimeFigureOut">
              <a:rPr lang="en-US" smtClean="0"/>
              <a:t>2/9/17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AF1319-6783-41BB-BE06-B6FA149BAC9E}" type="slidenum">
              <a:rPr lang="en-US" smtClean="0"/>
              <a:t>‹#›</a:t>
            </a:fld>
            <a:endParaRPr lang="en-US"/>
          </a:p>
        </p:txBody>
      </p:sp>
    </p:spTree>
    <p:extLst>
      <p:ext uri="{BB962C8B-B14F-4D97-AF65-F5344CB8AC3E}">
        <p14:creationId xmlns:p14="http://schemas.microsoft.com/office/powerpoint/2010/main" val="22411288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F3F3A3-C0DA-429C-9665-6A64253997B7}" type="datetimeFigureOut">
              <a:rPr lang="en-US" smtClean="0"/>
              <a:t>2/9/17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AF1319-6783-41BB-BE06-B6FA149BAC9E}" type="slidenum">
              <a:rPr lang="en-US" smtClean="0"/>
              <a:t>‹#›</a:t>
            </a:fld>
            <a:endParaRPr lang="en-US"/>
          </a:p>
        </p:txBody>
      </p:sp>
    </p:spTree>
    <p:extLst>
      <p:ext uri="{BB962C8B-B14F-4D97-AF65-F5344CB8AC3E}">
        <p14:creationId xmlns:p14="http://schemas.microsoft.com/office/powerpoint/2010/main" val="2241304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F3F3A3-C0DA-429C-9665-6A64253997B7}" type="datetimeFigureOut">
              <a:rPr lang="en-US" smtClean="0"/>
              <a:t>2/9/17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AF1319-6783-41BB-BE06-B6FA149BAC9E}" type="slidenum">
              <a:rPr lang="en-US" smtClean="0"/>
              <a:t>‹#›</a:t>
            </a:fld>
            <a:endParaRPr lang="en-US"/>
          </a:p>
        </p:txBody>
      </p:sp>
    </p:spTree>
    <p:extLst>
      <p:ext uri="{BB962C8B-B14F-4D97-AF65-F5344CB8AC3E}">
        <p14:creationId xmlns:p14="http://schemas.microsoft.com/office/powerpoint/2010/main" val="1318243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9B8A2E-618B-4C61-8FE5-0996B970FC44}" type="datetime1">
              <a:rPr lang="en-US" smtClean="0"/>
              <a:t>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61EF5D-8A37-49A7-87D2-0939B70A9059}" type="slidenum">
              <a:rPr lang="en-US" smtClean="0"/>
              <a:t>‹#›</a:t>
            </a:fld>
            <a:endParaRPr lang="en-US"/>
          </a:p>
        </p:txBody>
      </p:sp>
    </p:spTree>
    <p:extLst>
      <p:ext uri="{BB962C8B-B14F-4D97-AF65-F5344CB8AC3E}">
        <p14:creationId xmlns:p14="http://schemas.microsoft.com/office/powerpoint/2010/main" val="1410695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7"/>
            <a:ext cx="462915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4F3F3A3-C0DA-429C-9665-6A64253997B7}" type="datetimeFigureOut">
              <a:rPr lang="en-US" smtClean="0"/>
              <a:t>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AF1319-6783-41BB-BE06-B6FA149BAC9E}" type="slidenum">
              <a:rPr lang="en-US" smtClean="0"/>
              <a:t>‹#›</a:t>
            </a:fld>
            <a:endParaRPr lang="en-US"/>
          </a:p>
        </p:txBody>
      </p:sp>
    </p:spTree>
    <p:extLst>
      <p:ext uri="{BB962C8B-B14F-4D97-AF65-F5344CB8AC3E}">
        <p14:creationId xmlns:p14="http://schemas.microsoft.com/office/powerpoint/2010/main" val="15361692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7"/>
            <a:ext cx="4629151"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4F3F3A3-C0DA-429C-9665-6A64253997B7}" type="datetimeFigureOut">
              <a:rPr lang="en-US" smtClean="0"/>
              <a:t>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AF1319-6783-41BB-BE06-B6FA149BAC9E}" type="slidenum">
              <a:rPr lang="en-US" smtClean="0"/>
              <a:t>‹#›</a:t>
            </a:fld>
            <a:endParaRPr lang="en-US"/>
          </a:p>
        </p:txBody>
      </p:sp>
    </p:spTree>
    <p:extLst>
      <p:ext uri="{BB962C8B-B14F-4D97-AF65-F5344CB8AC3E}">
        <p14:creationId xmlns:p14="http://schemas.microsoft.com/office/powerpoint/2010/main" val="4201058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F3F3A3-C0DA-429C-9665-6A64253997B7}" type="datetimeFigureOut">
              <a:rPr lang="en-US" smtClean="0"/>
              <a:t>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F1319-6783-41BB-BE06-B6FA149BAC9E}" type="slidenum">
              <a:rPr lang="en-US" smtClean="0"/>
              <a:t>‹#›</a:t>
            </a:fld>
            <a:endParaRPr lang="en-US"/>
          </a:p>
        </p:txBody>
      </p:sp>
    </p:spTree>
    <p:extLst>
      <p:ext uri="{BB962C8B-B14F-4D97-AF65-F5344CB8AC3E}">
        <p14:creationId xmlns:p14="http://schemas.microsoft.com/office/powerpoint/2010/main" val="852810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6"/>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F3F3A3-C0DA-429C-9665-6A64253997B7}" type="datetimeFigureOut">
              <a:rPr lang="en-US" smtClean="0"/>
              <a:t>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F1319-6783-41BB-BE06-B6FA149BAC9E}" type="slidenum">
              <a:rPr lang="en-US" smtClean="0"/>
              <a:t>‹#›</a:t>
            </a:fld>
            <a:endParaRPr lang="en-US"/>
          </a:p>
        </p:txBody>
      </p:sp>
    </p:spTree>
    <p:extLst>
      <p:ext uri="{BB962C8B-B14F-4D97-AF65-F5344CB8AC3E}">
        <p14:creationId xmlns:p14="http://schemas.microsoft.com/office/powerpoint/2010/main" val="1996184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4"/>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4F3F3A3-C0DA-429C-9665-6A64253997B7}" type="datetimeFigureOut">
              <a:rPr lang="en-US" smtClean="0">
                <a:solidFill>
                  <a:prstClr val="black">
                    <a:tint val="75000"/>
                  </a:prstClr>
                </a:solidFill>
              </a:rPr>
              <a:pPr/>
              <a:t>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AF1319-6783-41BB-BE06-B6FA149BAC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493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F3F3A3-C0DA-429C-9665-6A64253997B7}" type="datetimeFigureOut">
              <a:rPr lang="en-US" smtClean="0">
                <a:solidFill>
                  <a:prstClr val="black">
                    <a:tint val="75000"/>
                  </a:prstClr>
                </a:solidFill>
              </a:rPr>
              <a:pPr/>
              <a:t>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AF1319-6783-41BB-BE06-B6FA149BAC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789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9" y="4589465"/>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F3F3A3-C0DA-429C-9665-6A64253997B7}" type="datetimeFigureOut">
              <a:rPr lang="en-US" smtClean="0">
                <a:solidFill>
                  <a:prstClr val="black">
                    <a:tint val="75000"/>
                  </a:prstClr>
                </a:solidFill>
              </a:rPr>
              <a:pPr/>
              <a:t>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AF1319-6783-41BB-BE06-B6FA149BAC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430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F3F3A3-C0DA-429C-9665-6A64253997B7}" type="datetimeFigureOut">
              <a:rPr lang="en-US" smtClean="0">
                <a:solidFill>
                  <a:prstClr val="black">
                    <a:tint val="75000"/>
                  </a:prstClr>
                </a:solidFill>
              </a:rPr>
              <a:pPr/>
              <a:t>2/9/17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AF1319-6783-41BB-BE06-B6FA149BAC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598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4"/>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4"/>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F3F3A3-C0DA-429C-9665-6A64253997B7}" type="datetimeFigureOut">
              <a:rPr lang="en-US" smtClean="0">
                <a:solidFill>
                  <a:prstClr val="black">
                    <a:tint val="75000"/>
                  </a:prstClr>
                </a:solidFill>
              </a:rPr>
              <a:pPr/>
              <a:t>2/9/17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AF1319-6783-41BB-BE06-B6FA149BAC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7667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F3F3A3-C0DA-429C-9665-6A64253997B7}" type="datetimeFigureOut">
              <a:rPr lang="en-US" smtClean="0">
                <a:solidFill>
                  <a:prstClr val="black">
                    <a:tint val="75000"/>
                  </a:prstClr>
                </a:solidFill>
              </a:rPr>
              <a:pPr/>
              <a:t>2/9/17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AF1319-6783-41BB-BE06-B6FA149BAC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38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240951-072E-4653-8FA3-EEF6CFC99EEE}" type="datetime1">
              <a:rPr lang="en-US" smtClean="0"/>
              <a:t>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61EF5D-8A37-49A7-87D2-0939B70A9059}" type="slidenum">
              <a:rPr lang="en-US" smtClean="0"/>
              <a:t>‹#›</a:t>
            </a:fld>
            <a:endParaRPr lang="en-US"/>
          </a:p>
        </p:txBody>
      </p:sp>
    </p:spTree>
    <p:extLst>
      <p:ext uri="{BB962C8B-B14F-4D97-AF65-F5344CB8AC3E}">
        <p14:creationId xmlns:p14="http://schemas.microsoft.com/office/powerpoint/2010/main" val="11483969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F3F3A3-C0DA-429C-9665-6A64253997B7}" type="datetimeFigureOut">
              <a:rPr lang="en-US" smtClean="0">
                <a:solidFill>
                  <a:prstClr val="black">
                    <a:tint val="75000"/>
                  </a:prstClr>
                </a:solidFill>
              </a:rPr>
              <a:pPr/>
              <a:t>2/9/17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AF1319-6783-41BB-BE06-B6FA149BAC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972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7"/>
            <a:ext cx="462915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4F3F3A3-C0DA-429C-9665-6A64253997B7}" type="datetimeFigureOut">
              <a:rPr lang="en-US" smtClean="0">
                <a:solidFill>
                  <a:prstClr val="black">
                    <a:tint val="75000"/>
                  </a:prstClr>
                </a:solidFill>
              </a:rPr>
              <a:pPr/>
              <a:t>2/9/17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AF1319-6783-41BB-BE06-B6FA149BAC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5097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7"/>
            <a:ext cx="4629151"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4F3F3A3-C0DA-429C-9665-6A64253997B7}" type="datetimeFigureOut">
              <a:rPr lang="en-US" smtClean="0">
                <a:solidFill>
                  <a:prstClr val="black">
                    <a:tint val="75000"/>
                  </a:prstClr>
                </a:solidFill>
              </a:rPr>
              <a:pPr/>
              <a:t>2/9/17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AF1319-6783-41BB-BE06-B6FA149BAC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2086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F3F3A3-C0DA-429C-9665-6A64253997B7}" type="datetimeFigureOut">
              <a:rPr lang="en-US" smtClean="0">
                <a:solidFill>
                  <a:prstClr val="black">
                    <a:tint val="75000"/>
                  </a:prstClr>
                </a:solidFill>
              </a:rPr>
              <a:pPr/>
              <a:t>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AF1319-6783-41BB-BE06-B6FA149BAC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558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6"/>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F3F3A3-C0DA-429C-9665-6A64253997B7}" type="datetimeFigureOut">
              <a:rPr lang="en-US" smtClean="0">
                <a:solidFill>
                  <a:prstClr val="black">
                    <a:tint val="75000"/>
                  </a:prstClr>
                </a:solidFill>
              </a:rPr>
              <a:pPr/>
              <a:t>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AF1319-6783-41BB-BE06-B6FA149BAC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8786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6C8106-6484-4CA1-8473-07B9A7DD70B4}" type="datetime1">
              <a:rPr lang="en-US" smtClean="0">
                <a:solidFill>
                  <a:prstClr val="black">
                    <a:tint val="75000"/>
                  </a:prstClr>
                </a:solidFill>
              </a:rPr>
              <a:pPr/>
              <a:t>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5550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403223-EB75-4DC5-973A-5F3982BE5643}" type="datetime1">
              <a:rPr lang="en-US" smtClean="0">
                <a:solidFill>
                  <a:prstClr val="black">
                    <a:tint val="75000"/>
                  </a:prstClr>
                </a:solidFill>
              </a:rPr>
              <a:pPr/>
              <a:t>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6231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9B8A2E-618B-4C61-8FE5-0996B970FC44}" type="datetime1">
              <a:rPr lang="en-US" smtClean="0">
                <a:solidFill>
                  <a:prstClr val="black">
                    <a:tint val="75000"/>
                  </a:prstClr>
                </a:solidFill>
              </a:rPr>
              <a:pPr/>
              <a:t>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3074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240951-072E-4653-8FA3-EEF6CFC99EEE}" type="datetime1">
              <a:rPr lang="en-US" smtClean="0">
                <a:solidFill>
                  <a:prstClr val="black">
                    <a:tint val="75000"/>
                  </a:prstClr>
                </a:solidFill>
              </a:rPr>
              <a:pPr/>
              <a:t>2/9/17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54812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D9CA9C-AF6F-48F8-A3A0-5BA1B36C884D}" type="datetime1">
              <a:rPr lang="en-US" smtClean="0">
                <a:solidFill>
                  <a:prstClr val="black">
                    <a:tint val="75000"/>
                  </a:prstClr>
                </a:solidFill>
              </a:rPr>
              <a:pPr/>
              <a:t>2/9/17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383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D9CA9C-AF6F-48F8-A3A0-5BA1B36C884D}" type="datetime1">
              <a:rPr lang="en-US" smtClean="0"/>
              <a:t>2/9/17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61EF5D-8A37-49A7-87D2-0939B70A9059}" type="slidenum">
              <a:rPr lang="en-US" smtClean="0"/>
              <a:t>‹#›</a:t>
            </a:fld>
            <a:endParaRPr lang="en-US"/>
          </a:p>
        </p:txBody>
      </p:sp>
    </p:spTree>
    <p:extLst>
      <p:ext uri="{BB962C8B-B14F-4D97-AF65-F5344CB8AC3E}">
        <p14:creationId xmlns:p14="http://schemas.microsoft.com/office/powerpoint/2010/main" val="124334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D29A04-591D-4ECD-BCAE-80D654818D53}" type="datetime1">
              <a:rPr lang="en-US" smtClean="0">
                <a:solidFill>
                  <a:prstClr val="black">
                    <a:tint val="75000"/>
                  </a:prstClr>
                </a:solidFill>
              </a:rPr>
              <a:pPr/>
              <a:t>2/9/17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7890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AE114-1CDA-420F-927F-ACD814B5BCF9}" type="datetime1">
              <a:rPr lang="en-US" smtClean="0">
                <a:solidFill>
                  <a:prstClr val="black">
                    <a:tint val="75000"/>
                  </a:prstClr>
                </a:solidFill>
              </a:rPr>
              <a:pPr/>
              <a:t>2/9/17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6102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A5AC0C-EF2C-4661-A793-23B393BDD0F5}" type="datetime1">
              <a:rPr lang="en-US" smtClean="0">
                <a:solidFill>
                  <a:prstClr val="black">
                    <a:tint val="75000"/>
                  </a:prstClr>
                </a:solidFill>
              </a:rPr>
              <a:pPr/>
              <a:t>2/9/17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7904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79B0E9-515A-4484-B3C9-E54B3F0AF861}" type="datetime1">
              <a:rPr lang="en-US" smtClean="0">
                <a:solidFill>
                  <a:prstClr val="black">
                    <a:tint val="75000"/>
                  </a:prstClr>
                </a:solidFill>
              </a:rPr>
              <a:pPr/>
              <a:t>2/9/17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27169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008AA1-5C64-4C63-A067-5AD176DA55D3}" type="datetime1">
              <a:rPr lang="en-US" smtClean="0">
                <a:solidFill>
                  <a:prstClr val="black">
                    <a:tint val="75000"/>
                  </a:prstClr>
                </a:solidFill>
              </a:rPr>
              <a:pPr/>
              <a:t>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4584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F68F19-3697-461D-8B7C-C9AB5CB996CA}" type="datetime1">
              <a:rPr lang="en-US" smtClean="0">
                <a:solidFill>
                  <a:prstClr val="black">
                    <a:tint val="75000"/>
                  </a:prstClr>
                </a:solidFill>
              </a:rPr>
              <a:pPr/>
              <a:t>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5682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6C8106-6484-4CA1-8473-07B9A7DD70B4}" type="datetime1">
              <a:rPr lang="en-US" smtClean="0">
                <a:solidFill>
                  <a:prstClr val="black">
                    <a:tint val="75000"/>
                  </a:prstClr>
                </a:solidFill>
              </a:rPr>
              <a:pPr/>
              <a:t>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8560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403223-EB75-4DC5-973A-5F3982BE5643}" type="datetime1">
              <a:rPr lang="en-US" smtClean="0">
                <a:solidFill>
                  <a:prstClr val="black">
                    <a:tint val="75000"/>
                  </a:prstClr>
                </a:solidFill>
              </a:rPr>
              <a:pPr/>
              <a:t>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16927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9B8A2E-618B-4C61-8FE5-0996B970FC44}" type="datetime1">
              <a:rPr lang="en-US" smtClean="0">
                <a:solidFill>
                  <a:prstClr val="black">
                    <a:tint val="75000"/>
                  </a:prstClr>
                </a:solidFill>
              </a:rPr>
              <a:pPr/>
              <a:t>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44571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240951-072E-4653-8FA3-EEF6CFC99EEE}" type="datetime1">
              <a:rPr lang="en-US" smtClean="0">
                <a:solidFill>
                  <a:prstClr val="black">
                    <a:tint val="75000"/>
                  </a:prstClr>
                </a:solidFill>
              </a:rPr>
              <a:pPr/>
              <a:t>2/9/17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623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D29A04-591D-4ECD-BCAE-80D654818D53}" type="datetime1">
              <a:rPr lang="en-US" smtClean="0"/>
              <a:t>2/9/17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61EF5D-8A37-49A7-87D2-0939B70A9059}" type="slidenum">
              <a:rPr lang="en-US" smtClean="0"/>
              <a:t>‹#›</a:t>
            </a:fld>
            <a:endParaRPr lang="en-US"/>
          </a:p>
        </p:txBody>
      </p:sp>
    </p:spTree>
    <p:extLst>
      <p:ext uri="{BB962C8B-B14F-4D97-AF65-F5344CB8AC3E}">
        <p14:creationId xmlns:p14="http://schemas.microsoft.com/office/powerpoint/2010/main" val="7972556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D9CA9C-AF6F-48F8-A3A0-5BA1B36C884D}" type="datetime1">
              <a:rPr lang="en-US" smtClean="0">
                <a:solidFill>
                  <a:prstClr val="black">
                    <a:tint val="75000"/>
                  </a:prstClr>
                </a:solidFill>
              </a:rPr>
              <a:pPr/>
              <a:t>2/9/17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38417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D29A04-591D-4ECD-BCAE-80D654818D53}" type="datetime1">
              <a:rPr lang="en-US" smtClean="0">
                <a:solidFill>
                  <a:prstClr val="black">
                    <a:tint val="75000"/>
                  </a:prstClr>
                </a:solidFill>
              </a:rPr>
              <a:pPr/>
              <a:t>2/9/17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2041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AE114-1CDA-420F-927F-ACD814B5BCF9}" type="datetime1">
              <a:rPr lang="en-US" smtClean="0">
                <a:solidFill>
                  <a:prstClr val="black">
                    <a:tint val="75000"/>
                  </a:prstClr>
                </a:solidFill>
              </a:rPr>
              <a:pPr/>
              <a:t>2/9/17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6223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A5AC0C-EF2C-4661-A793-23B393BDD0F5}" type="datetime1">
              <a:rPr lang="en-US" smtClean="0">
                <a:solidFill>
                  <a:prstClr val="black">
                    <a:tint val="75000"/>
                  </a:prstClr>
                </a:solidFill>
              </a:rPr>
              <a:pPr/>
              <a:t>2/9/17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2019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79B0E9-515A-4484-B3C9-E54B3F0AF861}" type="datetime1">
              <a:rPr lang="en-US" smtClean="0">
                <a:solidFill>
                  <a:prstClr val="black">
                    <a:tint val="75000"/>
                  </a:prstClr>
                </a:solidFill>
              </a:rPr>
              <a:pPr/>
              <a:t>2/9/17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628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008AA1-5C64-4C63-A067-5AD176DA55D3}" type="datetime1">
              <a:rPr lang="en-US" smtClean="0">
                <a:solidFill>
                  <a:prstClr val="black">
                    <a:tint val="75000"/>
                  </a:prstClr>
                </a:solidFill>
              </a:rPr>
              <a:pPr/>
              <a:t>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3987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F68F19-3697-461D-8B7C-C9AB5CB996CA}" type="datetime1">
              <a:rPr lang="en-US" smtClean="0">
                <a:solidFill>
                  <a:prstClr val="black">
                    <a:tint val="75000"/>
                  </a:prstClr>
                </a:solidFill>
              </a:rPr>
              <a:pPr/>
              <a:t>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81206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6C8106-6484-4CA1-8473-07B9A7DD70B4}" type="datetime1">
              <a:rPr lang="en-US" smtClean="0">
                <a:solidFill>
                  <a:prstClr val="black">
                    <a:tint val="75000"/>
                  </a:prstClr>
                </a:solidFill>
              </a:rPr>
              <a:pPr/>
              <a:t>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0250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403223-EB75-4DC5-973A-5F3982BE5643}" type="datetime1">
              <a:rPr lang="en-US" smtClean="0">
                <a:solidFill>
                  <a:prstClr val="black">
                    <a:tint val="75000"/>
                  </a:prstClr>
                </a:solidFill>
              </a:rPr>
              <a:pPr/>
              <a:t>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5531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9B8A2E-618B-4C61-8FE5-0996B970FC44}" type="datetime1">
              <a:rPr lang="en-US" smtClean="0">
                <a:solidFill>
                  <a:prstClr val="black">
                    <a:tint val="75000"/>
                  </a:prstClr>
                </a:solidFill>
              </a:rPr>
              <a:pPr/>
              <a:t>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727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AE114-1CDA-420F-927F-ACD814B5BCF9}" type="datetime1">
              <a:rPr lang="en-US" smtClean="0"/>
              <a:t>2/9/17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61EF5D-8A37-49A7-87D2-0939B70A9059}" type="slidenum">
              <a:rPr lang="en-US" smtClean="0"/>
              <a:t>‹#›</a:t>
            </a:fld>
            <a:endParaRPr lang="en-US"/>
          </a:p>
        </p:txBody>
      </p:sp>
    </p:spTree>
    <p:extLst>
      <p:ext uri="{BB962C8B-B14F-4D97-AF65-F5344CB8AC3E}">
        <p14:creationId xmlns:p14="http://schemas.microsoft.com/office/powerpoint/2010/main" val="24027792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240951-072E-4653-8FA3-EEF6CFC99EEE}" type="datetime1">
              <a:rPr lang="en-US" smtClean="0">
                <a:solidFill>
                  <a:prstClr val="black">
                    <a:tint val="75000"/>
                  </a:prstClr>
                </a:solidFill>
              </a:rPr>
              <a:pPr/>
              <a:t>2/9/17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7610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D9CA9C-AF6F-48F8-A3A0-5BA1B36C884D}" type="datetime1">
              <a:rPr lang="en-US" smtClean="0">
                <a:solidFill>
                  <a:prstClr val="black">
                    <a:tint val="75000"/>
                  </a:prstClr>
                </a:solidFill>
              </a:rPr>
              <a:pPr/>
              <a:t>2/9/17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113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D29A04-591D-4ECD-BCAE-80D654818D53}" type="datetime1">
              <a:rPr lang="en-US" smtClean="0">
                <a:solidFill>
                  <a:prstClr val="black">
                    <a:tint val="75000"/>
                  </a:prstClr>
                </a:solidFill>
              </a:rPr>
              <a:pPr/>
              <a:t>2/9/17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7503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AE114-1CDA-420F-927F-ACD814B5BCF9}" type="datetime1">
              <a:rPr lang="en-US" smtClean="0">
                <a:solidFill>
                  <a:prstClr val="black">
                    <a:tint val="75000"/>
                  </a:prstClr>
                </a:solidFill>
              </a:rPr>
              <a:pPr/>
              <a:t>2/9/17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7469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A5AC0C-EF2C-4661-A793-23B393BDD0F5}" type="datetime1">
              <a:rPr lang="en-US" smtClean="0">
                <a:solidFill>
                  <a:prstClr val="black">
                    <a:tint val="75000"/>
                  </a:prstClr>
                </a:solidFill>
              </a:rPr>
              <a:pPr/>
              <a:t>2/9/17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9830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79B0E9-515A-4484-B3C9-E54B3F0AF861}" type="datetime1">
              <a:rPr lang="en-US" smtClean="0">
                <a:solidFill>
                  <a:prstClr val="black">
                    <a:tint val="75000"/>
                  </a:prstClr>
                </a:solidFill>
              </a:rPr>
              <a:pPr/>
              <a:t>2/9/17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6508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008AA1-5C64-4C63-A067-5AD176DA55D3}" type="datetime1">
              <a:rPr lang="en-US" smtClean="0">
                <a:solidFill>
                  <a:prstClr val="black">
                    <a:tint val="75000"/>
                  </a:prstClr>
                </a:solidFill>
              </a:rPr>
              <a:pPr/>
              <a:t>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057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F68F19-3697-461D-8B7C-C9AB5CB996CA}" type="datetime1">
              <a:rPr lang="en-US" smtClean="0">
                <a:solidFill>
                  <a:prstClr val="black">
                    <a:tint val="75000"/>
                  </a:prstClr>
                </a:solidFill>
              </a:rPr>
              <a:pPr/>
              <a:t>2/9/17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61EF5D-8A37-49A7-87D2-0939B70A9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3326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pic>
        <p:nvPicPr>
          <p:cNvPr id="5" name="Picture 21" descr="C1_Core_G_RGB_R"/>
          <p:cNvPicPr>
            <a:picLocks noChangeAspect="1" noChangeArrowheads="1"/>
          </p:cNvPicPr>
          <p:nvPr userDrawn="1"/>
        </p:nvPicPr>
        <p:blipFill>
          <a:blip r:embed="rId2" cstate="print"/>
          <a:srcRect/>
          <a:stretch>
            <a:fillRect/>
          </a:stretch>
        </p:blipFill>
        <p:spPr bwMode="auto">
          <a:xfrm>
            <a:off x="1516063" y="588964"/>
            <a:ext cx="3784600" cy="1316037"/>
          </a:xfrm>
          <a:prstGeom prst="rect">
            <a:avLst/>
          </a:prstGeom>
          <a:noFill/>
          <a:ln w="9525">
            <a:noFill/>
            <a:miter lim="800000"/>
            <a:headEnd/>
            <a:tailEnd/>
          </a:ln>
        </p:spPr>
      </p:pic>
      <p:sp>
        <p:nvSpPr>
          <p:cNvPr id="3083" name="Rectangle 11"/>
          <p:cNvSpPr>
            <a:spLocks noGrp="1" noChangeArrowheads="1"/>
          </p:cNvSpPr>
          <p:nvPr>
            <p:ph type="ctrTitle"/>
          </p:nvPr>
        </p:nvSpPr>
        <p:spPr bwMode="auto">
          <a:xfrm>
            <a:off x="1438276" y="2428876"/>
            <a:ext cx="7400925" cy="950913"/>
          </a:xfrm>
        </p:spPr>
        <p:txBody>
          <a:bodyPr/>
          <a:lstStyle>
            <a:lvl1pPr>
              <a:spcBef>
                <a:spcPts val="0"/>
              </a:spcBef>
              <a:defRPr sz="2800"/>
            </a:lvl1pPr>
          </a:lstStyle>
          <a:p>
            <a:r>
              <a:rPr lang="en-US"/>
              <a:t>Click to edit Master title style</a:t>
            </a:r>
            <a:endParaRPr lang="en-US" dirty="0"/>
          </a:p>
        </p:txBody>
      </p:sp>
      <p:sp>
        <p:nvSpPr>
          <p:cNvPr id="3084" name="Rectangle 12"/>
          <p:cNvSpPr>
            <a:spLocks noGrp="1" noChangeArrowheads="1"/>
          </p:cNvSpPr>
          <p:nvPr>
            <p:ph type="subTitle" idx="1"/>
          </p:nvPr>
        </p:nvSpPr>
        <p:spPr bwMode="auto">
          <a:xfrm>
            <a:off x="1438275" y="3657600"/>
            <a:ext cx="6400800" cy="2438400"/>
          </a:xfrm>
        </p:spPr>
        <p:txBody>
          <a:bodyPr/>
          <a:lstStyle>
            <a:lvl1pPr marL="0" indent="0">
              <a:buFontTx/>
              <a:buNone/>
              <a:defRPr sz="1600"/>
            </a:lvl1pPr>
          </a:lstStyle>
          <a:p>
            <a:r>
              <a:rPr lang="en-US"/>
              <a:t>Click to edit Master subtitle style</a:t>
            </a:r>
            <a:endParaRPr lang="en-US" dirty="0"/>
          </a:p>
        </p:txBody>
      </p:sp>
    </p:spTree>
    <p:extLst>
      <p:ext uri="{BB962C8B-B14F-4D97-AF65-F5344CB8AC3E}">
        <p14:creationId xmlns:p14="http://schemas.microsoft.com/office/powerpoint/2010/main" val="17619978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2032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A5AC0C-EF2C-4661-A793-23B393BDD0F5}" type="datetime1">
              <a:rPr lang="en-US" smtClean="0"/>
              <a:t>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61EF5D-8A37-49A7-87D2-0939B70A9059}" type="slidenum">
              <a:rPr lang="en-US" smtClean="0"/>
              <a:t>‹#›</a:t>
            </a:fld>
            <a:endParaRPr lang="en-US"/>
          </a:p>
        </p:txBody>
      </p:sp>
    </p:spTree>
    <p:extLst>
      <p:ext uri="{BB962C8B-B14F-4D97-AF65-F5344CB8AC3E}">
        <p14:creationId xmlns:p14="http://schemas.microsoft.com/office/powerpoint/2010/main" val="28597988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1058864"/>
            <a:ext cx="4191000" cy="4960937"/>
          </a:xfrm>
        </p:spPr>
        <p:txBody>
          <a:bodyPr/>
          <a:lstStyle>
            <a:lvl1pPr>
              <a:spcBef>
                <a:spcPts val="0"/>
              </a:spcBef>
              <a:defRPr sz="1600"/>
            </a:lvl1pPr>
            <a:lvl2pPr>
              <a:spcBef>
                <a:spcPts val="0"/>
              </a:spcBef>
              <a:defRPr sz="1400"/>
            </a:lvl2pPr>
            <a:lvl3pPr>
              <a:spcBef>
                <a:spcPts val="0"/>
              </a:spcBef>
              <a:defRPr sz="1200"/>
            </a:lvl3pPr>
            <a:lvl4pPr>
              <a:spcBef>
                <a:spcPts val="0"/>
              </a:spcBef>
              <a:defRPr sz="1200"/>
            </a:lvl4pPr>
            <a:lvl5pPr>
              <a:spcBef>
                <a:spcPts val="0"/>
              </a:spcBef>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058864"/>
            <a:ext cx="4191000" cy="4960937"/>
          </a:xfrm>
        </p:spPr>
        <p:txBody>
          <a:bodyPr/>
          <a:lstStyle>
            <a:lvl1pPr>
              <a:spcBef>
                <a:spcPts val="0"/>
              </a:spcBef>
              <a:defRPr sz="1600"/>
            </a:lvl1pPr>
            <a:lvl2pPr>
              <a:spcBef>
                <a:spcPts val="0"/>
              </a:spcBef>
              <a:defRPr sz="1400"/>
            </a:lvl2pPr>
            <a:lvl3pPr>
              <a:spcBef>
                <a:spcPts val="0"/>
              </a:spcBef>
              <a:defRPr sz="1200"/>
            </a:lvl3pPr>
            <a:lvl4pPr>
              <a:spcBef>
                <a:spcPts val="0"/>
              </a:spcBef>
              <a:defRPr sz="1200"/>
            </a:lvl4pPr>
            <a:lvl5pPr>
              <a:spcBef>
                <a:spcPts val="0"/>
              </a:spcBef>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55470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308423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8433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pic>
        <p:nvPicPr>
          <p:cNvPr id="5" name="Picture 21" descr="C1_Core_G_RGB_R"/>
          <p:cNvPicPr>
            <a:picLocks noChangeAspect="1" noChangeArrowheads="1"/>
          </p:cNvPicPr>
          <p:nvPr userDrawn="1"/>
        </p:nvPicPr>
        <p:blipFill>
          <a:blip r:embed="rId2" cstate="print"/>
          <a:srcRect/>
          <a:stretch>
            <a:fillRect/>
          </a:stretch>
        </p:blipFill>
        <p:spPr bwMode="auto">
          <a:xfrm>
            <a:off x="1516063" y="588964"/>
            <a:ext cx="3784600" cy="1316037"/>
          </a:xfrm>
          <a:prstGeom prst="rect">
            <a:avLst/>
          </a:prstGeom>
          <a:noFill/>
          <a:ln w="9525">
            <a:noFill/>
            <a:miter lim="800000"/>
            <a:headEnd/>
            <a:tailEnd/>
          </a:ln>
        </p:spPr>
      </p:pic>
      <p:sp>
        <p:nvSpPr>
          <p:cNvPr id="3083" name="Rectangle 11"/>
          <p:cNvSpPr>
            <a:spLocks noGrp="1" noChangeArrowheads="1"/>
          </p:cNvSpPr>
          <p:nvPr>
            <p:ph type="ctrTitle"/>
          </p:nvPr>
        </p:nvSpPr>
        <p:spPr bwMode="auto">
          <a:xfrm>
            <a:off x="1438276" y="2428876"/>
            <a:ext cx="7400925" cy="950913"/>
          </a:xfrm>
        </p:spPr>
        <p:txBody>
          <a:bodyPr/>
          <a:lstStyle>
            <a:lvl1pPr>
              <a:spcBef>
                <a:spcPts val="0"/>
              </a:spcBef>
              <a:defRPr sz="2800"/>
            </a:lvl1pPr>
          </a:lstStyle>
          <a:p>
            <a:r>
              <a:rPr lang="en-US"/>
              <a:t>Click to edit Master title style</a:t>
            </a:r>
            <a:endParaRPr lang="en-US" dirty="0"/>
          </a:p>
        </p:txBody>
      </p:sp>
      <p:sp>
        <p:nvSpPr>
          <p:cNvPr id="3084" name="Rectangle 12"/>
          <p:cNvSpPr>
            <a:spLocks noGrp="1" noChangeArrowheads="1"/>
          </p:cNvSpPr>
          <p:nvPr>
            <p:ph type="subTitle" idx="1"/>
          </p:nvPr>
        </p:nvSpPr>
        <p:spPr bwMode="auto">
          <a:xfrm>
            <a:off x="1438275" y="3657600"/>
            <a:ext cx="6400800" cy="2438400"/>
          </a:xfrm>
        </p:spPr>
        <p:txBody>
          <a:bodyPr/>
          <a:lstStyle>
            <a:lvl1pPr marL="0" indent="0">
              <a:buFontTx/>
              <a:buNone/>
              <a:defRPr sz="1600"/>
            </a:lvl1pPr>
          </a:lstStyle>
          <a:p>
            <a:r>
              <a:rPr lang="en-US"/>
              <a:t>Click to edit Master subtitle style</a:t>
            </a:r>
            <a:endParaRPr lang="en-US" dirty="0"/>
          </a:p>
        </p:txBody>
      </p:sp>
    </p:spTree>
    <p:extLst>
      <p:ext uri="{BB962C8B-B14F-4D97-AF65-F5344CB8AC3E}">
        <p14:creationId xmlns:p14="http://schemas.microsoft.com/office/powerpoint/2010/main" val="27219509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33192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1058864"/>
            <a:ext cx="4191000" cy="4960937"/>
          </a:xfrm>
        </p:spPr>
        <p:txBody>
          <a:bodyPr/>
          <a:lstStyle>
            <a:lvl1pPr>
              <a:spcBef>
                <a:spcPts val="0"/>
              </a:spcBef>
              <a:defRPr sz="1600"/>
            </a:lvl1pPr>
            <a:lvl2pPr>
              <a:spcBef>
                <a:spcPts val="0"/>
              </a:spcBef>
              <a:defRPr sz="1400"/>
            </a:lvl2pPr>
            <a:lvl3pPr>
              <a:spcBef>
                <a:spcPts val="0"/>
              </a:spcBef>
              <a:defRPr sz="1200"/>
            </a:lvl3pPr>
            <a:lvl4pPr>
              <a:spcBef>
                <a:spcPts val="0"/>
              </a:spcBef>
              <a:defRPr sz="1200"/>
            </a:lvl4pPr>
            <a:lvl5pPr>
              <a:spcBef>
                <a:spcPts val="0"/>
              </a:spcBef>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058864"/>
            <a:ext cx="4191000" cy="4960937"/>
          </a:xfrm>
        </p:spPr>
        <p:txBody>
          <a:bodyPr/>
          <a:lstStyle>
            <a:lvl1pPr>
              <a:spcBef>
                <a:spcPts val="0"/>
              </a:spcBef>
              <a:defRPr sz="1600"/>
            </a:lvl1pPr>
            <a:lvl2pPr>
              <a:spcBef>
                <a:spcPts val="0"/>
              </a:spcBef>
              <a:defRPr sz="1400"/>
            </a:lvl2pPr>
            <a:lvl3pPr>
              <a:spcBef>
                <a:spcPts val="0"/>
              </a:spcBef>
              <a:defRPr sz="1200"/>
            </a:lvl3pPr>
            <a:lvl4pPr>
              <a:spcBef>
                <a:spcPts val="0"/>
              </a:spcBef>
              <a:defRPr sz="1200"/>
            </a:lvl4pPr>
            <a:lvl5pPr>
              <a:spcBef>
                <a:spcPts val="0"/>
              </a:spcBef>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80512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966027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8890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pic>
        <p:nvPicPr>
          <p:cNvPr id="5" name="Picture 21" descr="C1_Core_G_RGB_R"/>
          <p:cNvPicPr>
            <a:picLocks noChangeAspect="1" noChangeArrowheads="1"/>
          </p:cNvPicPr>
          <p:nvPr userDrawn="1"/>
        </p:nvPicPr>
        <p:blipFill>
          <a:blip r:embed="rId2" cstate="print"/>
          <a:srcRect/>
          <a:stretch>
            <a:fillRect/>
          </a:stretch>
        </p:blipFill>
        <p:spPr bwMode="auto">
          <a:xfrm>
            <a:off x="1516063" y="588964"/>
            <a:ext cx="3784600" cy="1316037"/>
          </a:xfrm>
          <a:prstGeom prst="rect">
            <a:avLst/>
          </a:prstGeom>
          <a:noFill/>
          <a:ln w="9525">
            <a:noFill/>
            <a:miter lim="800000"/>
            <a:headEnd/>
            <a:tailEnd/>
          </a:ln>
        </p:spPr>
      </p:pic>
      <p:sp>
        <p:nvSpPr>
          <p:cNvPr id="3083" name="Rectangle 11"/>
          <p:cNvSpPr>
            <a:spLocks noGrp="1" noChangeArrowheads="1"/>
          </p:cNvSpPr>
          <p:nvPr>
            <p:ph type="ctrTitle"/>
          </p:nvPr>
        </p:nvSpPr>
        <p:spPr bwMode="auto">
          <a:xfrm>
            <a:off x="1438276" y="2428876"/>
            <a:ext cx="7400925" cy="950913"/>
          </a:xfrm>
        </p:spPr>
        <p:txBody>
          <a:bodyPr/>
          <a:lstStyle>
            <a:lvl1pPr>
              <a:spcBef>
                <a:spcPts val="0"/>
              </a:spcBef>
              <a:defRPr sz="2800"/>
            </a:lvl1pPr>
          </a:lstStyle>
          <a:p>
            <a:r>
              <a:rPr lang="en-US"/>
              <a:t>Click to edit Master title style</a:t>
            </a:r>
            <a:endParaRPr lang="en-US" dirty="0"/>
          </a:p>
        </p:txBody>
      </p:sp>
      <p:sp>
        <p:nvSpPr>
          <p:cNvPr id="3084" name="Rectangle 12"/>
          <p:cNvSpPr>
            <a:spLocks noGrp="1" noChangeArrowheads="1"/>
          </p:cNvSpPr>
          <p:nvPr>
            <p:ph type="subTitle" idx="1"/>
          </p:nvPr>
        </p:nvSpPr>
        <p:spPr bwMode="auto">
          <a:xfrm>
            <a:off x="1438275" y="3657600"/>
            <a:ext cx="6400800" cy="2438400"/>
          </a:xfrm>
        </p:spPr>
        <p:txBody>
          <a:bodyPr/>
          <a:lstStyle>
            <a:lvl1pPr marL="0" indent="0">
              <a:buFontTx/>
              <a:buNone/>
              <a:defRPr sz="1600"/>
            </a:lvl1pPr>
          </a:lstStyle>
          <a:p>
            <a:r>
              <a:rPr lang="en-US"/>
              <a:t>Click to edit Master subtitle style</a:t>
            </a:r>
            <a:endParaRPr lang="en-US" dirty="0"/>
          </a:p>
        </p:txBody>
      </p:sp>
    </p:spTree>
    <p:extLst>
      <p:ext uri="{BB962C8B-B14F-4D97-AF65-F5344CB8AC3E}">
        <p14:creationId xmlns:p14="http://schemas.microsoft.com/office/powerpoint/2010/main" val="17434518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606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79B0E9-515A-4484-B3C9-E54B3F0AF861}" type="datetime1">
              <a:rPr lang="en-US" smtClean="0"/>
              <a:t>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61EF5D-8A37-49A7-87D2-0939B70A9059}" type="slidenum">
              <a:rPr lang="en-US" smtClean="0"/>
              <a:t>‹#›</a:t>
            </a:fld>
            <a:endParaRPr lang="en-US"/>
          </a:p>
        </p:txBody>
      </p:sp>
    </p:spTree>
    <p:extLst>
      <p:ext uri="{BB962C8B-B14F-4D97-AF65-F5344CB8AC3E}">
        <p14:creationId xmlns:p14="http://schemas.microsoft.com/office/powerpoint/2010/main" val="32582374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1058864"/>
            <a:ext cx="4191000" cy="4960937"/>
          </a:xfrm>
        </p:spPr>
        <p:txBody>
          <a:bodyPr/>
          <a:lstStyle>
            <a:lvl1pPr>
              <a:spcBef>
                <a:spcPts val="0"/>
              </a:spcBef>
              <a:defRPr sz="1600"/>
            </a:lvl1pPr>
            <a:lvl2pPr>
              <a:spcBef>
                <a:spcPts val="0"/>
              </a:spcBef>
              <a:defRPr sz="1400"/>
            </a:lvl2pPr>
            <a:lvl3pPr>
              <a:spcBef>
                <a:spcPts val="0"/>
              </a:spcBef>
              <a:defRPr sz="1200"/>
            </a:lvl3pPr>
            <a:lvl4pPr>
              <a:spcBef>
                <a:spcPts val="0"/>
              </a:spcBef>
              <a:defRPr sz="1200"/>
            </a:lvl4pPr>
            <a:lvl5pPr>
              <a:spcBef>
                <a:spcPts val="0"/>
              </a:spcBef>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058864"/>
            <a:ext cx="4191000" cy="4960937"/>
          </a:xfrm>
        </p:spPr>
        <p:txBody>
          <a:bodyPr/>
          <a:lstStyle>
            <a:lvl1pPr>
              <a:spcBef>
                <a:spcPts val="0"/>
              </a:spcBef>
              <a:defRPr sz="1600"/>
            </a:lvl1pPr>
            <a:lvl2pPr>
              <a:spcBef>
                <a:spcPts val="0"/>
              </a:spcBef>
              <a:defRPr sz="1400"/>
            </a:lvl2pPr>
            <a:lvl3pPr>
              <a:spcBef>
                <a:spcPts val="0"/>
              </a:spcBef>
              <a:defRPr sz="1200"/>
            </a:lvl3pPr>
            <a:lvl4pPr>
              <a:spcBef>
                <a:spcPts val="0"/>
              </a:spcBef>
              <a:defRPr sz="1200"/>
            </a:lvl4pPr>
            <a:lvl5pPr>
              <a:spcBef>
                <a:spcPts val="0"/>
              </a:spcBef>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95974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86690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1288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pic>
        <p:nvPicPr>
          <p:cNvPr id="5" name="Picture 21" descr="C1_Core_G_RGB_R"/>
          <p:cNvPicPr>
            <a:picLocks noChangeAspect="1" noChangeArrowheads="1"/>
          </p:cNvPicPr>
          <p:nvPr userDrawn="1"/>
        </p:nvPicPr>
        <p:blipFill>
          <a:blip r:embed="rId2" cstate="print"/>
          <a:srcRect/>
          <a:stretch>
            <a:fillRect/>
          </a:stretch>
        </p:blipFill>
        <p:spPr bwMode="auto">
          <a:xfrm>
            <a:off x="1516063" y="588964"/>
            <a:ext cx="3784600" cy="1316037"/>
          </a:xfrm>
          <a:prstGeom prst="rect">
            <a:avLst/>
          </a:prstGeom>
          <a:noFill/>
          <a:ln w="9525">
            <a:noFill/>
            <a:miter lim="800000"/>
            <a:headEnd/>
            <a:tailEnd/>
          </a:ln>
        </p:spPr>
      </p:pic>
      <p:sp>
        <p:nvSpPr>
          <p:cNvPr id="3083" name="Rectangle 11"/>
          <p:cNvSpPr>
            <a:spLocks noGrp="1" noChangeArrowheads="1"/>
          </p:cNvSpPr>
          <p:nvPr>
            <p:ph type="ctrTitle"/>
          </p:nvPr>
        </p:nvSpPr>
        <p:spPr bwMode="auto">
          <a:xfrm>
            <a:off x="1438276" y="2428876"/>
            <a:ext cx="7400925" cy="950913"/>
          </a:xfrm>
        </p:spPr>
        <p:txBody>
          <a:bodyPr/>
          <a:lstStyle>
            <a:lvl1pPr>
              <a:spcBef>
                <a:spcPts val="0"/>
              </a:spcBef>
              <a:defRPr sz="2800"/>
            </a:lvl1pPr>
          </a:lstStyle>
          <a:p>
            <a:r>
              <a:rPr lang="en-US"/>
              <a:t>Click to edit Master title style</a:t>
            </a:r>
            <a:endParaRPr lang="en-US" dirty="0"/>
          </a:p>
        </p:txBody>
      </p:sp>
      <p:sp>
        <p:nvSpPr>
          <p:cNvPr id="3084" name="Rectangle 12"/>
          <p:cNvSpPr>
            <a:spLocks noGrp="1" noChangeArrowheads="1"/>
          </p:cNvSpPr>
          <p:nvPr>
            <p:ph type="subTitle" idx="1"/>
          </p:nvPr>
        </p:nvSpPr>
        <p:spPr bwMode="auto">
          <a:xfrm>
            <a:off x="1438275" y="3657600"/>
            <a:ext cx="6400800" cy="2438400"/>
          </a:xfrm>
        </p:spPr>
        <p:txBody>
          <a:bodyPr/>
          <a:lstStyle>
            <a:lvl1pPr marL="0" indent="0">
              <a:buFontTx/>
              <a:buNone/>
              <a:defRPr sz="1600"/>
            </a:lvl1pPr>
          </a:lstStyle>
          <a:p>
            <a:r>
              <a:rPr lang="en-US"/>
              <a:t>Click to edit Master subtitle style</a:t>
            </a:r>
            <a:endParaRPr lang="en-US" dirty="0"/>
          </a:p>
        </p:txBody>
      </p:sp>
    </p:spTree>
    <p:extLst>
      <p:ext uri="{BB962C8B-B14F-4D97-AF65-F5344CB8AC3E}">
        <p14:creationId xmlns:p14="http://schemas.microsoft.com/office/powerpoint/2010/main" val="17999458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46445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1058864"/>
            <a:ext cx="4191000" cy="4960937"/>
          </a:xfrm>
        </p:spPr>
        <p:txBody>
          <a:bodyPr/>
          <a:lstStyle>
            <a:lvl1pPr>
              <a:spcBef>
                <a:spcPts val="0"/>
              </a:spcBef>
              <a:defRPr sz="1600"/>
            </a:lvl1pPr>
            <a:lvl2pPr>
              <a:spcBef>
                <a:spcPts val="0"/>
              </a:spcBef>
              <a:defRPr sz="1400"/>
            </a:lvl2pPr>
            <a:lvl3pPr>
              <a:spcBef>
                <a:spcPts val="0"/>
              </a:spcBef>
              <a:defRPr sz="1200"/>
            </a:lvl3pPr>
            <a:lvl4pPr>
              <a:spcBef>
                <a:spcPts val="0"/>
              </a:spcBef>
              <a:defRPr sz="1200"/>
            </a:lvl4pPr>
            <a:lvl5pPr>
              <a:spcBef>
                <a:spcPts val="0"/>
              </a:spcBef>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058864"/>
            <a:ext cx="4191000" cy="4960937"/>
          </a:xfrm>
        </p:spPr>
        <p:txBody>
          <a:bodyPr/>
          <a:lstStyle>
            <a:lvl1pPr>
              <a:spcBef>
                <a:spcPts val="0"/>
              </a:spcBef>
              <a:defRPr sz="1600"/>
            </a:lvl1pPr>
            <a:lvl2pPr>
              <a:spcBef>
                <a:spcPts val="0"/>
              </a:spcBef>
              <a:defRPr sz="1400"/>
            </a:lvl2pPr>
            <a:lvl3pPr>
              <a:spcBef>
                <a:spcPts val="0"/>
              </a:spcBef>
              <a:defRPr sz="1200"/>
            </a:lvl3pPr>
            <a:lvl4pPr>
              <a:spcBef>
                <a:spcPts val="0"/>
              </a:spcBef>
              <a:defRPr sz="1200"/>
            </a:lvl4pPr>
            <a:lvl5pPr>
              <a:spcBef>
                <a:spcPts val="0"/>
              </a:spcBef>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91910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420544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1272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pic>
        <p:nvPicPr>
          <p:cNvPr id="5" name="Picture 21" descr="C1_Core_G_RGB_R"/>
          <p:cNvPicPr>
            <a:picLocks noChangeAspect="1" noChangeArrowheads="1"/>
          </p:cNvPicPr>
          <p:nvPr userDrawn="1"/>
        </p:nvPicPr>
        <p:blipFill>
          <a:blip r:embed="rId2" cstate="print"/>
          <a:srcRect/>
          <a:stretch>
            <a:fillRect/>
          </a:stretch>
        </p:blipFill>
        <p:spPr bwMode="auto">
          <a:xfrm>
            <a:off x="1516063" y="588964"/>
            <a:ext cx="3784600" cy="1316037"/>
          </a:xfrm>
          <a:prstGeom prst="rect">
            <a:avLst/>
          </a:prstGeom>
          <a:noFill/>
          <a:ln w="9525">
            <a:noFill/>
            <a:miter lim="800000"/>
            <a:headEnd/>
            <a:tailEnd/>
          </a:ln>
        </p:spPr>
      </p:pic>
      <p:sp>
        <p:nvSpPr>
          <p:cNvPr id="3083" name="Rectangle 11"/>
          <p:cNvSpPr>
            <a:spLocks noGrp="1" noChangeArrowheads="1"/>
          </p:cNvSpPr>
          <p:nvPr>
            <p:ph type="ctrTitle"/>
          </p:nvPr>
        </p:nvSpPr>
        <p:spPr bwMode="auto">
          <a:xfrm>
            <a:off x="1438276" y="2428876"/>
            <a:ext cx="7400925" cy="950913"/>
          </a:xfrm>
        </p:spPr>
        <p:txBody>
          <a:bodyPr/>
          <a:lstStyle>
            <a:lvl1pPr>
              <a:spcBef>
                <a:spcPts val="0"/>
              </a:spcBef>
              <a:defRPr sz="2800"/>
            </a:lvl1pPr>
          </a:lstStyle>
          <a:p>
            <a:r>
              <a:rPr lang="en-US"/>
              <a:t>Click to edit Master title style</a:t>
            </a:r>
            <a:endParaRPr lang="en-US" dirty="0"/>
          </a:p>
        </p:txBody>
      </p:sp>
      <p:sp>
        <p:nvSpPr>
          <p:cNvPr id="3084" name="Rectangle 12"/>
          <p:cNvSpPr>
            <a:spLocks noGrp="1" noChangeArrowheads="1"/>
          </p:cNvSpPr>
          <p:nvPr>
            <p:ph type="subTitle" idx="1"/>
          </p:nvPr>
        </p:nvSpPr>
        <p:spPr bwMode="auto">
          <a:xfrm>
            <a:off x="1438275" y="3657600"/>
            <a:ext cx="6400800" cy="2438400"/>
          </a:xfrm>
        </p:spPr>
        <p:txBody>
          <a:bodyPr/>
          <a:lstStyle>
            <a:lvl1pPr marL="0" indent="0">
              <a:buFontTx/>
              <a:buNone/>
              <a:defRPr sz="1600"/>
            </a:lvl1pPr>
          </a:lstStyle>
          <a:p>
            <a:r>
              <a:rPr lang="en-US"/>
              <a:t>Click to edit Master subtitle style</a:t>
            </a:r>
            <a:endParaRPr lang="en-US" dirty="0"/>
          </a:p>
        </p:txBody>
      </p:sp>
    </p:spTree>
    <p:extLst>
      <p:ext uri="{BB962C8B-B14F-4D97-AF65-F5344CB8AC3E}">
        <p14:creationId xmlns:p14="http://schemas.microsoft.com/office/powerpoint/2010/main" val="25509802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37601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theme" Target="../theme/theme10.xml"/><Relationship Id="rId7" Type="http://schemas.openxmlformats.org/officeDocument/2006/relationships/image" Target="../media/image5.png"/><Relationship Id="rId1" Type="http://schemas.openxmlformats.org/officeDocument/2006/relationships/slideLayout" Target="../slideLayouts/slideLayout88.xml"/><Relationship Id="rId2"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theme" Target="../theme/theme11.xml"/><Relationship Id="rId7" Type="http://schemas.openxmlformats.org/officeDocument/2006/relationships/image" Target="../media/image5.png"/><Relationship Id="rId1" Type="http://schemas.openxmlformats.org/officeDocument/2006/relationships/slideLayout" Target="../slideLayouts/slideLayout93.xml"/><Relationship Id="rId2"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theme" Target="../theme/theme12.xml"/><Relationship Id="rId7" Type="http://schemas.openxmlformats.org/officeDocument/2006/relationships/image" Target="../media/image5.png"/><Relationship Id="rId1" Type="http://schemas.openxmlformats.org/officeDocument/2006/relationships/slideLayout" Target="../slideLayouts/slideLayout98.xml"/><Relationship Id="rId2"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png"/><Relationship Id="rId14" Type="http://schemas.microsoft.com/office/2007/relationships/hdphoto" Target="../media/hdphoto1.wdp"/><Relationship Id="rId15"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theme" Target="../theme/theme8.xml"/><Relationship Id="rId7" Type="http://schemas.openxmlformats.org/officeDocument/2006/relationships/image" Target="../media/image5.png"/><Relationship Id="rId1" Type="http://schemas.openxmlformats.org/officeDocument/2006/relationships/slideLayout" Target="../slideLayouts/slideLayout78.xml"/><Relationship Id="rId2"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theme" Target="../theme/theme9.xml"/><Relationship Id="rId7" Type="http://schemas.openxmlformats.org/officeDocument/2006/relationships/image" Target="../media/image5.png"/><Relationship Id="rId1" Type="http://schemas.openxmlformats.org/officeDocument/2006/relationships/slideLayout" Target="../slideLayouts/slideLayout83.xml"/><Relationship Id="rId2"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D9E900-8914-4014-ACE6-3ACAAF5F3C8D}" type="datetime1">
              <a:rPr lang="en-US" smtClean="0"/>
              <a:t>2/9/17</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61EF5D-8A37-49A7-87D2-0939B70A9059}" type="slidenum">
              <a:rPr lang="en-US" smtClean="0"/>
              <a:t>‹#›</a:t>
            </a:fld>
            <a:endParaRPr lang="en-US"/>
          </a:p>
        </p:txBody>
      </p:sp>
    </p:spTree>
    <p:extLst>
      <p:ext uri="{BB962C8B-B14F-4D97-AF65-F5344CB8AC3E}">
        <p14:creationId xmlns:p14="http://schemas.microsoft.com/office/powerpoint/2010/main" val="87855423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gray">
          <a:xfrm>
            <a:off x="304800" y="76201"/>
            <a:ext cx="8534400" cy="7032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
        <p:nvSpPr>
          <p:cNvPr id="1027" name="Rectangle 10"/>
          <p:cNvSpPr>
            <a:spLocks noGrp="1" noChangeArrowheads="1"/>
          </p:cNvSpPr>
          <p:nvPr>
            <p:ph type="body" idx="1"/>
          </p:nvPr>
        </p:nvSpPr>
        <p:spPr bwMode="gray">
          <a:xfrm>
            <a:off x="304800" y="1058864"/>
            <a:ext cx="8534400" cy="49609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Text Box 11"/>
          <p:cNvSpPr txBox="1">
            <a:spLocks noChangeArrowheads="1"/>
          </p:cNvSpPr>
          <p:nvPr/>
        </p:nvSpPr>
        <p:spPr bwMode="gray">
          <a:xfrm>
            <a:off x="8501065" y="6446839"/>
            <a:ext cx="414337" cy="246221"/>
          </a:xfrm>
          <a:prstGeom prst="rect">
            <a:avLst/>
          </a:prstGeom>
          <a:noFill/>
          <a:ln w="9525" algn="ctr">
            <a:noFill/>
            <a:miter lim="800000"/>
            <a:headEnd/>
            <a:tailEnd/>
          </a:ln>
          <a:effectLst/>
        </p:spPr>
        <p:txBody>
          <a:bodyPr>
            <a:spAutoFit/>
          </a:bodyPr>
          <a:lstStyle/>
          <a:p>
            <a:pPr algn="r" eaLnBrk="0" hangingPunct="0">
              <a:defRPr/>
            </a:pPr>
            <a:fld id="{7FF9A1F4-64AA-44F0-9CF9-9F4BF196AB76}" type="slidenum">
              <a:rPr lang="en-US" sz="1000">
                <a:solidFill>
                  <a:srgbClr val="000000"/>
                </a:solidFill>
              </a:rPr>
              <a:pPr algn="r" eaLnBrk="0" hangingPunct="0">
                <a:defRPr/>
              </a:pPr>
              <a:t>‹#›</a:t>
            </a:fld>
            <a:endParaRPr lang="en-US" sz="1000" dirty="0">
              <a:solidFill>
                <a:srgbClr val="000000"/>
              </a:solidFill>
            </a:endParaRPr>
          </a:p>
        </p:txBody>
      </p:sp>
      <p:pic>
        <p:nvPicPr>
          <p:cNvPr id="1030" name="Picture 19" descr="C1_Core_G_RGB_R"/>
          <p:cNvPicPr>
            <a:picLocks noChangeAspect="1" noChangeArrowheads="1"/>
          </p:cNvPicPr>
          <p:nvPr/>
        </p:nvPicPr>
        <p:blipFill>
          <a:blip r:embed="rId7" cstate="print"/>
          <a:srcRect/>
          <a:stretch>
            <a:fillRect/>
          </a:stretch>
        </p:blipFill>
        <p:spPr bwMode="auto">
          <a:xfrm>
            <a:off x="304800" y="6370639"/>
            <a:ext cx="1050925" cy="365125"/>
          </a:xfrm>
          <a:prstGeom prst="rect">
            <a:avLst/>
          </a:prstGeom>
          <a:noFill/>
          <a:ln w="9525">
            <a:noFill/>
            <a:miter lim="800000"/>
            <a:headEnd/>
            <a:tailEnd/>
          </a:ln>
        </p:spPr>
      </p:pic>
    </p:spTree>
    <p:extLst>
      <p:ext uri="{BB962C8B-B14F-4D97-AF65-F5344CB8AC3E}">
        <p14:creationId xmlns:p14="http://schemas.microsoft.com/office/powerpoint/2010/main" val="2920547822"/>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Lst>
  <p:txStyles>
    <p:titleStyle>
      <a:lvl1pPr algn="l" rtl="0" eaLnBrk="1" fontAlgn="base" hangingPunct="1">
        <a:spcBef>
          <a:spcPct val="0"/>
        </a:spcBef>
        <a:spcAft>
          <a:spcPct val="0"/>
        </a:spcAft>
        <a:defRPr sz="20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Arial" charset="0"/>
        </a:defRPr>
      </a:lvl2pPr>
      <a:lvl3pPr algn="l" rtl="0" eaLnBrk="1" fontAlgn="base" hangingPunct="1">
        <a:spcBef>
          <a:spcPct val="0"/>
        </a:spcBef>
        <a:spcAft>
          <a:spcPct val="0"/>
        </a:spcAft>
        <a:defRPr sz="2000" b="1">
          <a:solidFill>
            <a:schemeClr val="tx2"/>
          </a:solidFill>
          <a:latin typeface="Arial" charset="0"/>
        </a:defRPr>
      </a:lvl3pPr>
      <a:lvl4pPr algn="l" rtl="0" eaLnBrk="1" fontAlgn="base" hangingPunct="1">
        <a:spcBef>
          <a:spcPct val="0"/>
        </a:spcBef>
        <a:spcAft>
          <a:spcPct val="0"/>
        </a:spcAft>
        <a:defRPr sz="2000" b="1">
          <a:solidFill>
            <a:schemeClr val="tx2"/>
          </a:solidFill>
          <a:latin typeface="Arial" charset="0"/>
        </a:defRPr>
      </a:lvl4pPr>
      <a:lvl5pPr algn="l" rtl="0" eaLnBrk="1" fontAlgn="base" hangingPunct="1">
        <a:spcBef>
          <a:spcPct val="0"/>
        </a:spcBef>
        <a:spcAft>
          <a:spcPct val="0"/>
        </a:spcAft>
        <a:defRPr sz="2000" b="1">
          <a:solidFill>
            <a:schemeClr val="tx2"/>
          </a:solidFill>
          <a:latin typeface="Arial"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234950" indent="-234950" algn="l" rtl="0" eaLnBrk="1" fontAlgn="base" hangingPunct="1">
        <a:lnSpc>
          <a:spcPct val="120000"/>
        </a:lnSpc>
        <a:spcBef>
          <a:spcPts val="20"/>
        </a:spcBef>
        <a:spcAft>
          <a:spcPct val="0"/>
        </a:spcAft>
        <a:buChar char="•"/>
        <a:defRPr sz="1800" b="1">
          <a:solidFill>
            <a:schemeClr val="tx1"/>
          </a:solidFill>
          <a:latin typeface="+mn-lt"/>
          <a:ea typeface="+mn-ea"/>
          <a:cs typeface="+mn-cs"/>
        </a:defRPr>
      </a:lvl1pPr>
      <a:lvl2pPr marL="568325" indent="-219075" algn="l" rtl="0" eaLnBrk="1" fontAlgn="base" hangingPunct="1">
        <a:lnSpc>
          <a:spcPct val="120000"/>
        </a:lnSpc>
        <a:spcBef>
          <a:spcPts val="20"/>
        </a:spcBef>
        <a:spcAft>
          <a:spcPct val="0"/>
        </a:spcAft>
        <a:buChar char="–"/>
        <a:defRPr sz="1600">
          <a:solidFill>
            <a:schemeClr val="tx1"/>
          </a:solidFill>
          <a:latin typeface="+mn-lt"/>
        </a:defRPr>
      </a:lvl2pPr>
      <a:lvl3pPr marL="908050" indent="-215900" algn="l" rtl="0" eaLnBrk="1" fontAlgn="base" hangingPunct="1">
        <a:lnSpc>
          <a:spcPct val="120000"/>
        </a:lnSpc>
        <a:spcBef>
          <a:spcPts val="20"/>
        </a:spcBef>
        <a:spcAft>
          <a:spcPct val="0"/>
        </a:spcAft>
        <a:buChar char="•"/>
        <a:defRPr sz="1400">
          <a:solidFill>
            <a:schemeClr val="tx1"/>
          </a:solidFill>
          <a:latin typeface="+mn-lt"/>
        </a:defRPr>
      </a:lvl3pPr>
      <a:lvl4pPr marL="1257300" indent="-234950" algn="l" rtl="0" eaLnBrk="1" fontAlgn="base" hangingPunct="1">
        <a:lnSpc>
          <a:spcPct val="120000"/>
        </a:lnSpc>
        <a:spcBef>
          <a:spcPts val="20"/>
        </a:spcBef>
        <a:spcAft>
          <a:spcPct val="0"/>
        </a:spcAft>
        <a:buChar char="–"/>
        <a:defRPr sz="1200">
          <a:solidFill>
            <a:schemeClr val="tx1"/>
          </a:solidFill>
          <a:latin typeface="+mn-lt"/>
        </a:defRPr>
      </a:lvl4pPr>
      <a:lvl5pPr marL="1612900" indent="-241300" algn="l" rtl="0" eaLnBrk="1" fontAlgn="base" hangingPunct="1">
        <a:lnSpc>
          <a:spcPct val="120000"/>
        </a:lnSpc>
        <a:spcBef>
          <a:spcPts val="20"/>
        </a:spcBef>
        <a:spcAft>
          <a:spcPct val="0"/>
        </a:spcAft>
        <a:buChar char="•"/>
        <a:defRPr sz="1200">
          <a:solidFill>
            <a:schemeClr val="tx1"/>
          </a:solidFill>
          <a:latin typeface="+mn-lt"/>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gray">
          <a:xfrm>
            <a:off x="304800" y="76201"/>
            <a:ext cx="8534400" cy="7032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
        <p:nvSpPr>
          <p:cNvPr id="1027" name="Rectangle 10"/>
          <p:cNvSpPr>
            <a:spLocks noGrp="1" noChangeArrowheads="1"/>
          </p:cNvSpPr>
          <p:nvPr>
            <p:ph type="body" idx="1"/>
          </p:nvPr>
        </p:nvSpPr>
        <p:spPr bwMode="gray">
          <a:xfrm>
            <a:off x="304800" y="1058864"/>
            <a:ext cx="8534400" cy="49609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Text Box 11"/>
          <p:cNvSpPr txBox="1">
            <a:spLocks noChangeArrowheads="1"/>
          </p:cNvSpPr>
          <p:nvPr/>
        </p:nvSpPr>
        <p:spPr bwMode="gray">
          <a:xfrm>
            <a:off x="8501065" y="6446839"/>
            <a:ext cx="414337" cy="246221"/>
          </a:xfrm>
          <a:prstGeom prst="rect">
            <a:avLst/>
          </a:prstGeom>
          <a:noFill/>
          <a:ln w="9525" algn="ctr">
            <a:noFill/>
            <a:miter lim="800000"/>
            <a:headEnd/>
            <a:tailEnd/>
          </a:ln>
          <a:effectLst/>
        </p:spPr>
        <p:txBody>
          <a:bodyPr>
            <a:spAutoFit/>
          </a:bodyPr>
          <a:lstStyle/>
          <a:p>
            <a:pPr algn="r" eaLnBrk="0" hangingPunct="0">
              <a:defRPr/>
            </a:pPr>
            <a:fld id="{7FF9A1F4-64AA-44F0-9CF9-9F4BF196AB76}" type="slidenum">
              <a:rPr lang="en-US" sz="1000">
                <a:solidFill>
                  <a:srgbClr val="000000"/>
                </a:solidFill>
              </a:rPr>
              <a:pPr algn="r" eaLnBrk="0" hangingPunct="0">
                <a:defRPr/>
              </a:pPr>
              <a:t>‹#›</a:t>
            </a:fld>
            <a:endParaRPr lang="en-US" sz="1000" dirty="0">
              <a:solidFill>
                <a:srgbClr val="000000"/>
              </a:solidFill>
            </a:endParaRPr>
          </a:p>
        </p:txBody>
      </p:sp>
      <p:pic>
        <p:nvPicPr>
          <p:cNvPr id="1030" name="Picture 19" descr="C1_Core_G_RGB_R"/>
          <p:cNvPicPr>
            <a:picLocks noChangeAspect="1" noChangeArrowheads="1"/>
          </p:cNvPicPr>
          <p:nvPr/>
        </p:nvPicPr>
        <p:blipFill>
          <a:blip r:embed="rId7" cstate="print"/>
          <a:srcRect/>
          <a:stretch>
            <a:fillRect/>
          </a:stretch>
        </p:blipFill>
        <p:spPr bwMode="auto">
          <a:xfrm>
            <a:off x="304800" y="6370639"/>
            <a:ext cx="1050925" cy="365125"/>
          </a:xfrm>
          <a:prstGeom prst="rect">
            <a:avLst/>
          </a:prstGeom>
          <a:noFill/>
          <a:ln w="9525">
            <a:noFill/>
            <a:miter lim="800000"/>
            <a:headEnd/>
            <a:tailEnd/>
          </a:ln>
        </p:spPr>
      </p:pic>
    </p:spTree>
    <p:extLst>
      <p:ext uri="{BB962C8B-B14F-4D97-AF65-F5344CB8AC3E}">
        <p14:creationId xmlns:p14="http://schemas.microsoft.com/office/powerpoint/2010/main" val="385750598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Lst>
  <p:txStyles>
    <p:titleStyle>
      <a:lvl1pPr algn="l" rtl="0" eaLnBrk="1" fontAlgn="base" hangingPunct="1">
        <a:spcBef>
          <a:spcPct val="0"/>
        </a:spcBef>
        <a:spcAft>
          <a:spcPct val="0"/>
        </a:spcAft>
        <a:defRPr sz="20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Arial" charset="0"/>
        </a:defRPr>
      </a:lvl2pPr>
      <a:lvl3pPr algn="l" rtl="0" eaLnBrk="1" fontAlgn="base" hangingPunct="1">
        <a:spcBef>
          <a:spcPct val="0"/>
        </a:spcBef>
        <a:spcAft>
          <a:spcPct val="0"/>
        </a:spcAft>
        <a:defRPr sz="2000" b="1">
          <a:solidFill>
            <a:schemeClr val="tx2"/>
          </a:solidFill>
          <a:latin typeface="Arial" charset="0"/>
        </a:defRPr>
      </a:lvl3pPr>
      <a:lvl4pPr algn="l" rtl="0" eaLnBrk="1" fontAlgn="base" hangingPunct="1">
        <a:spcBef>
          <a:spcPct val="0"/>
        </a:spcBef>
        <a:spcAft>
          <a:spcPct val="0"/>
        </a:spcAft>
        <a:defRPr sz="2000" b="1">
          <a:solidFill>
            <a:schemeClr val="tx2"/>
          </a:solidFill>
          <a:latin typeface="Arial" charset="0"/>
        </a:defRPr>
      </a:lvl4pPr>
      <a:lvl5pPr algn="l" rtl="0" eaLnBrk="1" fontAlgn="base" hangingPunct="1">
        <a:spcBef>
          <a:spcPct val="0"/>
        </a:spcBef>
        <a:spcAft>
          <a:spcPct val="0"/>
        </a:spcAft>
        <a:defRPr sz="2000" b="1">
          <a:solidFill>
            <a:schemeClr val="tx2"/>
          </a:solidFill>
          <a:latin typeface="Arial"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234950" indent="-234950" algn="l" rtl="0" eaLnBrk="1" fontAlgn="base" hangingPunct="1">
        <a:lnSpc>
          <a:spcPct val="120000"/>
        </a:lnSpc>
        <a:spcBef>
          <a:spcPts val="20"/>
        </a:spcBef>
        <a:spcAft>
          <a:spcPct val="0"/>
        </a:spcAft>
        <a:buChar char="•"/>
        <a:defRPr sz="1800" b="1">
          <a:solidFill>
            <a:schemeClr val="tx1"/>
          </a:solidFill>
          <a:latin typeface="+mn-lt"/>
          <a:ea typeface="+mn-ea"/>
          <a:cs typeface="+mn-cs"/>
        </a:defRPr>
      </a:lvl1pPr>
      <a:lvl2pPr marL="568325" indent="-219075" algn="l" rtl="0" eaLnBrk="1" fontAlgn="base" hangingPunct="1">
        <a:lnSpc>
          <a:spcPct val="120000"/>
        </a:lnSpc>
        <a:spcBef>
          <a:spcPts val="20"/>
        </a:spcBef>
        <a:spcAft>
          <a:spcPct val="0"/>
        </a:spcAft>
        <a:buChar char="–"/>
        <a:defRPr sz="1600">
          <a:solidFill>
            <a:schemeClr val="tx1"/>
          </a:solidFill>
          <a:latin typeface="+mn-lt"/>
        </a:defRPr>
      </a:lvl2pPr>
      <a:lvl3pPr marL="908050" indent="-215900" algn="l" rtl="0" eaLnBrk="1" fontAlgn="base" hangingPunct="1">
        <a:lnSpc>
          <a:spcPct val="120000"/>
        </a:lnSpc>
        <a:spcBef>
          <a:spcPts val="20"/>
        </a:spcBef>
        <a:spcAft>
          <a:spcPct val="0"/>
        </a:spcAft>
        <a:buChar char="•"/>
        <a:defRPr sz="1400">
          <a:solidFill>
            <a:schemeClr val="tx1"/>
          </a:solidFill>
          <a:latin typeface="+mn-lt"/>
        </a:defRPr>
      </a:lvl3pPr>
      <a:lvl4pPr marL="1257300" indent="-234950" algn="l" rtl="0" eaLnBrk="1" fontAlgn="base" hangingPunct="1">
        <a:lnSpc>
          <a:spcPct val="120000"/>
        </a:lnSpc>
        <a:spcBef>
          <a:spcPts val="20"/>
        </a:spcBef>
        <a:spcAft>
          <a:spcPct val="0"/>
        </a:spcAft>
        <a:buChar char="–"/>
        <a:defRPr sz="1200">
          <a:solidFill>
            <a:schemeClr val="tx1"/>
          </a:solidFill>
          <a:latin typeface="+mn-lt"/>
        </a:defRPr>
      </a:lvl4pPr>
      <a:lvl5pPr marL="1612900" indent="-241300" algn="l" rtl="0" eaLnBrk="1" fontAlgn="base" hangingPunct="1">
        <a:lnSpc>
          <a:spcPct val="120000"/>
        </a:lnSpc>
        <a:spcBef>
          <a:spcPts val="20"/>
        </a:spcBef>
        <a:spcAft>
          <a:spcPct val="0"/>
        </a:spcAft>
        <a:buChar char="•"/>
        <a:defRPr sz="1200">
          <a:solidFill>
            <a:schemeClr val="tx1"/>
          </a:solidFill>
          <a:latin typeface="+mn-lt"/>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gray">
          <a:xfrm>
            <a:off x="304800" y="76201"/>
            <a:ext cx="8534400" cy="7032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
        <p:nvSpPr>
          <p:cNvPr id="1027" name="Rectangle 10"/>
          <p:cNvSpPr>
            <a:spLocks noGrp="1" noChangeArrowheads="1"/>
          </p:cNvSpPr>
          <p:nvPr>
            <p:ph type="body" idx="1"/>
          </p:nvPr>
        </p:nvSpPr>
        <p:spPr bwMode="gray">
          <a:xfrm>
            <a:off x="304800" y="1058864"/>
            <a:ext cx="8534400" cy="49609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Text Box 11"/>
          <p:cNvSpPr txBox="1">
            <a:spLocks noChangeArrowheads="1"/>
          </p:cNvSpPr>
          <p:nvPr/>
        </p:nvSpPr>
        <p:spPr bwMode="gray">
          <a:xfrm>
            <a:off x="8501065" y="6446839"/>
            <a:ext cx="414337" cy="246221"/>
          </a:xfrm>
          <a:prstGeom prst="rect">
            <a:avLst/>
          </a:prstGeom>
          <a:noFill/>
          <a:ln w="9525" algn="ctr">
            <a:noFill/>
            <a:miter lim="800000"/>
            <a:headEnd/>
            <a:tailEnd/>
          </a:ln>
          <a:effectLst/>
        </p:spPr>
        <p:txBody>
          <a:bodyPr>
            <a:spAutoFit/>
          </a:bodyPr>
          <a:lstStyle/>
          <a:p>
            <a:pPr algn="r" eaLnBrk="0" hangingPunct="0">
              <a:defRPr/>
            </a:pPr>
            <a:fld id="{7FF9A1F4-64AA-44F0-9CF9-9F4BF196AB76}" type="slidenum">
              <a:rPr lang="en-US" sz="1000">
                <a:solidFill>
                  <a:srgbClr val="000000"/>
                </a:solidFill>
              </a:rPr>
              <a:pPr algn="r" eaLnBrk="0" hangingPunct="0">
                <a:defRPr/>
              </a:pPr>
              <a:t>‹#›</a:t>
            </a:fld>
            <a:endParaRPr lang="en-US" sz="1000" dirty="0">
              <a:solidFill>
                <a:srgbClr val="000000"/>
              </a:solidFill>
            </a:endParaRPr>
          </a:p>
        </p:txBody>
      </p:sp>
      <p:pic>
        <p:nvPicPr>
          <p:cNvPr id="1030" name="Picture 19" descr="C1_Core_G_RGB_R"/>
          <p:cNvPicPr>
            <a:picLocks noChangeAspect="1" noChangeArrowheads="1"/>
          </p:cNvPicPr>
          <p:nvPr/>
        </p:nvPicPr>
        <p:blipFill>
          <a:blip r:embed="rId7" cstate="print"/>
          <a:srcRect/>
          <a:stretch>
            <a:fillRect/>
          </a:stretch>
        </p:blipFill>
        <p:spPr bwMode="auto">
          <a:xfrm>
            <a:off x="304800" y="6370639"/>
            <a:ext cx="1050925" cy="365125"/>
          </a:xfrm>
          <a:prstGeom prst="rect">
            <a:avLst/>
          </a:prstGeom>
          <a:noFill/>
          <a:ln w="9525">
            <a:noFill/>
            <a:miter lim="800000"/>
            <a:headEnd/>
            <a:tailEnd/>
          </a:ln>
        </p:spPr>
      </p:pic>
    </p:spTree>
    <p:extLst>
      <p:ext uri="{BB962C8B-B14F-4D97-AF65-F5344CB8AC3E}">
        <p14:creationId xmlns:p14="http://schemas.microsoft.com/office/powerpoint/2010/main" val="2853388360"/>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Lst>
  <p:txStyles>
    <p:titleStyle>
      <a:lvl1pPr algn="l" rtl="0" eaLnBrk="1" fontAlgn="base" hangingPunct="1">
        <a:spcBef>
          <a:spcPct val="0"/>
        </a:spcBef>
        <a:spcAft>
          <a:spcPct val="0"/>
        </a:spcAft>
        <a:defRPr sz="20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Arial" charset="0"/>
        </a:defRPr>
      </a:lvl2pPr>
      <a:lvl3pPr algn="l" rtl="0" eaLnBrk="1" fontAlgn="base" hangingPunct="1">
        <a:spcBef>
          <a:spcPct val="0"/>
        </a:spcBef>
        <a:spcAft>
          <a:spcPct val="0"/>
        </a:spcAft>
        <a:defRPr sz="2000" b="1">
          <a:solidFill>
            <a:schemeClr val="tx2"/>
          </a:solidFill>
          <a:latin typeface="Arial" charset="0"/>
        </a:defRPr>
      </a:lvl3pPr>
      <a:lvl4pPr algn="l" rtl="0" eaLnBrk="1" fontAlgn="base" hangingPunct="1">
        <a:spcBef>
          <a:spcPct val="0"/>
        </a:spcBef>
        <a:spcAft>
          <a:spcPct val="0"/>
        </a:spcAft>
        <a:defRPr sz="2000" b="1">
          <a:solidFill>
            <a:schemeClr val="tx2"/>
          </a:solidFill>
          <a:latin typeface="Arial" charset="0"/>
        </a:defRPr>
      </a:lvl4pPr>
      <a:lvl5pPr algn="l" rtl="0" eaLnBrk="1" fontAlgn="base" hangingPunct="1">
        <a:spcBef>
          <a:spcPct val="0"/>
        </a:spcBef>
        <a:spcAft>
          <a:spcPct val="0"/>
        </a:spcAft>
        <a:defRPr sz="2000" b="1">
          <a:solidFill>
            <a:schemeClr val="tx2"/>
          </a:solidFill>
          <a:latin typeface="Arial"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234950" indent="-234950" algn="l" rtl="0" eaLnBrk="1" fontAlgn="base" hangingPunct="1">
        <a:lnSpc>
          <a:spcPct val="120000"/>
        </a:lnSpc>
        <a:spcBef>
          <a:spcPts val="20"/>
        </a:spcBef>
        <a:spcAft>
          <a:spcPct val="0"/>
        </a:spcAft>
        <a:buChar char="•"/>
        <a:defRPr sz="1800" b="1">
          <a:solidFill>
            <a:schemeClr val="tx1"/>
          </a:solidFill>
          <a:latin typeface="+mn-lt"/>
          <a:ea typeface="+mn-ea"/>
          <a:cs typeface="+mn-cs"/>
        </a:defRPr>
      </a:lvl1pPr>
      <a:lvl2pPr marL="568325" indent="-219075" algn="l" rtl="0" eaLnBrk="1" fontAlgn="base" hangingPunct="1">
        <a:lnSpc>
          <a:spcPct val="120000"/>
        </a:lnSpc>
        <a:spcBef>
          <a:spcPts val="20"/>
        </a:spcBef>
        <a:spcAft>
          <a:spcPct val="0"/>
        </a:spcAft>
        <a:buChar char="–"/>
        <a:defRPr sz="1600">
          <a:solidFill>
            <a:schemeClr val="tx1"/>
          </a:solidFill>
          <a:latin typeface="+mn-lt"/>
        </a:defRPr>
      </a:lvl2pPr>
      <a:lvl3pPr marL="908050" indent="-215900" algn="l" rtl="0" eaLnBrk="1" fontAlgn="base" hangingPunct="1">
        <a:lnSpc>
          <a:spcPct val="120000"/>
        </a:lnSpc>
        <a:spcBef>
          <a:spcPts val="20"/>
        </a:spcBef>
        <a:spcAft>
          <a:spcPct val="0"/>
        </a:spcAft>
        <a:buChar char="•"/>
        <a:defRPr sz="1400">
          <a:solidFill>
            <a:schemeClr val="tx1"/>
          </a:solidFill>
          <a:latin typeface="+mn-lt"/>
        </a:defRPr>
      </a:lvl3pPr>
      <a:lvl4pPr marL="1257300" indent="-234950" algn="l" rtl="0" eaLnBrk="1" fontAlgn="base" hangingPunct="1">
        <a:lnSpc>
          <a:spcPct val="120000"/>
        </a:lnSpc>
        <a:spcBef>
          <a:spcPts val="20"/>
        </a:spcBef>
        <a:spcAft>
          <a:spcPct val="0"/>
        </a:spcAft>
        <a:buChar char="–"/>
        <a:defRPr sz="1200">
          <a:solidFill>
            <a:schemeClr val="tx1"/>
          </a:solidFill>
          <a:latin typeface="+mn-lt"/>
        </a:defRPr>
      </a:lvl4pPr>
      <a:lvl5pPr marL="1612900" indent="-241300" algn="l" rtl="0" eaLnBrk="1" fontAlgn="base" hangingPunct="1">
        <a:lnSpc>
          <a:spcPct val="120000"/>
        </a:lnSpc>
        <a:spcBef>
          <a:spcPts val="20"/>
        </a:spcBef>
        <a:spcAft>
          <a:spcPct val="0"/>
        </a:spcAft>
        <a:buChar char="•"/>
        <a:defRPr sz="1200">
          <a:solidFill>
            <a:schemeClr val="tx1"/>
          </a:solidFill>
          <a:latin typeface="+mn-lt"/>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9" y="6272786"/>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pPr>
              <a:defRPr/>
            </a:pPr>
            <a:endParaRPr lang="en-US" dirty="0"/>
          </a:p>
        </p:txBody>
      </p:sp>
      <p:sp>
        <p:nvSpPr>
          <p:cNvPr id="5" name="Footer Placeholder 4"/>
          <p:cNvSpPr>
            <a:spLocks noGrp="1"/>
          </p:cNvSpPr>
          <p:nvPr>
            <p:ph type="ftr" sz="quarter" idx="3"/>
          </p:nvPr>
        </p:nvSpPr>
        <p:spPr>
          <a:xfrm>
            <a:off x="685800" y="6272786"/>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pPr>
              <a:defRPr/>
            </a:pPr>
            <a:endParaRPr lang="en-US" dirty="0"/>
          </a:p>
        </p:txBody>
      </p:sp>
      <p:sp>
        <p:nvSpPr>
          <p:cNvPr id="6" name="Slide Number Placeholder 5"/>
          <p:cNvSpPr>
            <a:spLocks noGrp="1"/>
          </p:cNvSpPr>
          <p:nvPr>
            <p:ph type="sldNum" sz="quarter" idx="4"/>
          </p:nvPr>
        </p:nvSpPr>
        <p:spPr>
          <a:xfrm>
            <a:off x="8483347" y="6272786"/>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pPr>
              <a:defRPr/>
            </a:pPr>
            <a:fld id="{894028A2-CA15-470D-8DFB-E1C4C55A21AD}" type="slidenum">
              <a:rPr lang="en-US" smtClean="0"/>
              <a:pPr>
                <a:defRPr/>
              </a:pPr>
              <a:t>‹#›</a:t>
            </a:fld>
            <a:endParaRPr lang="en-US" dirty="0"/>
          </a:p>
        </p:txBody>
      </p:sp>
    </p:spTree>
    <p:extLst>
      <p:ext uri="{BB962C8B-B14F-4D97-AF65-F5344CB8AC3E}">
        <p14:creationId xmlns:p14="http://schemas.microsoft.com/office/powerpoint/2010/main" val="274318670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ftr="0" dt="0"/>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4F3F3A3-C0DA-429C-9665-6A64253997B7}" type="datetimeFigureOut">
              <a:rPr lang="en-US" smtClean="0"/>
              <a:t>2/9/17</a:t>
            </a:fld>
            <a:endParaRPr lang="en-US"/>
          </a:p>
        </p:txBody>
      </p:sp>
      <p:sp>
        <p:nvSpPr>
          <p:cNvPr id="5" name="Footer Placeholder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AF1319-6783-41BB-BE06-B6FA149BAC9E}" type="slidenum">
              <a:rPr lang="en-US" smtClean="0"/>
              <a:t>‹#›</a:t>
            </a:fld>
            <a:endParaRPr lang="en-US"/>
          </a:p>
        </p:txBody>
      </p:sp>
    </p:spTree>
    <p:extLst>
      <p:ext uri="{BB962C8B-B14F-4D97-AF65-F5344CB8AC3E}">
        <p14:creationId xmlns:p14="http://schemas.microsoft.com/office/powerpoint/2010/main" val="143216841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94F3F3A3-C0DA-429C-9665-6A64253997B7}" type="datetimeFigureOut">
              <a:rPr lang="en-US" smtClean="0">
                <a:solidFill>
                  <a:prstClr val="black">
                    <a:tint val="75000"/>
                  </a:prstClr>
                </a:solidFill>
                <a:latin typeface="Calibri" panose="020F0502020204030204"/>
              </a:rPr>
              <a:pPr fontAlgn="auto">
                <a:spcBef>
                  <a:spcPts val="0"/>
                </a:spcBef>
                <a:spcAft>
                  <a:spcPts val="0"/>
                </a:spcAft>
              </a:pPr>
              <a:t>2/9/17</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1"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0AF1319-6783-41BB-BE06-B6FA149BAC9E}"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10034100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3D9E900-8914-4014-ACE6-3ACAAF5F3C8D}" type="datetime1">
              <a:rPr lang="en-US" smtClean="0">
                <a:solidFill>
                  <a:prstClr val="black">
                    <a:tint val="75000"/>
                  </a:prstClr>
                </a:solidFill>
                <a:latin typeface="Calibri"/>
              </a:rPr>
              <a:pPr fontAlgn="auto">
                <a:spcBef>
                  <a:spcPts val="0"/>
                </a:spcBef>
                <a:spcAft>
                  <a:spcPts val="0"/>
                </a:spcAft>
              </a:pPr>
              <a:t>2/9/17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561EF5D-8A37-49A7-87D2-0939B70A9059}"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983538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3D9E900-8914-4014-ACE6-3ACAAF5F3C8D}" type="datetime1">
              <a:rPr lang="en-US" smtClean="0">
                <a:solidFill>
                  <a:prstClr val="black">
                    <a:tint val="75000"/>
                  </a:prstClr>
                </a:solidFill>
                <a:latin typeface="Calibri"/>
              </a:rPr>
              <a:pPr fontAlgn="auto">
                <a:spcBef>
                  <a:spcPts val="0"/>
                </a:spcBef>
                <a:spcAft>
                  <a:spcPts val="0"/>
                </a:spcAft>
              </a:pPr>
              <a:t>2/9/17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561EF5D-8A37-49A7-87D2-0939B70A9059}"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473098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3D9E900-8914-4014-ACE6-3ACAAF5F3C8D}" type="datetime1">
              <a:rPr lang="en-US" smtClean="0">
                <a:solidFill>
                  <a:prstClr val="black">
                    <a:tint val="75000"/>
                  </a:prstClr>
                </a:solidFill>
                <a:latin typeface="Calibri"/>
              </a:rPr>
              <a:pPr fontAlgn="auto">
                <a:spcBef>
                  <a:spcPts val="0"/>
                </a:spcBef>
                <a:spcAft>
                  <a:spcPts val="0"/>
                </a:spcAft>
              </a:pPr>
              <a:t>2/9/17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561EF5D-8A37-49A7-87D2-0939B70A9059}"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951192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gray">
          <a:xfrm>
            <a:off x="304800" y="76201"/>
            <a:ext cx="8534400" cy="7032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
        <p:nvSpPr>
          <p:cNvPr id="1027" name="Rectangle 10"/>
          <p:cNvSpPr>
            <a:spLocks noGrp="1" noChangeArrowheads="1"/>
          </p:cNvSpPr>
          <p:nvPr>
            <p:ph type="body" idx="1"/>
          </p:nvPr>
        </p:nvSpPr>
        <p:spPr bwMode="gray">
          <a:xfrm>
            <a:off x="304800" y="1058864"/>
            <a:ext cx="8534400" cy="49609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Text Box 11"/>
          <p:cNvSpPr txBox="1">
            <a:spLocks noChangeArrowheads="1"/>
          </p:cNvSpPr>
          <p:nvPr/>
        </p:nvSpPr>
        <p:spPr bwMode="gray">
          <a:xfrm>
            <a:off x="8501065" y="6446839"/>
            <a:ext cx="414337" cy="246221"/>
          </a:xfrm>
          <a:prstGeom prst="rect">
            <a:avLst/>
          </a:prstGeom>
          <a:noFill/>
          <a:ln w="9525" algn="ctr">
            <a:noFill/>
            <a:miter lim="800000"/>
            <a:headEnd/>
            <a:tailEnd/>
          </a:ln>
          <a:effectLst/>
        </p:spPr>
        <p:txBody>
          <a:bodyPr>
            <a:spAutoFit/>
          </a:bodyPr>
          <a:lstStyle/>
          <a:p>
            <a:pPr algn="r" eaLnBrk="0" hangingPunct="0">
              <a:defRPr/>
            </a:pPr>
            <a:fld id="{7FF9A1F4-64AA-44F0-9CF9-9F4BF196AB76}" type="slidenum">
              <a:rPr lang="en-US" sz="1000">
                <a:solidFill>
                  <a:srgbClr val="000000"/>
                </a:solidFill>
              </a:rPr>
              <a:pPr algn="r" eaLnBrk="0" hangingPunct="0">
                <a:defRPr/>
              </a:pPr>
              <a:t>‹#›</a:t>
            </a:fld>
            <a:endParaRPr lang="en-US" sz="1000" dirty="0">
              <a:solidFill>
                <a:srgbClr val="000000"/>
              </a:solidFill>
            </a:endParaRPr>
          </a:p>
        </p:txBody>
      </p:sp>
      <p:pic>
        <p:nvPicPr>
          <p:cNvPr id="1030" name="Picture 19" descr="C1_Core_G_RGB_R"/>
          <p:cNvPicPr>
            <a:picLocks noChangeAspect="1" noChangeArrowheads="1"/>
          </p:cNvPicPr>
          <p:nvPr/>
        </p:nvPicPr>
        <p:blipFill>
          <a:blip r:embed="rId7" cstate="print"/>
          <a:srcRect/>
          <a:stretch>
            <a:fillRect/>
          </a:stretch>
        </p:blipFill>
        <p:spPr bwMode="auto">
          <a:xfrm>
            <a:off x="304800" y="6370639"/>
            <a:ext cx="1050925" cy="365125"/>
          </a:xfrm>
          <a:prstGeom prst="rect">
            <a:avLst/>
          </a:prstGeom>
          <a:noFill/>
          <a:ln w="9525">
            <a:noFill/>
            <a:miter lim="800000"/>
            <a:headEnd/>
            <a:tailEnd/>
          </a:ln>
        </p:spPr>
      </p:pic>
    </p:spTree>
    <p:extLst>
      <p:ext uri="{BB962C8B-B14F-4D97-AF65-F5344CB8AC3E}">
        <p14:creationId xmlns:p14="http://schemas.microsoft.com/office/powerpoint/2010/main" val="398739453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Lst>
  <p:txStyles>
    <p:titleStyle>
      <a:lvl1pPr algn="l" rtl="0" eaLnBrk="1" fontAlgn="base" hangingPunct="1">
        <a:spcBef>
          <a:spcPct val="0"/>
        </a:spcBef>
        <a:spcAft>
          <a:spcPct val="0"/>
        </a:spcAft>
        <a:defRPr sz="20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Arial" charset="0"/>
        </a:defRPr>
      </a:lvl2pPr>
      <a:lvl3pPr algn="l" rtl="0" eaLnBrk="1" fontAlgn="base" hangingPunct="1">
        <a:spcBef>
          <a:spcPct val="0"/>
        </a:spcBef>
        <a:spcAft>
          <a:spcPct val="0"/>
        </a:spcAft>
        <a:defRPr sz="2000" b="1">
          <a:solidFill>
            <a:schemeClr val="tx2"/>
          </a:solidFill>
          <a:latin typeface="Arial" charset="0"/>
        </a:defRPr>
      </a:lvl3pPr>
      <a:lvl4pPr algn="l" rtl="0" eaLnBrk="1" fontAlgn="base" hangingPunct="1">
        <a:spcBef>
          <a:spcPct val="0"/>
        </a:spcBef>
        <a:spcAft>
          <a:spcPct val="0"/>
        </a:spcAft>
        <a:defRPr sz="2000" b="1">
          <a:solidFill>
            <a:schemeClr val="tx2"/>
          </a:solidFill>
          <a:latin typeface="Arial" charset="0"/>
        </a:defRPr>
      </a:lvl4pPr>
      <a:lvl5pPr algn="l" rtl="0" eaLnBrk="1" fontAlgn="base" hangingPunct="1">
        <a:spcBef>
          <a:spcPct val="0"/>
        </a:spcBef>
        <a:spcAft>
          <a:spcPct val="0"/>
        </a:spcAft>
        <a:defRPr sz="2000" b="1">
          <a:solidFill>
            <a:schemeClr val="tx2"/>
          </a:solidFill>
          <a:latin typeface="Arial"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234950" indent="-234950" algn="l" rtl="0" eaLnBrk="1" fontAlgn="base" hangingPunct="1">
        <a:lnSpc>
          <a:spcPct val="120000"/>
        </a:lnSpc>
        <a:spcBef>
          <a:spcPts val="20"/>
        </a:spcBef>
        <a:spcAft>
          <a:spcPct val="0"/>
        </a:spcAft>
        <a:buChar char="•"/>
        <a:defRPr sz="1800" b="1">
          <a:solidFill>
            <a:schemeClr val="tx1"/>
          </a:solidFill>
          <a:latin typeface="+mn-lt"/>
          <a:ea typeface="+mn-ea"/>
          <a:cs typeface="+mn-cs"/>
        </a:defRPr>
      </a:lvl1pPr>
      <a:lvl2pPr marL="568325" indent="-219075" algn="l" rtl="0" eaLnBrk="1" fontAlgn="base" hangingPunct="1">
        <a:lnSpc>
          <a:spcPct val="120000"/>
        </a:lnSpc>
        <a:spcBef>
          <a:spcPts val="20"/>
        </a:spcBef>
        <a:spcAft>
          <a:spcPct val="0"/>
        </a:spcAft>
        <a:buChar char="–"/>
        <a:defRPr sz="1600">
          <a:solidFill>
            <a:schemeClr val="tx1"/>
          </a:solidFill>
          <a:latin typeface="+mn-lt"/>
        </a:defRPr>
      </a:lvl2pPr>
      <a:lvl3pPr marL="908050" indent="-215900" algn="l" rtl="0" eaLnBrk="1" fontAlgn="base" hangingPunct="1">
        <a:lnSpc>
          <a:spcPct val="120000"/>
        </a:lnSpc>
        <a:spcBef>
          <a:spcPts val="20"/>
        </a:spcBef>
        <a:spcAft>
          <a:spcPct val="0"/>
        </a:spcAft>
        <a:buChar char="•"/>
        <a:defRPr sz="1400">
          <a:solidFill>
            <a:schemeClr val="tx1"/>
          </a:solidFill>
          <a:latin typeface="+mn-lt"/>
        </a:defRPr>
      </a:lvl3pPr>
      <a:lvl4pPr marL="1257300" indent="-234950" algn="l" rtl="0" eaLnBrk="1" fontAlgn="base" hangingPunct="1">
        <a:lnSpc>
          <a:spcPct val="120000"/>
        </a:lnSpc>
        <a:spcBef>
          <a:spcPts val="20"/>
        </a:spcBef>
        <a:spcAft>
          <a:spcPct val="0"/>
        </a:spcAft>
        <a:buChar char="–"/>
        <a:defRPr sz="1200">
          <a:solidFill>
            <a:schemeClr val="tx1"/>
          </a:solidFill>
          <a:latin typeface="+mn-lt"/>
        </a:defRPr>
      </a:lvl4pPr>
      <a:lvl5pPr marL="1612900" indent="-241300" algn="l" rtl="0" eaLnBrk="1" fontAlgn="base" hangingPunct="1">
        <a:lnSpc>
          <a:spcPct val="120000"/>
        </a:lnSpc>
        <a:spcBef>
          <a:spcPts val="20"/>
        </a:spcBef>
        <a:spcAft>
          <a:spcPct val="0"/>
        </a:spcAft>
        <a:buChar char="•"/>
        <a:defRPr sz="1200">
          <a:solidFill>
            <a:schemeClr val="tx1"/>
          </a:solidFill>
          <a:latin typeface="+mn-lt"/>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gray">
          <a:xfrm>
            <a:off x="304800" y="76201"/>
            <a:ext cx="8534400" cy="7032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
        <p:nvSpPr>
          <p:cNvPr id="1027" name="Rectangle 10"/>
          <p:cNvSpPr>
            <a:spLocks noGrp="1" noChangeArrowheads="1"/>
          </p:cNvSpPr>
          <p:nvPr>
            <p:ph type="body" idx="1"/>
          </p:nvPr>
        </p:nvSpPr>
        <p:spPr bwMode="gray">
          <a:xfrm>
            <a:off x="304800" y="1058864"/>
            <a:ext cx="8534400" cy="49609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Text Box 11"/>
          <p:cNvSpPr txBox="1">
            <a:spLocks noChangeArrowheads="1"/>
          </p:cNvSpPr>
          <p:nvPr/>
        </p:nvSpPr>
        <p:spPr bwMode="gray">
          <a:xfrm>
            <a:off x="8501065" y="6446839"/>
            <a:ext cx="414337" cy="246221"/>
          </a:xfrm>
          <a:prstGeom prst="rect">
            <a:avLst/>
          </a:prstGeom>
          <a:noFill/>
          <a:ln w="9525" algn="ctr">
            <a:noFill/>
            <a:miter lim="800000"/>
            <a:headEnd/>
            <a:tailEnd/>
          </a:ln>
          <a:effectLst/>
        </p:spPr>
        <p:txBody>
          <a:bodyPr>
            <a:spAutoFit/>
          </a:bodyPr>
          <a:lstStyle/>
          <a:p>
            <a:pPr algn="r" eaLnBrk="0" hangingPunct="0">
              <a:defRPr/>
            </a:pPr>
            <a:fld id="{7FF9A1F4-64AA-44F0-9CF9-9F4BF196AB76}" type="slidenum">
              <a:rPr lang="en-US" sz="1000">
                <a:solidFill>
                  <a:srgbClr val="000000"/>
                </a:solidFill>
              </a:rPr>
              <a:pPr algn="r" eaLnBrk="0" hangingPunct="0">
                <a:defRPr/>
              </a:pPr>
              <a:t>‹#›</a:t>
            </a:fld>
            <a:endParaRPr lang="en-US" sz="1000" dirty="0">
              <a:solidFill>
                <a:srgbClr val="000000"/>
              </a:solidFill>
            </a:endParaRPr>
          </a:p>
        </p:txBody>
      </p:sp>
      <p:pic>
        <p:nvPicPr>
          <p:cNvPr id="1030" name="Picture 19" descr="C1_Core_G_RGB_R"/>
          <p:cNvPicPr>
            <a:picLocks noChangeAspect="1" noChangeArrowheads="1"/>
          </p:cNvPicPr>
          <p:nvPr/>
        </p:nvPicPr>
        <p:blipFill>
          <a:blip r:embed="rId7" cstate="print"/>
          <a:srcRect/>
          <a:stretch>
            <a:fillRect/>
          </a:stretch>
        </p:blipFill>
        <p:spPr bwMode="auto">
          <a:xfrm>
            <a:off x="304800" y="6370639"/>
            <a:ext cx="1050925" cy="365125"/>
          </a:xfrm>
          <a:prstGeom prst="rect">
            <a:avLst/>
          </a:prstGeom>
          <a:noFill/>
          <a:ln w="9525">
            <a:noFill/>
            <a:miter lim="800000"/>
            <a:headEnd/>
            <a:tailEnd/>
          </a:ln>
        </p:spPr>
      </p:pic>
    </p:spTree>
    <p:extLst>
      <p:ext uri="{BB962C8B-B14F-4D97-AF65-F5344CB8AC3E}">
        <p14:creationId xmlns:p14="http://schemas.microsoft.com/office/powerpoint/2010/main" val="278001794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Lst>
  <p:txStyles>
    <p:titleStyle>
      <a:lvl1pPr algn="l" rtl="0" eaLnBrk="1" fontAlgn="base" hangingPunct="1">
        <a:spcBef>
          <a:spcPct val="0"/>
        </a:spcBef>
        <a:spcAft>
          <a:spcPct val="0"/>
        </a:spcAft>
        <a:defRPr sz="20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Arial" charset="0"/>
        </a:defRPr>
      </a:lvl2pPr>
      <a:lvl3pPr algn="l" rtl="0" eaLnBrk="1" fontAlgn="base" hangingPunct="1">
        <a:spcBef>
          <a:spcPct val="0"/>
        </a:spcBef>
        <a:spcAft>
          <a:spcPct val="0"/>
        </a:spcAft>
        <a:defRPr sz="2000" b="1">
          <a:solidFill>
            <a:schemeClr val="tx2"/>
          </a:solidFill>
          <a:latin typeface="Arial" charset="0"/>
        </a:defRPr>
      </a:lvl3pPr>
      <a:lvl4pPr algn="l" rtl="0" eaLnBrk="1" fontAlgn="base" hangingPunct="1">
        <a:spcBef>
          <a:spcPct val="0"/>
        </a:spcBef>
        <a:spcAft>
          <a:spcPct val="0"/>
        </a:spcAft>
        <a:defRPr sz="2000" b="1">
          <a:solidFill>
            <a:schemeClr val="tx2"/>
          </a:solidFill>
          <a:latin typeface="Arial" charset="0"/>
        </a:defRPr>
      </a:lvl4pPr>
      <a:lvl5pPr algn="l" rtl="0" eaLnBrk="1" fontAlgn="base" hangingPunct="1">
        <a:spcBef>
          <a:spcPct val="0"/>
        </a:spcBef>
        <a:spcAft>
          <a:spcPct val="0"/>
        </a:spcAft>
        <a:defRPr sz="2000" b="1">
          <a:solidFill>
            <a:schemeClr val="tx2"/>
          </a:solidFill>
          <a:latin typeface="Arial"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234950" indent="-234950" algn="l" rtl="0" eaLnBrk="1" fontAlgn="base" hangingPunct="1">
        <a:lnSpc>
          <a:spcPct val="120000"/>
        </a:lnSpc>
        <a:spcBef>
          <a:spcPts val="20"/>
        </a:spcBef>
        <a:spcAft>
          <a:spcPct val="0"/>
        </a:spcAft>
        <a:buChar char="•"/>
        <a:defRPr sz="1800" b="1">
          <a:solidFill>
            <a:schemeClr val="tx1"/>
          </a:solidFill>
          <a:latin typeface="+mn-lt"/>
          <a:ea typeface="+mn-ea"/>
          <a:cs typeface="+mn-cs"/>
        </a:defRPr>
      </a:lvl1pPr>
      <a:lvl2pPr marL="568325" indent="-219075" algn="l" rtl="0" eaLnBrk="1" fontAlgn="base" hangingPunct="1">
        <a:lnSpc>
          <a:spcPct val="120000"/>
        </a:lnSpc>
        <a:spcBef>
          <a:spcPts val="20"/>
        </a:spcBef>
        <a:spcAft>
          <a:spcPct val="0"/>
        </a:spcAft>
        <a:buChar char="–"/>
        <a:defRPr sz="1600">
          <a:solidFill>
            <a:schemeClr val="tx1"/>
          </a:solidFill>
          <a:latin typeface="+mn-lt"/>
        </a:defRPr>
      </a:lvl2pPr>
      <a:lvl3pPr marL="908050" indent="-215900" algn="l" rtl="0" eaLnBrk="1" fontAlgn="base" hangingPunct="1">
        <a:lnSpc>
          <a:spcPct val="120000"/>
        </a:lnSpc>
        <a:spcBef>
          <a:spcPts val="20"/>
        </a:spcBef>
        <a:spcAft>
          <a:spcPct val="0"/>
        </a:spcAft>
        <a:buChar char="•"/>
        <a:defRPr sz="1400">
          <a:solidFill>
            <a:schemeClr val="tx1"/>
          </a:solidFill>
          <a:latin typeface="+mn-lt"/>
        </a:defRPr>
      </a:lvl3pPr>
      <a:lvl4pPr marL="1257300" indent="-234950" algn="l" rtl="0" eaLnBrk="1" fontAlgn="base" hangingPunct="1">
        <a:lnSpc>
          <a:spcPct val="120000"/>
        </a:lnSpc>
        <a:spcBef>
          <a:spcPts val="20"/>
        </a:spcBef>
        <a:spcAft>
          <a:spcPct val="0"/>
        </a:spcAft>
        <a:buChar char="–"/>
        <a:defRPr sz="1200">
          <a:solidFill>
            <a:schemeClr val="tx1"/>
          </a:solidFill>
          <a:latin typeface="+mn-lt"/>
        </a:defRPr>
      </a:lvl4pPr>
      <a:lvl5pPr marL="1612900" indent="-241300" algn="l" rtl="0" eaLnBrk="1" fontAlgn="base" hangingPunct="1">
        <a:lnSpc>
          <a:spcPct val="120000"/>
        </a:lnSpc>
        <a:spcBef>
          <a:spcPts val="20"/>
        </a:spcBef>
        <a:spcAft>
          <a:spcPct val="0"/>
        </a:spcAft>
        <a:buChar char="•"/>
        <a:defRPr sz="1200">
          <a:solidFill>
            <a:schemeClr val="tx1"/>
          </a:solidFill>
          <a:latin typeface="+mn-lt"/>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eg"/><Relationship Id="rId1" Type="http://schemas.openxmlformats.org/officeDocument/2006/relationships/slideLayout" Target="../slideLayouts/slideLayout35.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5.jpg"/><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3.jpg"/><Relationship Id="rId3"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4.jpeg"/><Relationship Id="rId1" Type="http://schemas.openxmlformats.org/officeDocument/2006/relationships/slideLayout" Target="../slideLayouts/slideLayout24.xml"/><Relationship Id="rId2"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8.jpg"/><Relationship Id="rId3"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 Id="rId6" Type="http://schemas.openxmlformats.org/officeDocument/2006/relationships/image" Target="../media/image23.jpg"/><Relationship Id="rId1" Type="http://schemas.openxmlformats.org/officeDocument/2006/relationships/slideLayout" Target="../slideLayouts/slideLayout13.xml"/><Relationship Id="rId2"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1" Type="http://schemas.openxmlformats.org/officeDocument/2006/relationships/slideLayout" Target="../slideLayouts/slideLayout13.xml"/><Relationship Id="rId2"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3.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5" Type="http://schemas.openxmlformats.org/officeDocument/2006/relationships/image" Target="../media/image34.emf"/><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jpg"/><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jpg"/><Relationship Id="rId3" Type="http://schemas.openxmlformats.org/officeDocument/2006/relationships/image" Target="../media/image3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0.png"/><Relationship Id="rId3"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mailto:ehoffman@kleinhornig.com" TargetMode="External"/><Relationship Id="rId4" Type="http://schemas.openxmlformats.org/officeDocument/2006/relationships/hyperlink" Target="http://www.kleinhornig.com/" TargetMode="External"/><Relationship Id="rId5" Type="http://schemas.openxmlformats.org/officeDocument/2006/relationships/hyperlink" Target="mailto:dnorris@hertzbach.com" TargetMode="External"/><Relationship Id="rId6" Type="http://schemas.openxmlformats.org/officeDocument/2006/relationships/hyperlink" Target="http://www.hertzbach.com/" TargetMode="External"/><Relationship Id="rId7" Type="http://schemas.openxmlformats.org/officeDocument/2006/relationships/hyperlink" Target="mailto:Edmund.delany@capitalone.com" TargetMode="External"/><Relationship Id="rId1" Type="http://schemas.openxmlformats.org/officeDocument/2006/relationships/slideLayout" Target="../slideLayouts/slideLayout13.xml"/><Relationship Id="rId2"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endParaRPr lang="en-US" dirty="0"/>
          </a:p>
          <a:p>
            <a:pPr algn="ctr"/>
            <a:r>
              <a:rPr lang="en-US" dirty="0"/>
              <a:t>How a 9-4 Hybrid can “Monetize” Wasted Credits and Saved a 74-Unit Preservation Project</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4737" y="268285"/>
            <a:ext cx="2616675" cy="799813"/>
          </a:xfrm>
          <a:prstGeom prst="rect">
            <a:avLst/>
          </a:prstGeom>
        </p:spPr>
      </p:pic>
      <p:pic>
        <p:nvPicPr>
          <p:cNvPr id="5" name="Picture 4"/>
          <p:cNvPicPr>
            <a:picLocks noChangeAspect="1"/>
          </p:cNvPicPr>
          <p:nvPr/>
        </p:nvPicPr>
        <p:blipFill>
          <a:blip r:embed="rId3"/>
          <a:stretch>
            <a:fillRect/>
          </a:stretch>
        </p:blipFill>
        <p:spPr>
          <a:xfrm>
            <a:off x="3739383" y="-103888"/>
            <a:ext cx="1620293" cy="162029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885" y="452607"/>
            <a:ext cx="2285863" cy="507304"/>
          </a:xfrm>
          <a:prstGeom prst="rect">
            <a:avLst/>
          </a:prstGeom>
        </p:spPr>
      </p:pic>
      <p:sp>
        <p:nvSpPr>
          <p:cNvPr id="2" name="Title 1"/>
          <p:cNvSpPr>
            <a:spLocks noGrp="1"/>
          </p:cNvSpPr>
          <p:nvPr>
            <p:ph type="ctrTitle"/>
          </p:nvPr>
        </p:nvSpPr>
        <p:spPr>
          <a:xfrm>
            <a:off x="611884" y="1478944"/>
            <a:ext cx="7875293" cy="2729331"/>
          </a:xfrm>
        </p:spPr>
        <p:txBody>
          <a:bodyPr/>
          <a:lstStyle/>
          <a:p>
            <a:r>
              <a:rPr lang="en-US" sz="6000" dirty="0"/>
              <a:t/>
            </a:r>
            <a:br>
              <a:rPr lang="en-US" sz="6000" dirty="0"/>
            </a:br>
            <a:r>
              <a:rPr lang="en-US" sz="6000" dirty="0"/>
              <a:t>9-4 Twinning—</a:t>
            </a:r>
            <a:br>
              <a:rPr lang="en-US" sz="6000" dirty="0"/>
            </a:br>
            <a:r>
              <a:rPr lang="en-US" sz="6000" dirty="0"/>
              <a:t/>
            </a:r>
            <a:br>
              <a:rPr lang="en-US" sz="6000" dirty="0"/>
            </a:br>
            <a:r>
              <a:rPr lang="en-US" sz="6000" dirty="0"/>
              <a:t>	     Take a Deep Dive</a:t>
            </a:r>
            <a:br>
              <a:rPr lang="en-US" sz="6000" dirty="0"/>
            </a:br>
            <a:endParaRPr lang="en-US" sz="6000" dirty="0"/>
          </a:p>
        </p:txBody>
      </p:sp>
    </p:spTree>
    <p:extLst>
      <p:ext uri="{BB962C8B-B14F-4D97-AF65-F5344CB8AC3E}">
        <p14:creationId xmlns:p14="http://schemas.microsoft.com/office/powerpoint/2010/main" val="4173635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3"/>
            <a:ext cx="7772400" cy="826643"/>
          </a:xfrm>
        </p:spPr>
        <p:txBody>
          <a:bodyPr>
            <a:normAutofit fontScale="90000"/>
          </a:bodyPr>
          <a:lstStyle/>
          <a:p>
            <a:r>
              <a:rPr lang="en-US" cap="none" dirty="0">
                <a:solidFill>
                  <a:schemeClr val="bg1"/>
                </a:solidFill>
                <a:latin typeface="ScalaSans-Regular" pitchFamily="2" charset="0"/>
                <a:cs typeface="Arial" pitchFamily="34" charset="0"/>
              </a:rPr>
              <a:t>The Virginia Experience with Art Bowen</a:t>
            </a:r>
          </a:p>
        </p:txBody>
      </p:sp>
      <p:sp>
        <p:nvSpPr>
          <p:cNvPr id="5" name="Content Placeholder 4"/>
          <p:cNvSpPr>
            <a:spLocks noGrp="1"/>
          </p:cNvSpPr>
          <p:nvPr>
            <p:ph idx="1"/>
          </p:nvPr>
        </p:nvSpPr>
        <p:spPr>
          <a:xfrm>
            <a:off x="2209800" y="1676400"/>
            <a:ext cx="6553200" cy="4724400"/>
          </a:xfrm>
        </p:spPr>
        <p:txBody>
          <a:bodyPr>
            <a:normAutofit/>
          </a:bodyPr>
          <a:lstStyle/>
          <a:p>
            <a:pPr marL="0" lvl="0" indent="0">
              <a:spcBef>
                <a:spcPts val="0"/>
              </a:spcBef>
              <a:buNone/>
            </a:pPr>
            <a:endParaRPr lang="en-US" sz="4000" dirty="0"/>
          </a:p>
          <a:p>
            <a:pPr marL="0" lvl="0" indent="0">
              <a:buNone/>
            </a:pPr>
            <a:r>
              <a:rPr lang="en-US" sz="4000" dirty="0"/>
              <a:t>An Update from the Commonwealth…	</a:t>
            </a:r>
          </a:p>
          <a:p>
            <a:endParaRPr lang="en-US" sz="3600" dirty="0"/>
          </a:p>
        </p:txBody>
      </p:sp>
      <p:sp>
        <p:nvSpPr>
          <p:cNvPr id="4" name="Slide Number Placeholder 3"/>
          <p:cNvSpPr>
            <a:spLocks noGrp="1"/>
          </p:cNvSpPr>
          <p:nvPr>
            <p:ph type="sldNum" sz="quarter" idx="12"/>
          </p:nvPr>
        </p:nvSpPr>
        <p:spPr>
          <a:xfrm>
            <a:off x="76200" y="6400801"/>
            <a:ext cx="2133600" cy="36512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61EF5D-8A37-49A7-87D2-0939B70A9059}" type="slidenum">
              <a:rPr kumimoji="0" lang="en-US" sz="1800" b="0" i="0" u="none" strike="noStrike" kern="0" cap="none" spc="0" normalizeH="0" baseline="0" noProof="0" smtClean="0">
                <a:ln>
                  <a:noFill/>
                </a:ln>
                <a:solidFill>
                  <a:prstClr val="black">
                    <a:tint val="7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prstClr val="black">
                  <a:tint val="75000"/>
                </a:prstClr>
              </a:solidFill>
              <a:effectLst/>
              <a:uLnTx/>
              <a:uFillTx/>
            </a:endParaRPr>
          </a:p>
        </p:txBody>
      </p:sp>
    </p:spTree>
    <p:extLst>
      <p:ext uri="{BB962C8B-B14F-4D97-AF65-F5344CB8AC3E}">
        <p14:creationId xmlns:p14="http://schemas.microsoft.com/office/powerpoint/2010/main" val="24964288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latin typeface="ScalaSans-Regular" pitchFamily="2" charset="0"/>
                <a:cs typeface="Arial" pitchFamily="34" charset="0"/>
              </a:rPr>
              <a:t>Part Two:  The Risks and Rules of                Twinning</a:t>
            </a:r>
          </a:p>
        </p:txBody>
      </p:sp>
      <p:sp>
        <p:nvSpPr>
          <p:cNvPr id="4" name="Slide Number Placeholder 3"/>
          <p:cNvSpPr>
            <a:spLocks noGrp="1"/>
          </p:cNvSpPr>
          <p:nvPr>
            <p:ph type="sldNum" sz="quarter" idx="12"/>
          </p:nvPr>
        </p:nvSpPr>
        <p:spPr>
          <a:xfrm>
            <a:off x="76200" y="6400801"/>
            <a:ext cx="2133600" cy="365125"/>
          </a:xfrm>
        </p:spPr>
        <p:txBody>
          <a:bodyPr/>
          <a:lstStyle/>
          <a:p>
            <a:fld id="{A561EF5D-8A37-49A7-87D2-0939B70A9059}" type="slidenum">
              <a:rPr lang="en-US" smtClean="0">
                <a:solidFill>
                  <a:prstClr val="black">
                    <a:tint val="75000"/>
                  </a:prstClr>
                </a:solidFill>
              </a:rPr>
              <a:pPr/>
              <a:t>11</a:t>
            </a:fld>
            <a:endParaRPr lang="en-US" dirty="0">
              <a:solidFill>
                <a:prstClr val="black">
                  <a:tint val="75000"/>
                </a:prstClr>
              </a:solidFill>
            </a:endParaRPr>
          </a:p>
        </p:txBody>
      </p:sp>
      <p:sp>
        <p:nvSpPr>
          <p:cNvPr id="5" name="Content Placeholder 4"/>
          <p:cNvSpPr>
            <a:spLocks noGrp="1"/>
          </p:cNvSpPr>
          <p:nvPr>
            <p:ph idx="1"/>
          </p:nvPr>
        </p:nvSpPr>
        <p:spPr>
          <a:xfrm>
            <a:off x="2133600" y="1600200"/>
            <a:ext cx="6553200" cy="4724400"/>
          </a:xfrm>
        </p:spPr>
        <p:txBody>
          <a:bodyPr>
            <a:normAutofit fontScale="92500" lnSpcReduction="20000"/>
          </a:bodyPr>
          <a:lstStyle/>
          <a:p>
            <a:pPr marL="0" lvl="0" indent="0">
              <a:spcBef>
                <a:spcPts val="0"/>
              </a:spcBef>
              <a:buNone/>
            </a:pPr>
            <a:r>
              <a:rPr lang="en-US" sz="2800" dirty="0">
                <a:solidFill>
                  <a:prstClr val="black"/>
                </a:solidFill>
              </a:rPr>
              <a:t>IRC §42(</a:t>
            </a:r>
            <a:r>
              <a:rPr lang="en-US" sz="2800" dirty="0" err="1">
                <a:solidFill>
                  <a:prstClr val="black"/>
                </a:solidFill>
              </a:rPr>
              <a:t>i</a:t>
            </a:r>
            <a:r>
              <a:rPr lang="en-US" sz="2800" dirty="0">
                <a:solidFill>
                  <a:prstClr val="black"/>
                </a:solidFill>
              </a:rPr>
              <a:t>)(2) provides that </a:t>
            </a:r>
          </a:p>
          <a:p>
            <a:pPr marL="0" lvl="0" indent="0">
              <a:spcBef>
                <a:spcPts val="0"/>
              </a:spcBef>
              <a:buNone/>
            </a:pPr>
            <a:endParaRPr lang="en-US" sz="2800" dirty="0">
              <a:solidFill>
                <a:prstClr val="black"/>
              </a:solidFill>
            </a:endParaRPr>
          </a:p>
          <a:p>
            <a:pPr marL="0" lvl="0" indent="0">
              <a:spcBef>
                <a:spcPts val="0"/>
              </a:spcBef>
              <a:buNone/>
            </a:pPr>
            <a:r>
              <a:rPr lang="en-US" sz="2800" dirty="0">
                <a:solidFill>
                  <a:prstClr val="black"/>
                </a:solidFill>
              </a:rPr>
              <a:t>a new building is treated as </a:t>
            </a:r>
            <a:r>
              <a:rPr lang="en-US" sz="2800" b="1" dirty="0">
                <a:solidFill>
                  <a:prstClr val="black"/>
                </a:solidFill>
              </a:rPr>
              <a:t>"federally subsidized"</a:t>
            </a:r>
            <a:r>
              <a:rPr lang="en-US" sz="2800" dirty="0">
                <a:solidFill>
                  <a:prstClr val="black"/>
                </a:solidFill>
              </a:rPr>
              <a:t> if </a:t>
            </a:r>
          </a:p>
          <a:p>
            <a:pPr marL="0" lvl="0" indent="0">
              <a:spcBef>
                <a:spcPts val="0"/>
              </a:spcBef>
              <a:buNone/>
            </a:pPr>
            <a:endParaRPr lang="en-US" sz="2800" dirty="0">
              <a:solidFill>
                <a:prstClr val="black"/>
              </a:solidFill>
            </a:endParaRPr>
          </a:p>
          <a:p>
            <a:pPr marL="0" lvl="0" indent="0">
              <a:spcBef>
                <a:spcPts val="0"/>
              </a:spcBef>
              <a:buNone/>
            </a:pPr>
            <a:r>
              <a:rPr lang="en-US" sz="2800" dirty="0">
                <a:solidFill>
                  <a:prstClr val="black"/>
                </a:solidFill>
              </a:rPr>
              <a:t>the </a:t>
            </a:r>
            <a:r>
              <a:rPr lang="en-US" sz="2800" b="1" dirty="0">
                <a:solidFill>
                  <a:prstClr val="black"/>
                </a:solidFill>
              </a:rPr>
              <a:t>proceeds of a tax-exempt bond </a:t>
            </a:r>
            <a:r>
              <a:rPr lang="en-US" sz="2800" dirty="0">
                <a:solidFill>
                  <a:prstClr val="black"/>
                </a:solidFill>
              </a:rPr>
              <a:t>are </a:t>
            </a:r>
          </a:p>
          <a:p>
            <a:pPr marL="0" lvl="0" indent="0">
              <a:spcBef>
                <a:spcPts val="0"/>
              </a:spcBef>
              <a:buNone/>
            </a:pPr>
            <a:endParaRPr lang="en-US" sz="2800" dirty="0">
              <a:solidFill>
                <a:prstClr val="black"/>
              </a:solidFill>
            </a:endParaRPr>
          </a:p>
          <a:p>
            <a:pPr marL="0" lvl="0" indent="0">
              <a:spcBef>
                <a:spcPts val="0"/>
              </a:spcBef>
              <a:buNone/>
            </a:pPr>
            <a:r>
              <a:rPr lang="en-US" sz="2800" dirty="0">
                <a:solidFill>
                  <a:prstClr val="black"/>
                </a:solidFill>
              </a:rPr>
              <a:t>used </a:t>
            </a:r>
            <a:r>
              <a:rPr lang="en-US" sz="2800" b="1" dirty="0">
                <a:solidFill>
                  <a:prstClr val="black"/>
                </a:solidFill>
              </a:rPr>
              <a:t>(directly or indirectly)</a:t>
            </a:r>
            <a:r>
              <a:rPr lang="en-US" sz="2800" dirty="0">
                <a:solidFill>
                  <a:prstClr val="black"/>
                </a:solidFill>
              </a:rPr>
              <a:t> with respect to </a:t>
            </a:r>
          </a:p>
          <a:p>
            <a:pPr marL="0" lvl="0" indent="0">
              <a:spcBef>
                <a:spcPts val="0"/>
              </a:spcBef>
              <a:buNone/>
            </a:pPr>
            <a:endParaRPr lang="en-US" sz="2800" dirty="0">
              <a:solidFill>
                <a:prstClr val="black"/>
              </a:solidFill>
            </a:endParaRPr>
          </a:p>
          <a:p>
            <a:pPr marL="0" lvl="0" indent="0">
              <a:spcBef>
                <a:spcPts val="0"/>
              </a:spcBef>
              <a:buNone/>
            </a:pPr>
            <a:r>
              <a:rPr lang="en-US" sz="2800" dirty="0">
                <a:solidFill>
                  <a:prstClr val="black"/>
                </a:solidFill>
              </a:rPr>
              <a:t>the </a:t>
            </a:r>
            <a:r>
              <a:rPr lang="en-US" sz="2800" b="1" dirty="0">
                <a:solidFill>
                  <a:prstClr val="black"/>
                </a:solidFill>
              </a:rPr>
              <a:t>building or its operation</a:t>
            </a:r>
            <a:r>
              <a:rPr lang="en-US" sz="2800" dirty="0">
                <a:solidFill>
                  <a:prstClr val="black"/>
                </a:solidFill>
              </a:rPr>
              <a:t>. . . </a:t>
            </a:r>
          </a:p>
          <a:p>
            <a:pPr marL="0" lvl="0" indent="0">
              <a:spcBef>
                <a:spcPts val="0"/>
              </a:spcBef>
              <a:buNone/>
            </a:pPr>
            <a:endParaRPr lang="en-US" sz="2800" dirty="0">
              <a:solidFill>
                <a:prstClr val="black"/>
              </a:solidFill>
            </a:endParaRPr>
          </a:p>
          <a:p>
            <a:pPr marL="0" lvl="0" indent="0">
              <a:spcBef>
                <a:spcPts val="0"/>
              </a:spcBef>
              <a:buNone/>
            </a:pPr>
            <a:r>
              <a:rPr lang="en-US" sz="2800" dirty="0">
                <a:solidFill>
                  <a:prstClr val="black"/>
                </a:solidFill>
              </a:rPr>
              <a:t>The applicable percentage for these buildings is </a:t>
            </a:r>
            <a:r>
              <a:rPr lang="en-US" sz="2800" b="1" dirty="0">
                <a:solidFill>
                  <a:prstClr val="black"/>
                </a:solidFill>
              </a:rPr>
              <a:t>limited to the 30% applicable</a:t>
            </a:r>
            <a:r>
              <a:rPr lang="en-US" sz="2800" dirty="0">
                <a:solidFill>
                  <a:prstClr val="black"/>
                </a:solidFill>
              </a:rPr>
              <a:t> percentage under IRC §42(b) (1) (B) (ii).</a:t>
            </a:r>
          </a:p>
          <a:p>
            <a:pPr marL="0" indent="0">
              <a:buNone/>
            </a:pPr>
            <a:endParaRPr lang="en-US" sz="6000" dirty="0"/>
          </a:p>
        </p:txBody>
      </p:sp>
    </p:spTree>
    <p:extLst>
      <p:ext uri="{BB962C8B-B14F-4D97-AF65-F5344CB8AC3E}">
        <p14:creationId xmlns:p14="http://schemas.microsoft.com/office/powerpoint/2010/main" val="46283170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prestige"/>
      </p:transition>
    </mc:Choice>
    <mc:Fallback>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442452" y="1423219"/>
            <a:ext cx="7728155" cy="4724400"/>
          </a:xfrm>
        </p:spPr>
        <p:txBody>
          <a:bodyPr>
            <a:normAutofit fontScale="92500" lnSpcReduction="20000"/>
          </a:bodyPr>
          <a:lstStyle/>
          <a:p>
            <a:pPr marL="0" lvl="0" indent="0">
              <a:spcBef>
                <a:spcPts val="0"/>
              </a:spcBef>
              <a:buNone/>
            </a:pPr>
            <a:r>
              <a:rPr lang="en-US" sz="3200" u="sng" dirty="0">
                <a:solidFill>
                  <a:prstClr val="black"/>
                </a:solidFill>
                <a:latin typeface="Verdana" pitchFamily="34" charset="0"/>
                <a:ea typeface="Verdana" pitchFamily="34" charset="0"/>
                <a:cs typeface="Verdana" pitchFamily="34" charset="0"/>
              </a:rPr>
              <a:t>The Risk</a:t>
            </a:r>
          </a:p>
          <a:p>
            <a:pPr marL="0" lvl="0" indent="0">
              <a:spcBef>
                <a:spcPts val="0"/>
              </a:spcBef>
              <a:buNone/>
            </a:pPr>
            <a:endParaRPr lang="en-US" sz="2400" u="sng" dirty="0">
              <a:solidFill>
                <a:prstClr val="black"/>
              </a:solidFill>
              <a:latin typeface="Verdana" pitchFamily="34" charset="0"/>
              <a:ea typeface="Verdana" pitchFamily="34" charset="0"/>
              <a:cs typeface="Verdana" pitchFamily="34" charset="0"/>
            </a:endParaRPr>
          </a:p>
          <a:p>
            <a:pPr marL="0" lvl="0" indent="0">
              <a:spcBef>
                <a:spcPts val="0"/>
              </a:spcBef>
              <a:buNone/>
            </a:pPr>
            <a:r>
              <a:rPr lang="en-US" sz="1800" u="sng" dirty="0">
                <a:solidFill>
                  <a:prstClr val="black"/>
                </a:solidFill>
                <a:latin typeface="Verdana" pitchFamily="34" charset="0"/>
                <a:ea typeface="Verdana" pitchFamily="34" charset="0"/>
                <a:cs typeface="Verdana" pitchFamily="34" charset="0"/>
              </a:rPr>
              <a:t>9%</a:t>
            </a:r>
          </a:p>
          <a:p>
            <a:r>
              <a:rPr lang="en-US" sz="1800" dirty="0">
                <a:latin typeface="Verdana" pitchFamily="34" charset="0"/>
                <a:ea typeface="Verdana" pitchFamily="34" charset="0"/>
                <a:cs typeface="Verdana" pitchFamily="34" charset="0"/>
              </a:rPr>
              <a:t>Total Eligible Basis: $10,000,000</a:t>
            </a:r>
          </a:p>
          <a:p>
            <a:r>
              <a:rPr lang="en-US" sz="1800" dirty="0">
                <a:latin typeface="Verdana" pitchFamily="34" charset="0"/>
                <a:ea typeface="Verdana" pitchFamily="34" charset="0"/>
                <a:cs typeface="Verdana" pitchFamily="34" charset="0"/>
              </a:rPr>
              <a:t>Allocation: $900,000</a:t>
            </a:r>
          </a:p>
          <a:p>
            <a:r>
              <a:rPr lang="en-US" sz="1800" dirty="0">
                <a:latin typeface="Verdana" pitchFamily="34" charset="0"/>
                <a:ea typeface="Verdana" pitchFamily="34" charset="0"/>
                <a:cs typeface="Verdana" pitchFamily="34" charset="0"/>
              </a:rPr>
              <a:t>Total Credits: $9M</a:t>
            </a:r>
          </a:p>
          <a:p>
            <a:r>
              <a:rPr lang="en-US" sz="1800" dirty="0">
                <a:latin typeface="Verdana" pitchFamily="34" charset="0"/>
                <a:ea typeface="Verdana" pitchFamily="34" charset="0"/>
                <a:cs typeface="Verdana" pitchFamily="34" charset="0"/>
              </a:rPr>
              <a:t>$1.00 Price</a:t>
            </a:r>
          </a:p>
          <a:p>
            <a:pPr marL="0" indent="0">
              <a:buNone/>
            </a:pPr>
            <a:r>
              <a:rPr lang="en-US" sz="1800" dirty="0">
                <a:latin typeface="Verdana" pitchFamily="34" charset="0"/>
                <a:ea typeface="Verdana" pitchFamily="34" charset="0"/>
                <a:cs typeface="Verdana" pitchFamily="34" charset="0"/>
              </a:rPr>
              <a:t>Pre-taint Equity = $9M x $1.00 = $9M</a:t>
            </a:r>
          </a:p>
          <a:p>
            <a:pPr marL="0" lvl="0" indent="0">
              <a:spcBef>
                <a:spcPts val="0"/>
              </a:spcBef>
              <a:buNone/>
            </a:pPr>
            <a:endParaRPr lang="en-US" sz="2100" u="sng" dirty="0">
              <a:solidFill>
                <a:prstClr val="black"/>
              </a:solidFill>
            </a:endParaRPr>
          </a:p>
          <a:p>
            <a:pPr marL="0" lvl="0" indent="0">
              <a:spcBef>
                <a:spcPts val="0"/>
              </a:spcBef>
              <a:buNone/>
            </a:pPr>
            <a:r>
              <a:rPr lang="en-US" sz="1800" u="sng" dirty="0">
                <a:solidFill>
                  <a:prstClr val="black"/>
                </a:solidFill>
                <a:latin typeface="Verdana" pitchFamily="34" charset="0"/>
                <a:ea typeface="Verdana" pitchFamily="34" charset="0"/>
                <a:cs typeface="Verdana" pitchFamily="34" charset="0"/>
              </a:rPr>
              <a:t>4%</a:t>
            </a:r>
          </a:p>
          <a:p>
            <a:r>
              <a:rPr lang="en-US" sz="1800" dirty="0">
                <a:latin typeface="Verdana" pitchFamily="34" charset="0"/>
                <a:ea typeface="Verdana" pitchFamily="34" charset="0"/>
                <a:cs typeface="Verdana" pitchFamily="34" charset="0"/>
              </a:rPr>
              <a:t>Total Eligible Basis: $10,000,000</a:t>
            </a:r>
          </a:p>
          <a:p>
            <a:r>
              <a:rPr lang="en-US" sz="1800" dirty="0">
                <a:latin typeface="Verdana" pitchFamily="34" charset="0"/>
                <a:ea typeface="Verdana" pitchFamily="34" charset="0"/>
                <a:cs typeface="Verdana" pitchFamily="34" charset="0"/>
              </a:rPr>
              <a:t>Annual Credit: $322,000</a:t>
            </a:r>
          </a:p>
          <a:p>
            <a:r>
              <a:rPr lang="en-US" sz="1800" dirty="0">
                <a:latin typeface="Verdana" pitchFamily="34" charset="0"/>
                <a:ea typeface="Verdana" pitchFamily="34" charset="0"/>
                <a:cs typeface="Verdana" pitchFamily="34" charset="0"/>
              </a:rPr>
              <a:t>Total Credits: $3.22M</a:t>
            </a:r>
          </a:p>
          <a:p>
            <a:pPr marL="0" indent="0">
              <a:buNone/>
            </a:pPr>
            <a:r>
              <a:rPr lang="en-US" sz="1800" dirty="0">
                <a:latin typeface="Verdana" pitchFamily="34" charset="0"/>
                <a:ea typeface="Verdana" pitchFamily="34" charset="0"/>
                <a:cs typeface="Verdana" pitchFamily="34" charset="0"/>
              </a:rPr>
              <a:t>Post-taint Equity  = $3.22M x $1.00 = $3.22M</a:t>
            </a:r>
          </a:p>
          <a:p>
            <a:pPr marL="0" indent="0">
              <a:buNone/>
            </a:pPr>
            <a:r>
              <a:rPr lang="en-US" sz="1800" dirty="0">
                <a:latin typeface="Verdana" pitchFamily="34" charset="0"/>
                <a:ea typeface="Verdana" pitchFamily="34" charset="0"/>
                <a:cs typeface="Verdana" pitchFamily="34" charset="0"/>
              </a:rPr>
              <a:t>     *Credit Rates 9.00%-3.22%</a:t>
            </a:r>
          </a:p>
          <a:p>
            <a:pPr marL="0" indent="0">
              <a:buNone/>
            </a:pPr>
            <a:r>
              <a:rPr lang="en-US" sz="2800" dirty="0">
                <a:latin typeface="Verdana" pitchFamily="34" charset="0"/>
                <a:ea typeface="Verdana" pitchFamily="34" charset="0"/>
                <a:cs typeface="Verdana" pitchFamily="34" charset="0"/>
              </a:rPr>
              <a:t>Adjuster of </a:t>
            </a:r>
            <a:r>
              <a:rPr lang="en-US" sz="2800" b="1" u="sng" dirty="0">
                <a:solidFill>
                  <a:srgbClr val="FF0000"/>
                </a:solidFill>
                <a:latin typeface="Verdana" pitchFamily="34" charset="0"/>
                <a:ea typeface="Verdana" pitchFamily="34" charset="0"/>
                <a:cs typeface="Verdana" pitchFamily="34" charset="0"/>
              </a:rPr>
              <a:t>$5.78M</a:t>
            </a:r>
            <a:r>
              <a:rPr lang="en-US" sz="2800" dirty="0">
                <a:latin typeface="Verdana" pitchFamily="34" charset="0"/>
                <a:ea typeface="Verdana" pitchFamily="34" charset="0"/>
                <a:cs typeface="Verdana" pitchFamily="34" charset="0"/>
              </a:rPr>
              <a:t> + penalties and interest</a:t>
            </a:r>
          </a:p>
          <a:p>
            <a:pPr marL="0" indent="0">
              <a:buNone/>
            </a:pPr>
            <a:endParaRPr lang="en-US" sz="2800" dirty="0"/>
          </a:p>
          <a:p>
            <a:pPr marL="0" indent="0">
              <a:buNone/>
            </a:pPr>
            <a:endParaRPr lang="en-US" sz="6000" dirty="0"/>
          </a:p>
        </p:txBody>
      </p:sp>
      <p:sp>
        <p:nvSpPr>
          <p:cNvPr id="8" name="Title 1"/>
          <p:cNvSpPr>
            <a:spLocks noGrp="1"/>
          </p:cNvSpPr>
          <p:nvPr>
            <p:ph type="title"/>
          </p:nvPr>
        </p:nvSpPr>
        <p:spPr>
          <a:xfrm>
            <a:off x="1765191" y="25565"/>
            <a:ext cx="6580996" cy="1232452"/>
          </a:xfrm>
        </p:spPr>
        <p:txBody>
          <a:bodyPr>
            <a:normAutofit/>
          </a:bodyPr>
          <a:lstStyle/>
          <a:p>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The </a:t>
            </a:r>
            <a:r>
              <a:rPr lang="en-US" sz="2400" b="1" dirty="0">
                <a:latin typeface="Verdana" panose="020B0604030504040204" pitchFamily="34" charset="0"/>
                <a:ea typeface="Verdana" panose="020B0604030504040204" pitchFamily="34" charset="0"/>
                <a:cs typeface="Verdana" panose="020B0604030504040204" pitchFamily="34" charset="0"/>
              </a:rPr>
              <a:t>EVIL</a:t>
            </a: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 Taint</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065" y="6269078"/>
            <a:ext cx="2575937" cy="569259"/>
          </a:xfrm>
          <a:prstGeom prst="rect">
            <a:avLst/>
          </a:prstGeom>
        </p:spPr>
      </p:pic>
    </p:spTree>
    <p:extLst>
      <p:ext uri="{BB962C8B-B14F-4D97-AF65-F5344CB8AC3E}">
        <p14:creationId xmlns:p14="http://schemas.microsoft.com/office/powerpoint/2010/main" val="1322314828"/>
      </p:ext>
    </p:extLst>
  </p:cSld>
  <p:clrMapOvr>
    <a:masterClrMapping/>
  </p:clrMapOvr>
  <p:transition xmlns:p14="http://schemas.microsoft.com/office/powerpoint/2010/main" spd="slow">
    <p:wheel spokes="1"/>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2387" y="143124"/>
            <a:ext cx="7543800" cy="1380877"/>
          </a:xfrm>
        </p:spPr>
        <p:txBody>
          <a:bodyPr>
            <a:normAutofit fontScale="90000"/>
          </a:bodyPr>
          <a:lstStyle/>
          <a:p>
            <a:r>
              <a:rPr lang="en-US" cap="none" dirty="0">
                <a:solidFill>
                  <a:schemeClr val="bg1"/>
                </a:solidFill>
                <a:latin typeface="ScalaSans-Regular" pitchFamily="2" charset="0"/>
                <a:cs typeface="Arial" pitchFamily="34" charset="0"/>
              </a:rPr>
              <a:t/>
            </a:r>
            <a:br>
              <a:rPr lang="en-US" cap="none" dirty="0">
                <a:solidFill>
                  <a:schemeClr val="bg1"/>
                </a:solidFill>
                <a:latin typeface="ScalaSans-Regular" pitchFamily="2" charset="0"/>
                <a:cs typeface="Arial" pitchFamily="34" charset="0"/>
              </a:rPr>
            </a:br>
            <a:r>
              <a:rPr lang="en-US" cap="none" dirty="0">
                <a:solidFill>
                  <a:schemeClr val="bg1"/>
                </a:solidFill>
                <a:latin typeface="ScalaSans-Regular" pitchFamily="2" charset="0"/>
                <a:cs typeface="Arial" pitchFamily="34" charset="0"/>
              </a:rPr>
              <a:t>Twinning Rules—Pitfalls to Avoid</a:t>
            </a:r>
            <a:br>
              <a:rPr lang="en-US" cap="none" dirty="0">
                <a:solidFill>
                  <a:schemeClr val="bg1"/>
                </a:solidFill>
                <a:latin typeface="ScalaSans-Regular" pitchFamily="2" charset="0"/>
                <a:cs typeface="Arial" pitchFamily="34" charset="0"/>
              </a:rPr>
            </a:br>
            <a:endParaRPr lang="en-US" cap="none" dirty="0">
              <a:solidFill>
                <a:schemeClr val="bg1"/>
              </a:solidFill>
              <a:latin typeface="ScalaSans-Regular" pitchFamily="2" charset="0"/>
              <a:cs typeface="Arial" pitchFamily="34" charset="0"/>
            </a:endParaRPr>
          </a:p>
        </p:txBody>
      </p:sp>
      <p:sp>
        <p:nvSpPr>
          <p:cNvPr id="5" name="Content Placeholder 4"/>
          <p:cNvSpPr>
            <a:spLocks noGrp="1"/>
          </p:cNvSpPr>
          <p:nvPr>
            <p:ph idx="1"/>
          </p:nvPr>
        </p:nvSpPr>
        <p:spPr>
          <a:xfrm>
            <a:off x="2133600" y="1600200"/>
            <a:ext cx="6553200" cy="4724400"/>
          </a:xfrm>
        </p:spPr>
        <p:txBody>
          <a:bodyPr>
            <a:normAutofit/>
          </a:bodyPr>
          <a:lstStyle/>
          <a:p>
            <a:pPr marL="0" lvl="0" indent="0">
              <a:buNone/>
            </a:pPr>
            <a:r>
              <a:rPr lang="en-US" sz="2600" u="sng" dirty="0">
                <a:solidFill>
                  <a:prstClr val="black"/>
                </a:solidFill>
              </a:rPr>
              <a:t>IRS Guidance (scant)</a:t>
            </a:r>
          </a:p>
          <a:p>
            <a:pPr marL="0" lvl="0" indent="0">
              <a:buNone/>
            </a:pPr>
            <a:endParaRPr lang="en-US" sz="2600" dirty="0">
              <a:solidFill>
                <a:prstClr val="black"/>
              </a:solidFill>
            </a:endParaRPr>
          </a:p>
          <a:p>
            <a:pPr marL="0" lvl="0" indent="0">
              <a:buNone/>
            </a:pPr>
            <a:r>
              <a:rPr lang="en-US" sz="2600" dirty="0">
                <a:solidFill>
                  <a:prstClr val="black"/>
                </a:solidFill>
              </a:rPr>
              <a:t>1995—IRS rules that multiple building project with TE bonds in some buildings will taint 9% in same project, citing </a:t>
            </a:r>
            <a:r>
              <a:rPr lang="en-US" sz="2600" b="1" dirty="0">
                <a:solidFill>
                  <a:prstClr val="black"/>
                </a:solidFill>
              </a:rPr>
              <a:t>collateralization</a:t>
            </a:r>
            <a:r>
              <a:rPr lang="en-US" sz="2600" dirty="0">
                <a:solidFill>
                  <a:prstClr val="black"/>
                </a:solidFill>
              </a:rPr>
              <a:t> among reasons.</a:t>
            </a:r>
          </a:p>
          <a:p>
            <a:pPr marL="0" lvl="0" indent="0">
              <a:buNone/>
            </a:pPr>
            <a:endParaRPr lang="en-US" sz="2600" dirty="0">
              <a:solidFill>
                <a:prstClr val="black"/>
              </a:solidFill>
            </a:endParaRPr>
          </a:p>
          <a:p>
            <a:pPr marL="0" lvl="0" indent="0">
              <a:buNone/>
            </a:pPr>
            <a:r>
              <a:rPr lang="en-US" sz="2600" dirty="0">
                <a:solidFill>
                  <a:prstClr val="black"/>
                </a:solidFill>
              </a:rPr>
              <a:t>2000—IRS finds that TE bonds and 4% for acquisition and 9% for rehabilitation taints 9% due to </a:t>
            </a:r>
            <a:r>
              <a:rPr lang="en-US" sz="2600" b="1" dirty="0">
                <a:solidFill>
                  <a:prstClr val="black"/>
                </a:solidFill>
              </a:rPr>
              <a:t>‘single plan of financing’ </a:t>
            </a:r>
            <a:r>
              <a:rPr lang="en-US" sz="2600" dirty="0">
                <a:solidFill>
                  <a:prstClr val="black"/>
                </a:solidFill>
              </a:rPr>
              <a:t>(independent would be ok)</a:t>
            </a:r>
          </a:p>
          <a:p>
            <a:pPr marL="0" lvl="0" indent="0">
              <a:buNone/>
            </a:pPr>
            <a:endParaRPr lang="en-US" sz="2600" dirty="0">
              <a:solidFill>
                <a:prstClr val="black"/>
              </a:solidFill>
            </a:endParaRPr>
          </a:p>
          <a:p>
            <a:pPr marL="0" indent="0">
              <a:buNone/>
            </a:pPr>
            <a:endParaRPr lang="en-US" sz="6000" dirty="0"/>
          </a:p>
        </p:txBody>
      </p:sp>
      <p:sp>
        <p:nvSpPr>
          <p:cNvPr id="4" name="Slide Number Placeholder 3"/>
          <p:cNvSpPr>
            <a:spLocks noGrp="1"/>
          </p:cNvSpPr>
          <p:nvPr>
            <p:ph type="sldNum" sz="quarter" idx="12"/>
          </p:nvPr>
        </p:nvSpPr>
        <p:spPr>
          <a:xfrm>
            <a:off x="76200" y="6400801"/>
            <a:ext cx="2133600" cy="36512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61EF5D-8A37-49A7-87D2-0939B70A9059}" type="slidenum">
              <a:rPr kumimoji="0" lang="en-US" sz="1800" b="0" i="0" u="none" strike="noStrike" kern="0" cap="none" spc="0" normalizeH="0" baseline="0" noProof="0" smtClean="0">
                <a:ln>
                  <a:noFill/>
                </a:ln>
                <a:solidFill>
                  <a:prstClr val="black">
                    <a:tint val="7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prstClr val="black">
                  <a:tint val="75000"/>
                </a:prstClr>
              </a:solidFill>
              <a:effectLst/>
              <a:uLnTx/>
              <a:uFillTx/>
            </a:endParaRPr>
          </a:p>
        </p:txBody>
      </p:sp>
    </p:spTree>
    <p:extLst>
      <p:ext uri="{BB962C8B-B14F-4D97-AF65-F5344CB8AC3E}">
        <p14:creationId xmlns:p14="http://schemas.microsoft.com/office/powerpoint/2010/main" val="21636585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2387" y="159027"/>
            <a:ext cx="7543800" cy="1288111"/>
          </a:xfrm>
        </p:spPr>
        <p:txBody>
          <a:bodyPr>
            <a:normAutofit/>
          </a:bodyPr>
          <a:lstStyle/>
          <a:p>
            <a:r>
              <a:rPr lang="en-US" cap="none" dirty="0">
                <a:solidFill>
                  <a:schemeClr val="bg1"/>
                </a:solidFill>
                <a:latin typeface="ScalaSans-Regular" pitchFamily="2" charset="0"/>
                <a:cs typeface="Arial" pitchFamily="34" charset="0"/>
              </a:rPr>
              <a:t>The Rules of Twinning</a:t>
            </a:r>
          </a:p>
        </p:txBody>
      </p:sp>
      <p:sp>
        <p:nvSpPr>
          <p:cNvPr id="5" name="Content Placeholder 4"/>
          <p:cNvSpPr>
            <a:spLocks noGrp="1"/>
          </p:cNvSpPr>
          <p:nvPr>
            <p:ph idx="1"/>
          </p:nvPr>
        </p:nvSpPr>
        <p:spPr>
          <a:xfrm>
            <a:off x="2133600" y="1600200"/>
            <a:ext cx="6553200" cy="4724400"/>
          </a:xfrm>
        </p:spPr>
        <p:txBody>
          <a:bodyPr>
            <a:normAutofit/>
          </a:bodyPr>
          <a:lstStyle/>
          <a:p>
            <a:pPr marL="0" indent="0">
              <a:buNone/>
            </a:pPr>
            <a:r>
              <a:rPr lang="en-US" sz="2400" u="sng" dirty="0"/>
              <a:t>IRS Guidance</a:t>
            </a:r>
          </a:p>
          <a:p>
            <a:pPr marL="0" indent="0">
              <a:buNone/>
            </a:pPr>
            <a:r>
              <a:rPr lang="en-US" sz="2400" b="1" i="1" dirty="0"/>
              <a:t>First Separate It, then Allocate It:</a:t>
            </a:r>
          </a:p>
          <a:p>
            <a:pPr marL="0" indent="0">
              <a:buNone/>
            </a:pPr>
            <a:r>
              <a:rPr lang="en-US" sz="2400" dirty="0"/>
              <a:t>1.  IRS Notice 88-91—recognizes condominium units as a separate tax credit ‘building’</a:t>
            </a:r>
          </a:p>
          <a:p>
            <a:pPr marL="0" indent="0">
              <a:buNone/>
            </a:pPr>
            <a:endParaRPr lang="en-US" sz="2400" dirty="0"/>
          </a:p>
          <a:p>
            <a:pPr marL="0" indent="0">
              <a:buNone/>
            </a:pPr>
            <a:r>
              <a:rPr lang="en-US" sz="2400" dirty="0"/>
              <a:t>2. Allocation Rules</a:t>
            </a:r>
          </a:p>
          <a:p>
            <a:pPr marL="0" indent="0">
              <a:buNone/>
            </a:pPr>
            <a:endParaRPr lang="en-US" sz="2400" dirty="0"/>
          </a:p>
          <a:p>
            <a:pPr marL="0" indent="0">
              <a:buNone/>
            </a:pPr>
            <a:endParaRPr lang="en-US" sz="6000" dirty="0"/>
          </a:p>
        </p:txBody>
      </p:sp>
      <p:sp>
        <p:nvSpPr>
          <p:cNvPr id="4" name="Slide Number Placeholder 3"/>
          <p:cNvSpPr>
            <a:spLocks noGrp="1"/>
          </p:cNvSpPr>
          <p:nvPr>
            <p:ph type="sldNum" sz="quarter" idx="12"/>
          </p:nvPr>
        </p:nvSpPr>
        <p:spPr>
          <a:xfrm>
            <a:off x="76200" y="6400801"/>
            <a:ext cx="2133600" cy="36512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61EF5D-8A37-49A7-87D2-0939B70A9059}" type="slidenum">
              <a:rPr kumimoji="0" lang="en-US" sz="1800" b="0" i="0" u="none" strike="noStrike" kern="0" cap="none" spc="0" normalizeH="0" baseline="0" noProof="0" smtClean="0">
                <a:ln>
                  <a:noFill/>
                </a:ln>
                <a:solidFill>
                  <a:prstClr val="black">
                    <a:tint val="7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prstClr val="black">
                  <a:tint val="75000"/>
                </a:prstClr>
              </a:solidFill>
              <a:effectLst/>
              <a:uLnTx/>
              <a:uFillTx/>
            </a:endParaRPr>
          </a:p>
        </p:txBody>
      </p:sp>
    </p:spTree>
    <p:extLst>
      <p:ext uri="{BB962C8B-B14F-4D97-AF65-F5344CB8AC3E}">
        <p14:creationId xmlns:p14="http://schemas.microsoft.com/office/powerpoint/2010/main" val="42093099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2387" y="135172"/>
            <a:ext cx="7543800" cy="1465028"/>
          </a:xfrm>
        </p:spPr>
        <p:txBody>
          <a:bodyPr>
            <a:normAutofit/>
          </a:bodyPr>
          <a:lstStyle/>
          <a:p>
            <a:r>
              <a:rPr lang="en-US" cap="none" dirty="0">
                <a:solidFill>
                  <a:schemeClr val="bg1"/>
                </a:solidFill>
                <a:latin typeface="ScalaSans-Regular" pitchFamily="2" charset="0"/>
                <a:cs typeface="Arial" pitchFamily="34" charset="0"/>
              </a:rPr>
              <a:t>Twinning and Separate the Real Estate</a:t>
            </a:r>
          </a:p>
        </p:txBody>
      </p:sp>
      <p:sp>
        <p:nvSpPr>
          <p:cNvPr id="5" name="Content Placeholder 4"/>
          <p:cNvSpPr>
            <a:spLocks noGrp="1"/>
          </p:cNvSpPr>
          <p:nvPr>
            <p:ph idx="1"/>
          </p:nvPr>
        </p:nvSpPr>
        <p:spPr>
          <a:xfrm>
            <a:off x="2133600" y="1600200"/>
            <a:ext cx="6553200" cy="4724400"/>
          </a:xfrm>
        </p:spPr>
        <p:txBody>
          <a:bodyPr>
            <a:normAutofit fontScale="92500" lnSpcReduction="20000"/>
          </a:bodyPr>
          <a:lstStyle/>
          <a:p>
            <a:pPr lvl="0"/>
            <a:r>
              <a:rPr lang="en-US" sz="2400" dirty="0"/>
              <a:t>Subdivide</a:t>
            </a:r>
          </a:p>
          <a:p>
            <a:pPr marL="457200" lvl="1" indent="0">
              <a:buNone/>
            </a:pPr>
            <a:endParaRPr lang="en-US" sz="2000" dirty="0"/>
          </a:p>
          <a:p>
            <a:pPr marL="400050"/>
            <a:r>
              <a:rPr lang="en-US" sz="2400" dirty="0"/>
              <a:t>Ground Leases</a:t>
            </a:r>
          </a:p>
          <a:p>
            <a:pPr marL="800100" lvl="1"/>
            <a:r>
              <a:rPr lang="en-US" sz="2000" dirty="0"/>
              <a:t>HUD-FHA Form Rider/Addendum</a:t>
            </a:r>
          </a:p>
          <a:p>
            <a:pPr marL="800100" lvl="1"/>
            <a:r>
              <a:rPr lang="en-US" sz="2000" dirty="0"/>
              <a:t>VHDA Bond Financing and Control of Casualty/Condemnation Proceeds</a:t>
            </a:r>
          </a:p>
          <a:p>
            <a:pPr marL="800100" lvl="1"/>
            <a:r>
              <a:rPr lang="en-US" sz="2000" dirty="0"/>
              <a:t>Subsidy Value in the Leasehold Interest</a:t>
            </a:r>
          </a:p>
          <a:p>
            <a:pPr marL="57150" indent="0">
              <a:spcBef>
                <a:spcPts val="0"/>
              </a:spcBef>
              <a:buNone/>
            </a:pPr>
            <a:endParaRPr lang="en-US" sz="2400" dirty="0"/>
          </a:p>
          <a:p>
            <a:pPr marL="400050"/>
            <a:r>
              <a:rPr lang="en-US" sz="2400" dirty="0"/>
              <a:t>VA Condominium Act</a:t>
            </a:r>
          </a:p>
          <a:p>
            <a:pPr lvl="1"/>
            <a:r>
              <a:rPr lang="en-US" sz="2000" dirty="0"/>
              <a:t>Substantially Completed v. ‘Not Yet Completed’ &amp; Volumetric Air Units</a:t>
            </a:r>
          </a:p>
          <a:p>
            <a:pPr lvl="1"/>
            <a:r>
              <a:rPr lang="en-US" sz="2000" dirty="0"/>
              <a:t>Agency &amp; Lender Concerns—</a:t>
            </a:r>
            <a:r>
              <a:rPr lang="en-US" dirty="0"/>
              <a:t>security, silo versus checkerboard approach</a:t>
            </a:r>
          </a:p>
          <a:p>
            <a:pPr lvl="1"/>
            <a:r>
              <a:rPr lang="en-US" sz="2000" dirty="0"/>
              <a:t>Voting Rights, Declarant during Construction </a:t>
            </a:r>
          </a:p>
          <a:p>
            <a:pPr>
              <a:spcBef>
                <a:spcPts val="1800"/>
              </a:spcBef>
            </a:pPr>
            <a:r>
              <a:rPr lang="en-US" sz="2200" dirty="0"/>
              <a:t>Time (Sequencing)</a:t>
            </a:r>
          </a:p>
          <a:p>
            <a:pPr marL="0" indent="0">
              <a:buNone/>
            </a:pPr>
            <a:endParaRPr lang="en-US" sz="2200" dirty="0"/>
          </a:p>
          <a:p>
            <a:pPr marL="0" indent="0">
              <a:buNone/>
            </a:pPr>
            <a:endParaRPr lang="en-US" sz="2200" dirty="0"/>
          </a:p>
          <a:p>
            <a:pPr marL="57150" indent="0">
              <a:buNone/>
            </a:pPr>
            <a:endParaRPr lang="en-US" sz="2400" dirty="0"/>
          </a:p>
          <a:p>
            <a:pPr marL="217170" indent="0">
              <a:buNone/>
            </a:pPr>
            <a:endParaRPr lang="en-US" sz="2400" dirty="0"/>
          </a:p>
          <a:p>
            <a:pPr marL="57150" indent="0">
              <a:buNone/>
            </a:pPr>
            <a:endParaRPr lang="en-US" sz="2400" dirty="0"/>
          </a:p>
          <a:p>
            <a:pPr marL="0" indent="0">
              <a:buNone/>
            </a:pPr>
            <a:endParaRPr lang="en-US" sz="2400" dirty="0"/>
          </a:p>
          <a:p>
            <a:pPr marL="0" indent="0">
              <a:buNone/>
            </a:pPr>
            <a:endParaRPr lang="en-US" sz="2400" dirty="0"/>
          </a:p>
          <a:p>
            <a:pPr marL="0" indent="0">
              <a:buNone/>
            </a:pPr>
            <a:endParaRPr lang="en-US" sz="6000" dirty="0"/>
          </a:p>
        </p:txBody>
      </p:sp>
      <p:sp>
        <p:nvSpPr>
          <p:cNvPr id="4" name="Slide Number Placeholder 3"/>
          <p:cNvSpPr>
            <a:spLocks noGrp="1"/>
          </p:cNvSpPr>
          <p:nvPr>
            <p:ph type="sldNum" sz="quarter" idx="12"/>
          </p:nvPr>
        </p:nvSpPr>
        <p:spPr>
          <a:xfrm>
            <a:off x="76200" y="6400801"/>
            <a:ext cx="2133600" cy="36512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61EF5D-8A37-49A7-87D2-0939B70A9059}" type="slidenum">
              <a:rPr kumimoji="0" lang="en-US" sz="1800" b="0" i="0" u="none" strike="noStrike" kern="0" cap="none" spc="0" normalizeH="0" baseline="0" noProof="0" smtClean="0">
                <a:ln>
                  <a:noFill/>
                </a:ln>
                <a:solidFill>
                  <a:prstClr val="black">
                    <a:tint val="7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prstClr val="black">
                  <a:tint val="75000"/>
                </a:prstClr>
              </a:solidFill>
              <a:effectLst/>
              <a:uLnTx/>
              <a:uFillTx/>
            </a:endParaRPr>
          </a:p>
        </p:txBody>
      </p:sp>
    </p:spTree>
    <p:extLst>
      <p:ext uri="{BB962C8B-B14F-4D97-AF65-F5344CB8AC3E}">
        <p14:creationId xmlns:p14="http://schemas.microsoft.com/office/powerpoint/2010/main" val="11385205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1534602" y="195259"/>
            <a:ext cx="7490129" cy="72709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endParaRPr lang="en-US" sz="3300" dirty="0">
              <a:solidFill>
                <a:schemeClr val="bg1"/>
              </a:solidFill>
              <a:latin typeface="+mn-lt"/>
            </a:endParaRPr>
          </a:p>
        </p:txBody>
      </p:sp>
      <p:sp>
        <p:nvSpPr>
          <p:cNvPr id="7" name="Rectangle 4"/>
          <p:cNvSpPr txBox="1">
            <a:spLocks noChangeArrowheads="1"/>
          </p:cNvSpPr>
          <p:nvPr/>
        </p:nvSpPr>
        <p:spPr>
          <a:xfrm>
            <a:off x="791078" y="2099510"/>
            <a:ext cx="7215887" cy="39433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lnSpc>
                <a:spcPct val="100000"/>
              </a:lnSpc>
              <a:spcBef>
                <a:spcPts val="750"/>
              </a:spcBef>
              <a:spcAft>
                <a:spcPts val="0"/>
              </a:spcAft>
            </a:pPr>
            <a:r>
              <a:rPr lang="en-US" altLang="en-US" sz="1800" dirty="0">
                <a:latin typeface="Verdana" panose="020B0604030504040204" pitchFamily="34" charset="0"/>
                <a:ea typeface="Verdana" panose="020B0604030504040204" pitchFamily="34" charset="0"/>
                <a:cs typeface="Verdana" panose="020B0604030504040204" pitchFamily="34" charset="0"/>
              </a:rPr>
              <a:t>Dividing the development costs between the two entities (continued)</a:t>
            </a:r>
          </a:p>
        </p:txBody>
      </p:sp>
      <p:sp>
        <p:nvSpPr>
          <p:cNvPr id="2" name="Rectangle 1"/>
          <p:cNvSpPr/>
          <p:nvPr/>
        </p:nvSpPr>
        <p:spPr>
          <a:xfrm>
            <a:off x="1055915" y="2893940"/>
            <a:ext cx="4572000" cy="2954655"/>
          </a:xfrm>
          <a:prstGeom prst="rect">
            <a:avLst/>
          </a:prstGeom>
        </p:spPr>
        <p:txBody>
          <a:bodyPr>
            <a:spAutoFit/>
          </a:bodyPr>
          <a:lstStyle/>
          <a:p>
            <a:pPr marL="557213" lvl="1" indent="-214313" defTabSz="685800" fontAlgn="auto">
              <a:spcBef>
                <a:spcPts val="0"/>
              </a:spcBef>
              <a:spcAft>
                <a:spcPts val="0"/>
              </a:spcAft>
              <a:buFont typeface="Arial" panose="020B0604020202020204" pitchFamily="34" charset="0"/>
              <a:buChar char="•"/>
            </a:pPr>
            <a:r>
              <a:rPr lang="en-US" altLang="en-US" sz="16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Two of everything </a:t>
            </a:r>
          </a:p>
          <a:p>
            <a:pPr marL="900113" lvl="2" indent="-214313" defTabSz="685800" fontAlgn="auto">
              <a:spcBef>
                <a:spcPts val="0"/>
              </a:spcBef>
              <a:spcAft>
                <a:spcPts val="0"/>
              </a:spcAft>
              <a:buFont typeface="Arial" panose="020B0604020202020204" pitchFamily="34" charset="0"/>
              <a:buChar char="•"/>
            </a:pPr>
            <a:r>
              <a:rPr lang="en-US" altLang="en-US" sz="1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Construction Contract </a:t>
            </a:r>
          </a:p>
          <a:p>
            <a:pPr marL="900113" lvl="2" indent="-214313" defTabSz="685800" fontAlgn="auto">
              <a:spcBef>
                <a:spcPts val="0"/>
              </a:spcBef>
              <a:spcAft>
                <a:spcPts val="0"/>
              </a:spcAft>
              <a:buFont typeface="Arial" panose="020B0604020202020204" pitchFamily="34" charset="0"/>
              <a:buChar char="•"/>
            </a:pPr>
            <a:r>
              <a:rPr lang="en-US" altLang="en-US" sz="1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Architect Agreement </a:t>
            </a:r>
          </a:p>
          <a:p>
            <a:pPr marL="900113" lvl="2" indent="-214313" defTabSz="685800" fontAlgn="auto">
              <a:spcBef>
                <a:spcPts val="0"/>
              </a:spcBef>
              <a:spcAft>
                <a:spcPts val="0"/>
              </a:spcAft>
              <a:buFont typeface="Arial" panose="020B0604020202020204" pitchFamily="34" charset="0"/>
              <a:buChar char="•"/>
            </a:pPr>
            <a:r>
              <a:rPr lang="en-US" altLang="en-US" sz="1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Developer Agreement</a:t>
            </a:r>
          </a:p>
          <a:p>
            <a:pPr marL="900113" lvl="2" indent="-214313" defTabSz="685800" fontAlgn="auto">
              <a:spcBef>
                <a:spcPts val="0"/>
              </a:spcBef>
              <a:spcAft>
                <a:spcPts val="0"/>
              </a:spcAft>
              <a:buFont typeface="Arial" panose="020B0604020202020204" pitchFamily="34" charset="0"/>
              <a:buChar char="•"/>
            </a:pPr>
            <a:r>
              <a:rPr lang="en-US" altLang="en-US" sz="1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Attorney; Accountant; Other professional fees</a:t>
            </a:r>
          </a:p>
          <a:p>
            <a:pPr marL="900113" lvl="2" indent="-214313" defTabSz="685800" fontAlgn="auto">
              <a:spcBef>
                <a:spcPts val="0"/>
              </a:spcBef>
              <a:spcAft>
                <a:spcPts val="0"/>
              </a:spcAft>
              <a:buFont typeface="Arial" panose="020B0604020202020204" pitchFamily="34" charset="0"/>
              <a:buChar char="•"/>
            </a:pPr>
            <a:r>
              <a:rPr lang="en-US" altLang="en-US" sz="1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Property Management Agreements; Consulting agreements</a:t>
            </a:r>
          </a:p>
          <a:p>
            <a:pPr marL="900113" lvl="2" indent="-214313" defTabSz="685800" fontAlgn="auto">
              <a:spcBef>
                <a:spcPts val="0"/>
              </a:spcBef>
              <a:spcAft>
                <a:spcPts val="0"/>
              </a:spcAft>
              <a:buFont typeface="Arial" panose="020B0604020202020204" pitchFamily="34" charset="0"/>
              <a:buChar char="•"/>
            </a:pPr>
            <a:r>
              <a:rPr lang="en-US" altLang="en-US" sz="1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Lender Diligence?</a:t>
            </a:r>
          </a:p>
          <a:p>
            <a:pPr marL="557213" lvl="1" indent="-214313" defTabSz="685800" fontAlgn="auto">
              <a:spcBef>
                <a:spcPts val="0"/>
              </a:spcBef>
              <a:spcAft>
                <a:spcPts val="0"/>
              </a:spcAft>
              <a:buFont typeface="Arial" panose="020B0604020202020204" pitchFamily="34" charset="0"/>
              <a:buChar char="•"/>
            </a:pPr>
            <a:r>
              <a:rPr lang="en-US" altLang="en-US" sz="16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Allocations </a:t>
            </a:r>
          </a:p>
          <a:p>
            <a:pPr marL="900113" lvl="2" indent="-214313" defTabSz="685800" fontAlgn="auto">
              <a:spcBef>
                <a:spcPts val="0"/>
              </a:spcBef>
              <a:spcAft>
                <a:spcPts val="0"/>
              </a:spcAft>
              <a:buFont typeface="Arial" panose="020B0604020202020204" pitchFamily="34" charset="0"/>
              <a:buChar char="•"/>
            </a:pPr>
            <a:r>
              <a:rPr lang="en-US" altLang="en-US" sz="1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Soft Costs</a:t>
            </a:r>
          </a:p>
          <a:p>
            <a:pPr marL="900113" lvl="2" indent="-214313" defTabSz="685800" fontAlgn="auto">
              <a:spcBef>
                <a:spcPts val="0"/>
              </a:spcBef>
              <a:spcAft>
                <a:spcPts val="0"/>
              </a:spcAft>
              <a:buFont typeface="Arial" panose="020B0604020202020204" pitchFamily="34" charset="0"/>
              <a:buChar char="•"/>
            </a:pPr>
            <a:r>
              <a:rPr lang="en-US" altLang="en-US" sz="1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Common Areas and Amenities</a:t>
            </a:r>
          </a:p>
          <a:p>
            <a:pPr marL="900113" lvl="2" indent="-214313" defTabSz="685800" fontAlgn="auto">
              <a:spcBef>
                <a:spcPts val="0"/>
              </a:spcBef>
              <a:spcAft>
                <a:spcPts val="0"/>
              </a:spcAft>
              <a:buFont typeface="Arial" panose="020B0604020202020204" pitchFamily="34" charset="0"/>
              <a:buChar char="•"/>
            </a:pPr>
            <a:r>
              <a:rPr lang="en-US" altLang="en-US" sz="1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Cost Sharing </a:t>
            </a:r>
          </a:p>
        </p:txBody>
      </p:sp>
      <p:sp>
        <p:nvSpPr>
          <p:cNvPr id="3" name="Rectangle 2"/>
          <p:cNvSpPr/>
          <p:nvPr/>
        </p:nvSpPr>
        <p:spPr>
          <a:xfrm>
            <a:off x="1944094" y="199074"/>
            <a:ext cx="6062871" cy="600164"/>
          </a:xfrm>
          <a:prstGeom prst="rect">
            <a:avLst/>
          </a:prstGeom>
        </p:spPr>
        <p:txBody>
          <a:bodyPr wrap="square">
            <a:spAutoFit/>
          </a:bodyPr>
          <a:lstStyle/>
          <a:p>
            <a:pPr lvl="0" defTabSz="685800" fontAlgn="auto">
              <a:spcAft>
                <a:spcPts val="0"/>
              </a:spcAft>
            </a:pPr>
            <a:r>
              <a:rPr lang="en-US" sz="3300" dirty="0">
                <a:solidFill>
                  <a:prstClr val="white"/>
                </a:solidFill>
                <a:latin typeface="Calibri" panose="020F0502020204030204"/>
              </a:rPr>
              <a:t>After Separating the Real Estate…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8065" y="6269078"/>
            <a:ext cx="2575937" cy="569259"/>
          </a:xfrm>
          <a:prstGeom prst="rect">
            <a:avLst/>
          </a:prstGeom>
        </p:spPr>
      </p:pic>
    </p:spTree>
    <p:extLst>
      <p:ext uri="{BB962C8B-B14F-4D97-AF65-F5344CB8AC3E}">
        <p14:creationId xmlns:p14="http://schemas.microsoft.com/office/powerpoint/2010/main" val="8416274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639422" y="353203"/>
            <a:ext cx="5609607" cy="407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rtlCol="0" anchor="ctr">
            <a:spAutoFit/>
          </a:bodyPr>
          <a:lstStyle>
            <a:lvl1pPr algn="l" defTabSz="914400" rtl="0" eaLnBrk="1" latinLnBrk="0" hangingPunct="1">
              <a:lnSpc>
                <a:spcPct val="90000"/>
              </a:lnSpc>
              <a:spcBef>
                <a:spcPct val="20000"/>
              </a:spcBef>
              <a:buChar char="•"/>
              <a:defRPr sz="3200" kern="1200">
                <a:solidFill>
                  <a:schemeClr val="tx1"/>
                </a:solidFill>
                <a:latin typeface="Times" panose="02020603050405020304" pitchFamily="18" charset="0"/>
                <a:ea typeface="Geneva" pitchFamily="8" charset="-128"/>
                <a:cs typeface="+mj-cs"/>
              </a:defRPr>
            </a:lvl1pPr>
            <a:lvl2pPr marL="742950" indent="-285750">
              <a:spcBef>
                <a:spcPct val="20000"/>
              </a:spcBef>
              <a:buChar char="–"/>
              <a:defRPr sz="2800">
                <a:solidFill>
                  <a:schemeClr val="tx1"/>
                </a:solidFill>
                <a:latin typeface="Times" panose="02020603050405020304" pitchFamily="18" charset="0"/>
                <a:ea typeface="Geneva" pitchFamily="8" charset="-128"/>
              </a:defRPr>
            </a:lvl2pPr>
            <a:lvl3pPr marL="1143000" indent="-228600">
              <a:spcBef>
                <a:spcPct val="20000"/>
              </a:spcBef>
              <a:buChar char="•"/>
              <a:defRPr sz="2400">
                <a:solidFill>
                  <a:schemeClr val="tx1"/>
                </a:solidFill>
                <a:latin typeface="Times" panose="02020603050405020304" pitchFamily="18" charset="0"/>
                <a:ea typeface="Geneva" pitchFamily="8" charset="-128"/>
              </a:defRPr>
            </a:lvl3pPr>
            <a:lvl4pPr marL="1600200" indent="-228600">
              <a:spcBef>
                <a:spcPct val="20000"/>
              </a:spcBef>
              <a:buChar char="–"/>
              <a:defRPr sz="2000">
                <a:solidFill>
                  <a:schemeClr val="tx1"/>
                </a:solidFill>
                <a:latin typeface="Times" panose="02020603050405020304" pitchFamily="18" charset="0"/>
                <a:ea typeface="Geneva" pitchFamily="8" charset="-128"/>
              </a:defRPr>
            </a:lvl4pPr>
            <a:lvl5pPr marL="2057400" indent="-228600">
              <a:spcBef>
                <a:spcPct val="20000"/>
              </a:spcBef>
              <a:buChar char="»"/>
              <a:defRPr sz="2000">
                <a:solidFill>
                  <a:schemeClr val="tx1"/>
                </a:solidFill>
                <a:latin typeface="Times" panose="02020603050405020304" pitchFamily="18" charset="0"/>
                <a:ea typeface="Geneva" pitchFamily="8"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Geneva" pitchFamily="8"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Geneva" pitchFamily="8"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Geneva" pitchFamily="8"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Geneva" pitchFamily="8" charset="-128"/>
              </a:defRPr>
            </a:lvl9pPr>
          </a:lstStyle>
          <a:p>
            <a:pPr defTabSz="685800" fontAlgn="auto">
              <a:spcBef>
                <a:spcPct val="50000"/>
              </a:spcBef>
              <a:spcAft>
                <a:spcPts val="0"/>
              </a:spcAft>
              <a:buNone/>
            </a:pPr>
            <a:r>
              <a:rPr lang="en-US" alt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Twinning and the Accounting Rules</a:t>
            </a:r>
            <a:endParaRPr lang="en-US" alt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7" name="Rectangle 4"/>
          <p:cNvSpPr txBox="1">
            <a:spLocks noChangeArrowheads="1"/>
          </p:cNvSpPr>
          <p:nvPr/>
        </p:nvSpPr>
        <p:spPr>
          <a:xfrm>
            <a:off x="791078" y="2099510"/>
            <a:ext cx="6457951" cy="39433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lnSpc>
                <a:spcPct val="100000"/>
              </a:lnSpc>
              <a:spcBef>
                <a:spcPts val="750"/>
              </a:spcBef>
              <a:spcAft>
                <a:spcPts val="0"/>
              </a:spcAft>
              <a:buNone/>
            </a:pPr>
            <a:r>
              <a:rPr lang="en-US" altLang="en-US" sz="2000" dirty="0">
                <a:latin typeface="Verdana" panose="020B0604030504040204" pitchFamily="34" charset="0"/>
                <a:ea typeface="Verdana" panose="020B0604030504040204" pitchFamily="34" charset="0"/>
                <a:cs typeface="Verdana" panose="020B0604030504040204" pitchFamily="34" charset="0"/>
              </a:rPr>
              <a:t>IRC Provisions (allocations)</a:t>
            </a:r>
          </a:p>
        </p:txBody>
      </p:sp>
      <p:sp>
        <p:nvSpPr>
          <p:cNvPr id="2" name="Rectangle 1"/>
          <p:cNvSpPr/>
          <p:nvPr/>
        </p:nvSpPr>
        <p:spPr>
          <a:xfrm>
            <a:off x="2079173" y="2751193"/>
            <a:ext cx="4452257" cy="2031325"/>
          </a:xfrm>
          <a:prstGeom prst="rect">
            <a:avLst/>
          </a:prstGeom>
        </p:spPr>
        <p:txBody>
          <a:bodyPr wrap="square">
            <a:spAutoFit/>
          </a:bodyPr>
          <a:lstStyle/>
          <a:p>
            <a:pPr defTabSz="685800" fontAlgn="auto">
              <a:spcBef>
                <a:spcPts val="0"/>
              </a:spcBef>
              <a:spcAft>
                <a:spcPts val="0"/>
              </a:spcAft>
            </a:pPr>
            <a:r>
              <a:rPr lang="en-US" altLang="en-US" sz="15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Treas. Reg. 1.263(A)-1(f)</a:t>
            </a:r>
          </a:p>
          <a:p>
            <a:pPr defTabSz="685800" fontAlgn="auto">
              <a:spcBef>
                <a:spcPts val="0"/>
              </a:spcBef>
              <a:spcAft>
                <a:spcPts val="0"/>
              </a:spcAft>
            </a:pPr>
            <a:endParaRPr lang="en-US" sz="1500" kern="0" dirty="0">
              <a:solidFill>
                <a:srgbClr val="333333"/>
              </a:solidFill>
              <a:latin typeface="Verdana" panose="020B0604030504040204" pitchFamily="34" charset="0"/>
              <a:ea typeface="Verdana" panose="020B0604030504040204" pitchFamily="34" charset="0"/>
              <a:cs typeface="Verdana" panose="020B0604030504040204" pitchFamily="34" charset="0"/>
            </a:endParaRPr>
          </a:p>
          <a:p>
            <a:pPr defTabSz="685800" fontAlgn="auto">
              <a:spcBef>
                <a:spcPts val="0"/>
              </a:spcBef>
              <a:spcAft>
                <a:spcPts val="0"/>
              </a:spcAft>
            </a:pPr>
            <a:r>
              <a:rPr lang="en-US" sz="1500" kern="0" dirty="0">
                <a:solidFill>
                  <a:srgbClr val="333333"/>
                </a:solidFill>
                <a:latin typeface="Verdana" panose="020B0604030504040204" pitchFamily="34" charset="0"/>
              </a:rPr>
              <a:t>(2)Specific identification method</a:t>
            </a:r>
            <a:r>
              <a:rPr lang="en-US" sz="1500" b="1" i="1" kern="0" dirty="0">
                <a:solidFill>
                  <a:srgbClr val="333333"/>
                </a:solidFill>
                <a:latin typeface="Verdana" panose="020B0604030504040204" pitchFamily="34" charset="0"/>
              </a:rPr>
              <a:t>.</a:t>
            </a:r>
            <a:r>
              <a:rPr lang="en-US" sz="1350" kern="0" dirty="0">
                <a:solidFill>
                  <a:srgbClr val="333333"/>
                </a:solidFill>
                <a:latin typeface="Verdana" panose="020B0604030504040204" pitchFamily="34" charset="0"/>
              </a:rPr>
              <a:t> </a:t>
            </a:r>
          </a:p>
          <a:p>
            <a:pPr defTabSz="685800" fontAlgn="auto">
              <a:spcBef>
                <a:spcPts val="0"/>
              </a:spcBef>
              <a:spcAft>
                <a:spcPts val="0"/>
              </a:spcAft>
            </a:pPr>
            <a:endParaRPr lang="en-US" sz="1350" kern="0" dirty="0">
              <a:solidFill>
                <a:srgbClr val="333333"/>
              </a:solidFill>
              <a:latin typeface="Verdana" panose="020B0604030504040204" pitchFamily="34" charset="0"/>
            </a:endParaRPr>
          </a:p>
          <a:p>
            <a:pPr defTabSz="685800" fontAlgn="auto">
              <a:spcBef>
                <a:spcPts val="0"/>
              </a:spcBef>
              <a:spcAft>
                <a:spcPts val="0"/>
              </a:spcAft>
            </a:pPr>
            <a:r>
              <a:rPr lang="en-US" sz="1350" kern="0" dirty="0">
                <a:solidFill>
                  <a:srgbClr val="333333"/>
                </a:solidFill>
                <a:latin typeface="Verdana" panose="020B0604030504040204" pitchFamily="34" charset="0"/>
              </a:rPr>
              <a:t>A specific identification method traces costs to a cost objective, such as a function, department, activity, or product, on the basis of a cause and effect or other reasonable relationship between the costs and the cost objective.</a:t>
            </a:r>
            <a:endParaRPr lang="en-US" sz="1350" kern="0" dirty="0">
              <a:solidFill>
                <a:sysClr val="windowText" lastClr="00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8065" y="6269078"/>
            <a:ext cx="2575937" cy="569259"/>
          </a:xfrm>
          <a:prstGeom prst="rect">
            <a:avLst/>
          </a:prstGeom>
        </p:spPr>
      </p:pic>
    </p:spTree>
    <p:extLst>
      <p:ext uri="{BB962C8B-B14F-4D97-AF65-F5344CB8AC3E}">
        <p14:creationId xmlns:p14="http://schemas.microsoft.com/office/powerpoint/2010/main" val="24488015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628651" y="2226469"/>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None/>
            </a:pPr>
            <a:endParaRPr lang="en-US" sz="2100" dirty="0"/>
          </a:p>
        </p:txBody>
      </p:sp>
      <p:sp>
        <p:nvSpPr>
          <p:cNvPr id="4" name="Rectangle 4"/>
          <p:cNvSpPr txBox="1">
            <a:spLocks noChangeArrowheads="1"/>
          </p:cNvSpPr>
          <p:nvPr/>
        </p:nvSpPr>
        <p:spPr>
          <a:xfrm>
            <a:off x="791078" y="2099510"/>
            <a:ext cx="6457951" cy="39433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lnSpc>
                <a:spcPct val="100000"/>
              </a:lnSpc>
              <a:spcBef>
                <a:spcPts val="750"/>
              </a:spcBef>
              <a:spcAft>
                <a:spcPts val="0"/>
              </a:spcAft>
            </a:pPr>
            <a:endParaRPr lang="en-US" altLang="en-US" sz="2100" dirty="0"/>
          </a:p>
        </p:txBody>
      </p:sp>
      <p:sp>
        <p:nvSpPr>
          <p:cNvPr id="2" name="Rectangle 1"/>
          <p:cNvSpPr/>
          <p:nvPr/>
        </p:nvSpPr>
        <p:spPr>
          <a:xfrm>
            <a:off x="2293735" y="3107460"/>
            <a:ext cx="4572000" cy="923330"/>
          </a:xfrm>
          <a:prstGeom prst="rect">
            <a:avLst/>
          </a:prstGeom>
        </p:spPr>
        <p:txBody>
          <a:bodyPr>
            <a:spAutoFit/>
          </a:bodyPr>
          <a:lstStyle/>
          <a:p>
            <a:pPr defTabSz="685800" fontAlgn="auto">
              <a:spcBef>
                <a:spcPts val="0"/>
              </a:spcBef>
              <a:spcAft>
                <a:spcPts val="0"/>
              </a:spcAft>
            </a:pPr>
            <a:r>
              <a:rPr lang="en-US" sz="1350" kern="0" dirty="0">
                <a:solidFill>
                  <a:srgbClr val="333333"/>
                </a:solidFill>
                <a:latin typeface="Verdana" panose="020B0604030504040204" pitchFamily="34" charset="0"/>
              </a:rPr>
              <a:t>The total costs actually capitalized during the taxable year do not differ significantly from the aggregate costs that would be properly capitalized using another permissible method ….</a:t>
            </a:r>
            <a:endParaRPr lang="en-US" sz="1350" kern="0" dirty="0">
              <a:solidFill>
                <a:sysClr val="windowText" lastClr="000000"/>
              </a:solidFill>
            </a:endParaRPr>
          </a:p>
        </p:txBody>
      </p:sp>
      <p:sp>
        <p:nvSpPr>
          <p:cNvPr id="3" name="Rectangle 2"/>
          <p:cNvSpPr/>
          <p:nvPr/>
        </p:nvSpPr>
        <p:spPr>
          <a:xfrm>
            <a:off x="2286000" y="4071186"/>
            <a:ext cx="4572000" cy="507831"/>
          </a:xfrm>
          <a:prstGeom prst="rect">
            <a:avLst/>
          </a:prstGeom>
        </p:spPr>
        <p:txBody>
          <a:bodyPr>
            <a:spAutoFit/>
          </a:bodyPr>
          <a:lstStyle/>
          <a:p>
            <a:pPr defTabSz="685800" fontAlgn="auto">
              <a:spcBef>
                <a:spcPts val="0"/>
              </a:spcBef>
              <a:spcAft>
                <a:spcPts val="0"/>
              </a:spcAft>
            </a:pPr>
            <a:r>
              <a:rPr lang="en-US" sz="1350" kern="0" dirty="0">
                <a:solidFill>
                  <a:srgbClr val="333333"/>
                </a:solidFill>
                <a:latin typeface="Verdana" panose="020B0604030504040204" pitchFamily="34" charset="0"/>
              </a:rPr>
              <a:t>The allocation method is applied consistently by the taxpayer;</a:t>
            </a:r>
            <a:endParaRPr lang="en-US" sz="1350" kern="0" dirty="0">
              <a:solidFill>
                <a:sysClr val="windowText" lastClr="000000"/>
              </a:solidFill>
            </a:endParaRPr>
          </a:p>
        </p:txBody>
      </p:sp>
      <p:sp>
        <p:nvSpPr>
          <p:cNvPr id="7" name="Rectangle 6"/>
          <p:cNvSpPr/>
          <p:nvPr/>
        </p:nvSpPr>
        <p:spPr>
          <a:xfrm>
            <a:off x="2293735" y="4606623"/>
            <a:ext cx="4572000" cy="923330"/>
          </a:xfrm>
          <a:prstGeom prst="rect">
            <a:avLst/>
          </a:prstGeom>
        </p:spPr>
        <p:txBody>
          <a:bodyPr>
            <a:spAutoFit/>
          </a:bodyPr>
          <a:lstStyle/>
          <a:p>
            <a:pPr defTabSz="685800" fontAlgn="auto">
              <a:spcBef>
                <a:spcPts val="0"/>
              </a:spcBef>
              <a:spcAft>
                <a:spcPts val="0"/>
              </a:spcAft>
            </a:pPr>
            <a:r>
              <a:rPr lang="en-US" sz="1350" kern="0" dirty="0">
                <a:solidFill>
                  <a:srgbClr val="333333"/>
                </a:solidFill>
                <a:latin typeface="Verdana" panose="020B0604030504040204" pitchFamily="34" charset="0"/>
              </a:rPr>
              <a:t>The allocation method is not used to circumvent the requirements of the simplified methods in this section or in § 1.263A-2, § 1.263A-3, or the principles of section 263A.</a:t>
            </a:r>
            <a:endParaRPr lang="en-US" sz="1350" kern="0" dirty="0">
              <a:solidFill>
                <a:sysClr val="windowText" lastClr="000000"/>
              </a:solidFill>
            </a:endParaRPr>
          </a:p>
        </p:txBody>
      </p:sp>
      <p:sp>
        <p:nvSpPr>
          <p:cNvPr id="8" name="Rectangle 7"/>
          <p:cNvSpPr/>
          <p:nvPr/>
        </p:nvSpPr>
        <p:spPr>
          <a:xfrm>
            <a:off x="2013857" y="1927954"/>
            <a:ext cx="4572000" cy="1211870"/>
          </a:xfrm>
          <a:prstGeom prst="rect">
            <a:avLst/>
          </a:prstGeom>
        </p:spPr>
        <p:txBody>
          <a:bodyPr>
            <a:spAutoFit/>
          </a:bodyPr>
          <a:lstStyle/>
          <a:p>
            <a:pPr defTabSz="685800" fontAlgn="auto">
              <a:spcBef>
                <a:spcPts val="0"/>
              </a:spcBef>
              <a:spcAft>
                <a:spcPts val="0"/>
              </a:spcAft>
            </a:pPr>
            <a:r>
              <a:rPr lang="en-US" altLang="en-US" sz="15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Treas. Reg. 1.263(A)-1(f)</a:t>
            </a:r>
          </a:p>
          <a:p>
            <a:pPr defTabSz="685800" fontAlgn="auto">
              <a:spcBef>
                <a:spcPts val="0"/>
              </a:spcBef>
              <a:spcAft>
                <a:spcPts val="0"/>
              </a:spcAft>
            </a:pPr>
            <a:r>
              <a:rPr lang="en-US" sz="1500" kern="0" dirty="0">
                <a:solidFill>
                  <a:srgbClr val="333333"/>
                </a:solidFill>
                <a:latin typeface="Verdana" panose="020B0604030504040204" pitchFamily="34" charset="0"/>
                <a:ea typeface="Verdana" panose="020B0604030504040204" pitchFamily="34" charset="0"/>
                <a:cs typeface="Verdana" panose="020B0604030504040204" pitchFamily="34" charset="0"/>
              </a:rPr>
              <a:t>(4) Reasonable allocation methods</a:t>
            </a:r>
            <a:endParaRPr lang="en-US" sz="15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endParaRPr>
          </a:p>
          <a:p>
            <a:pPr defTabSz="685800" fontAlgn="auto">
              <a:spcBef>
                <a:spcPts val="0"/>
              </a:spcBef>
              <a:spcAft>
                <a:spcPts val="0"/>
              </a:spcAft>
            </a:pPr>
            <a:r>
              <a:rPr lang="en-US" sz="1350" kern="0" dirty="0">
                <a:solidFill>
                  <a:srgbClr val="333333"/>
                </a:solidFill>
                <a:latin typeface="Verdana" panose="020B0604030504040204" pitchFamily="34" charset="0"/>
              </a:rPr>
              <a:t>An allocation method is reasonable if, with respect to the taxpayer's production or resale activities taken as a whole -</a:t>
            </a:r>
            <a:endParaRPr lang="en-US" sz="1350" kern="0" dirty="0">
              <a:solidFill>
                <a:sysClr val="windowText" lastClr="000000"/>
              </a:solidFill>
            </a:endParaRPr>
          </a:p>
        </p:txBody>
      </p:sp>
      <p:pic>
        <p:nvPicPr>
          <p:cNvPr id="9" name="Picture 8"/>
          <p:cNvPicPr>
            <a:picLocks noChangeAspect="1"/>
          </p:cNvPicPr>
          <p:nvPr/>
        </p:nvPicPr>
        <p:blipFill>
          <a:blip r:embed="rId3"/>
          <a:stretch>
            <a:fillRect/>
          </a:stretch>
        </p:blipFill>
        <p:spPr>
          <a:xfrm>
            <a:off x="2653788" y="205909"/>
            <a:ext cx="5188147" cy="64623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065" y="6269078"/>
            <a:ext cx="2575937" cy="569259"/>
          </a:xfrm>
          <a:prstGeom prst="rect">
            <a:avLst/>
          </a:prstGeom>
        </p:spPr>
      </p:pic>
    </p:spTree>
    <p:extLst>
      <p:ext uri="{BB962C8B-B14F-4D97-AF65-F5344CB8AC3E}">
        <p14:creationId xmlns:p14="http://schemas.microsoft.com/office/powerpoint/2010/main" val="2611560643"/>
      </p:ext>
    </p:extLst>
  </p:cSld>
  <p:clrMapOvr>
    <a:masterClrMapping/>
  </p:clrMapOvr>
  <p:transition xmlns:p14="http://schemas.microsoft.com/office/powerpoint/2010/main" spd="slow">
    <p:wheel spokes="1"/>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1512414" y="9554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US" sz="3300" dirty="0">
                <a:solidFill>
                  <a:schemeClr val="bg1"/>
                </a:solidFill>
                <a:latin typeface="+mn-lt"/>
              </a:rPr>
              <a:t>After Separating the Real Estate…</a:t>
            </a:r>
          </a:p>
        </p:txBody>
      </p:sp>
      <p:sp>
        <p:nvSpPr>
          <p:cNvPr id="7" name="Rectangle 4"/>
          <p:cNvSpPr txBox="1">
            <a:spLocks noChangeArrowheads="1"/>
          </p:cNvSpPr>
          <p:nvPr/>
        </p:nvSpPr>
        <p:spPr>
          <a:xfrm>
            <a:off x="791077" y="2099510"/>
            <a:ext cx="7542432" cy="39433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lnSpc>
                <a:spcPct val="100000"/>
              </a:lnSpc>
              <a:spcBef>
                <a:spcPts val="750"/>
              </a:spcBef>
              <a:spcAft>
                <a:spcPts val="0"/>
              </a:spcAft>
            </a:pPr>
            <a:endParaRPr lang="en-US" altLang="en-US" sz="2000" dirty="0">
              <a:latin typeface="Verdana" panose="020B0604030504040204" pitchFamily="34" charset="0"/>
              <a:ea typeface="Verdana" panose="020B0604030504040204" pitchFamily="34" charset="0"/>
              <a:cs typeface="Verdana" panose="020B0604030504040204" pitchFamily="34" charset="0"/>
            </a:endParaRPr>
          </a:p>
          <a:p>
            <a:pPr marL="171450" indent="-171450" defTabSz="685800" fontAlgn="auto">
              <a:lnSpc>
                <a:spcPct val="100000"/>
              </a:lnSpc>
              <a:spcBef>
                <a:spcPts val="750"/>
              </a:spcBef>
              <a:spcAft>
                <a:spcPts val="0"/>
              </a:spcAft>
            </a:pPr>
            <a:r>
              <a:rPr lang="en-US" altLang="en-US" sz="2000" dirty="0">
                <a:latin typeface="Verdana" panose="020B0604030504040204" pitchFamily="34" charset="0"/>
                <a:ea typeface="Verdana" panose="020B0604030504040204" pitchFamily="34" charset="0"/>
                <a:cs typeface="Verdana" panose="020B0604030504040204" pitchFamily="34" charset="0"/>
              </a:rPr>
              <a:t>Dividing development costs between the two entities</a:t>
            </a:r>
          </a:p>
          <a:p>
            <a:pPr marL="514350" lvl="1" indent="-171450" defTabSz="685800" fontAlgn="auto">
              <a:lnSpc>
                <a:spcPct val="100000"/>
              </a:lnSpc>
              <a:spcBef>
                <a:spcPts val="375"/>
              </a:spcBef>
              <a:spcAft>
                <a:spcPts val="0"/>
              </a:spcAft>
            </a:pPr>
            <a:r>
              <a:rPr lang="en-US" altLang="en-US" sz="1600" dirty="0">
                <a:latin typeface="Verdana" panose="020B0604030504040204" pitchFamily="34" charset="0"/>
                <a:ea typeface="Verdana" panose="020B0604030504040204" pitchFamily="34" charset="0"/>
                <a:cs typeface="Verdana" panose="020B0604030504040204" pitchFamily="34" charset="0"/>
              </a:rPr>
              <a:t>4% considerations</a:t>
            </a:r>
          </a:p>
          <a:p>
            <a:pPr marL="857250" lvl="2" indent="-171450" defTabSz="685800" fontAlgn="auto">
              <a:lnSpc>
                <a:spcPct val="100000"/>
              </a:lnSpc>
              <a:spcBef>
                <a:spcPts val="375"/>
              </a:spcBef>
              <a:spcAft>
                <a:spcPts val="0"/>
              </a:spcAft>
            </a:pPr>
            <a:r>
              <a:rPr lang="en-US" altLang="en-US" sz="1400" dirty="0">
                <a:latin typeface="Verdana" panose="020B0604030504040204" pitchFamily="34" charset="0"/>
                <a:ea typeface="Verdana" panose="020B0604030504040204" pitchFamily="34" charset="0"/>
                <a:cs typeface="Verdana" panose="020B0604030504040204" pitchFamily="34" charset="0"/>
              </a:rPr>
              <a:t>Land costs</a:t>
            </a:r>
          </a:p>
          <a:p>
            <a:pPr marL="857250" lvl="2" indent="-171450" defTabSz="685800" fontAlgn="auto">
              <a:lnSpc>
                <a:spcPct val="100000"/>
              </a:lnSpc>
              <a:spcBef>
                <a:spcPts val="375"/>
              </a:spcBef>
              <a:spcAft>
                <a:spcPts val="0"/>
              </a:spcAft>
            </a:pPr>
            <a:r>
              <a:rPr lang="en-US" altLang="en-US" sz="1400" dirty="0">
                <a:latin typeface="Verdana" panose="020B0604030504040204" pitchFamily="34" charset="0"/>
                <a:ea typeface="Verdana" panose="020B0604030504040204" pitchFamily="34" charset="0"/>
                <a:cs typeface="Verdana" panose="020B0604030504040204" pitchFamily="34" charset="0"/>
              </a:rPr>
              <a:t>50% test</a:t>
            </a:r>
          </a:p>
          <a:p>
            <a:pPr marL="857250" lvl="2" indent="-171450" defTabSz="685800" fontAlgn="auto">
              <a:lnSpc>
                <a:spcPct val="100000"/>
              </a:lnSpc>
              <a:spcBef>
                <a:spcPts val="375"/>
              </a:spcBef>
              <a:spcAft>
                <a:spcPts val="0"/>
              </a:spcAft>
            </a:pPr>
            <a:r>
              <a:rPr lang="en-US" altLang="en-US" sz="1400" dirty="0">
                <a:latin typeface="Verdana" panose="020B0604030504040204" pitchFamily="34" charset="0"/>
                <a:ea typeface="Verdana" panose="020B0604030504040204" pitchFamily="34" charset="0"/>
                <a:cs typeface="Verdana" panose="020B0604030504040204" pitchFamily="34" charset="0"/>
              </a:rPr>
              <a:t>Qualified costs / 95-5 test</a:t>
            </a:r>
          </a:p>
          <a:p>
            <a:pPr marL="514350" lvl="1" indent="-171450" defTabSz="685800" fontAlgn="auto">
              <a:lnSpc>
                <a:spcPct val="100000"/>
              </a:lnSpc>
              <a:spcBef>
                <a:spcPts val="375"/>
              </a:spcBef>
              <a:spcAft>
                <a:spcPts val="0"/>
              </a:spcAft>
            </a:pPr>
            <a:r>
              <a:rPr lang="en-US" altLang="en-US" sz="1600" dirty="0">
                <a:latin typeface="Verdana" panose="020B0604030504040204" pitchFamily="34" charset="0"/>
                <a:ea typeface="Verdana" panose="020B0604030504040204" pitchFamily="34" charset="0"/>
                <a:cs typeface="Verdana" panose="020B0604030504040204" pitchFamily="34" charset="0"/>
              </a:rPr>
              <a:t>9% considerations</a:t>
            </a:r>
          </a:p>
          <a:p>
            <a:pPr marL="857250" lvl="2" indent="-171450" defTabSz="685800" fontAlgn="auto">
              <a:lnSpc>
                <a:spcPct val="100000"/>
              </a:lnSpc>
              <a:spcBef>
                <a:spcPts val="375"/>
              </a:spcBef>
              <a:spcAft>
                <a:spcPts val="0"/>
              </a:spcAft>
            </a:pPr>
            <a:r>
              <a:rPr lang="en-US" altLang="en-US" sz="1400" dirty="0">
                <a:latin typeface="Verdana" panose="020B0604030504040204" pitchFamily="34" charset="0"/>
                <a:ea typeface="Verdana" panose="020B0604030504040204" pitchFamily="34" charset="0"/>
                <a:cs typeface="Verdana" panose="020B0604030504040204" pitchFamily="34" charset="0"/>
              </a:rPr>
              <a:t>Impact on the application </a:t>
            </a:r>
          </a:p>
          <a:p>
            <a:pPr marL="857250" lvl="2" indent="-171450" defTabSz="685800" fontAlgn="auto">
              <a:lnSpc>
                <a:spcPct val="100000"/>
              </a:lnSpc>
              <a:spcBef>
                <a:spcPts val="375"/>
              </a:spcBef>
              <a:spcAft>
                <a:spcPts val="0"/>
              </a:spcAft>
            </a:pPr>
            <a:r>
              <a:rPr lang="en-US" altLang="en-US" sz="1400" dirty="0">
                <a:latin typeface="Verdana" panose="020B0604030504040204" pitchFamily="34" charset="0"/>
                <a:ea typeface="Verdana" panose="020B0604030504040204" pitchFamily="34" charset="0"/>
                <a:cs typeface="Verdana" panose="020B0604030504040204" pitchFamily="34" charset="0"/>
              </a:rPr>
              <a:t>Capital accounts </a:t>
            </a:r>
          </a:p>
          <a:p>
            <a:pPr marL="857250" lvl="2" indent="-171450" defTabSz="685800" fontAlgn="auto">
              <a:lnSpc>
                <a:spcPct val="100000"/>
              </a:lnSpc>
              <a:spcBef>
                <a:spcPts val="375"/>
              </a:spcBef>
              <a:spcAft>
                <a:spcPts val="0"/>
              </a:spcAft>
            </a:pPr>
            <a:r>
              <a:rPr lang="en-US" altLang="en-US" sz="1400" dirty="0">
                <a:latin typeface="Verdana" panose="020B0604030504040204" pitchFamily="34" charset="0"/>
                <a:ea typeface="Verdana" panose="020B0604030504040204" pitchFamily="34" charset="0"/>
                <a:cs typeface="Verdana" panose="020B0604030504040204" pitchFamily="34" charset="0"/>
              </a:rPr>
              <a:t>NOI</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8065" y="6269078"/>
            <a:ext cx="2575937" cy="569259"/>
          </a:xfrm>
          <a:prstGeom prst="rect">
            <a:avLst/>
          </a:prstGeom>
        </p:spPr>
      </p:pic>
    </p:spTree>
    <p:extLst>
      <p:ext uri="{BB962C8B-B14F-4D97-AF65-F5344CB8AC3E}">
        <p14:creationId xmlns:p14="http://schemas.microsoft.com/office/powerpoint/2010/main" val="677434603"/>
      </p:ext>
    </p:extLst>
  </p:cSld>
  <p:clrMapOvr>
    <a:masterClrMapping/>
  </p:clrMapOvr>
  <p:transition xmlns:p14="http://schemas.microsoft.com/office/powerpoint/2010/mai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subTitle" idx="1"/>
          </p:nvPr>
        </p:nvSpPr>
        <p:spPr>
          <a:xfrm>
            <a:off x="1295401" y="2209800"/>
            <a:ext cx="6543675" cy="3733800"/>
          </a:xfrm>
        </p:spPr>
        <p:txBody>
          <a:bodyPr/>
          <a:lstStyle/>
          <a:p>
            <a:pPr>
              <a:spcBef>
                <a:spcPts val="0"/>
              </a:spcBef>
              <a:spcAft>
                <a:spcPts val="0"/>
              </a:spcAft>
            </a:pPr>
            <a:r>
              <a:rPr lang="en-US" b="0" spc="10" dirty="0">
                <a:latin typeface="Calibri" panose="020F0502020204030204" pitchFamily="34" charset="0"/>
                <a:ea typeface="Calibri" panose="020F0502020204030204" pitchFamily="34" charset="0"/>
                <a:cs typeface="Times New Roman" panose="02020603050405020304" pitchFamily="18" charset="0"/>
              </a:rPr>
              <a:t>Capital One Financial Corporation is a financial holding company whose subsidiaries, which include Capital One, N.A., and Capital One Bank (USA), N.A., had $236.8 billion in deposits and $357.0 billion in total assets as of December 31, 2016. Headquartered in McLean, Virginia, Capital One offers a broad spectrum of financial products and services to consumers, small businesses and commercial clients through a variety of channels. </a:t>
            </a:r>
          </a:p>
          <a:p>
            <a:pPr>
              <a:spcBef>
                <a:spcPts val="0"/>
              </a:spcBef>
              <a:spcAft>
                <a:spcPts val="0"/>
              </a:spcAft>
            </a:pPr>
            <a:endParaRPr lang="en-US" b="0" spc="1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b="0" spc="10" dirty="0">
                <a:latin typeface="Calibri" panose="020F0502020204030204" pitchFamily="34" charset="0"/>
                <a:ea typeface="Calibri" panose="020F0502020204030204" pitchFamily="34" charset="0"/>
                <a:cs typeface="Times New Roman" panose="02020603050405020304" pitchFamily="18" charset="0"/>
              </a:rPr>
              <a:t>Capital One, N.A. has branches located primarily in New York, Louisiana, Texas, Maryland, Virginia, New Jersey and the District of Columbia. A Fortune 500 company, Capital One trades on the New York Stock Exchange under the symbol "COF" and is included in the S&amp;P 100 index.</a:t>
            </a:r>
            <a:endParaRPr lang="en-US" b="0" dirty="0">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en-US" dirty="0">
              <a:latin typeface="+mj-lt"/>
            </a:endParaRPr>
          </a:p>
        </p:txBody>
      </p:sp>
    </p:spTree>
    <p:extLst>
      <p:ext uri="{BB962C8B-B14F-4D97-AF65-F5344CB8AC3E}">
        <p14:creationId xmlns:p14="http://schemas.microsoft.com/office/powerpoint/2010/main" val="2975057683"/>
      </p:ext>
    </p:extLst>
  </p:cSld>
  <p:clrMapOvr>
    <a:masterClrMapping/>
  </p:clrMapOvr>
  <mc:AlternateContent xmlns:mc="http://schemas.openxmlformats.org/markup-compatibility/2006" xmlns:p14="http://schemas.microsoft.com/office/powerpoint/2010/main">
    <mc:Choice Requires="p14">
      <p:transition spd="slow" p14:dur="175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5949" y="3983146"/>
            <a:ext cx="3352091" cy="201125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1" y="1992969"/>
            <a:ext cx="2857500" cy="190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525" y="1576088"/>
            <a:ext cx="2857500" cy="1762125"/>
          </a:xfrm>
          <a:prstGeom prst="rect">
            <a:avLst/>
          </a:prstGeom>
        </p:spPr>
      </p:pic>
      <p:sp>
        <p:nvSpPr>
          <p:cNvPr id="2" name="Title 1"/>
          <p:cNvSpPr>
            <a:spLocks noGrp="1"/>
          </p:cNvSpPr>
          <p:nvPr>
            <p:ph type="title"/>
          </p:nvPr>
        </p:nvSpPr>
        <p:spPr/>
        <p:txBody>
          <a:bodyPr/>
          <a:lstStyle/>
          <a:p>
            <a:r>
              <a:rPr lang="en-US" dirty="0"/>
              <a:t>Part Three:  Types of Twins</a:t>
            </a:r>
          </a:p>
        </p:txBody>
      </p:sp>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143251" y="3127375"/>
            <a:ext cx="2857500" cy="2038350"/>
          </a:xfrm>
        </p:spPr>
      </p:pic>
      <p:sp>
        <p:nvSpPr>
          <p:cNvPr id="4" name="Slide Number Placeholder 3"/>
          <p:cNvSpPr>
            <a:spLocks noGrp="1"/>
          </p:cNvSpPr>
          <p:nvPr>
            <p:ph type="sldNum" sz="quarter" idx="12"/>
          </p:nvPr>
        </p:nvSpPr>
        <p:spPr/>
        <p:txBody>
          <a:bodyPr/>
          <a:lstStyle/>
          <a:p>
            <a:fld id="{4FAB73BC-B049-4115-A692-8D63A059BFB8}" type="slidenum">
              <a:rPr lang="en-US" smtClean="0"/>
              <a:t>20</a:t>
            </a:fld>
            <a:endParaRPr lang="en-US"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807" y="4700978"/>
            <a:ext cx="2972275" cy="1936932"/>
          </a:xfrm>
          <a:prstGeom prst="rect">
            <a:avLst/>
          </a:prstGeom>
        </p:spPr>
      </p:pic>
    </p:spTree>
    <p:extLst>
      <p:ext uri="{BB962C8B-B14F-4D97-AF65-F5344CB8AC3E}">
        <p14:creationId xmlns:p14="http://schemas.microsoft.com/office/powerpoint/2010/main" val="3781834166"/>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4829" y="3535091"/>
            <a:ext cx="5299689" cy="2575241"/>
          </a:xfrm>
          <a:prstGeom prst="rect">
            <a:avLst/>
          </a:prstGeom>
        </p:spPr>
      </p:pic>
      <p:sp>
        <p:nvSpPr>
          <p:cNvPr id="2" name="Title 1"/>
          <p:cNvSpPr>
            <a:spLocks noGrp="1"/>
          </p:cNvSpPr>
          <p:nvPr>
            <p:ph type="title"/>
          </p:nvPr>
        </p:nvSpPr>
        <p:spPr>
          <a:xfrm>
            <a:off x="604415" y="269641"/>
            <a:ext cx="7772400" cy="1609344"/>
          </a:xfrm>
        </p:spPr>
        <p:txBody>
          <a:bodyPr>
            <a:normAutofit fontScale="90000"/>
          </a:bodyPr>
          <a:lstStyle/>
          <a:p>
            <a:r>
              <a:rPr lang="en-US" dirty="0" err="1"/>
              <a:t>FraterNaL</a:t>
            </a:r>
            <a:r>
              <a:rPr lang="en-US" dirty="0"/>
              <a:t> TWINS: Creekside I &amp; II</a:t>
            </a:r>
            <a:br>
              <a:rPr lang="en-US" dirty="0"/>
            </a:br>
            <a:r>
              <a:rPr lang="en-US" i="1" dirty="0"/>
              <a:t>Housing Capital Advisors, Rick Edson</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66091" y="4809110"/>
            <a:ext cx="2438400" cy="1828800"/>
          </a:xfrm>
        </p:spPr>
      </p:pic>
      <p:sp>
        <p:nvSpPr>
          <p:cNvPr id="4" name="Slide Number Placeholder 3"/>
          <p:cNvSpPr>
            <a:spLocks noGrp="1"/>
          </p:cNvSpPr>
          <p:nvPr>
            <p:ph type="sldNum" sz="quarter" idx="12"/>
          </p:nvPr>
        </p:nvSpPr>
        <p:spPr/>
        <p:txBody>
          <a:bodyPr/>
          <a:lstStyle/>
          <a:p>
            <a:fld id="{4FAB73BC-B049-4115-A692-8D63A059BFB8}" type="slidenum">
              <a:rPr lang="en-US" smtClean="0"/>
              <a:t>21</a:t>
            </a:fld>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1940" y="1792638"/>
            <a:ext cx="2438400" cy="18288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441" y="1878986"/>
            <a:ext cx="4783844" cy="247279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422" y="3858893"/>
            <a:ext cx="2734407" cy="2708771"/>
          </a:xfrm>
          <a:prstGeom prst="rect">
            <a:avLst/>
          </a:prstGeom>
        </p:spPr>
      </p:pic>
    </p:spTree>
    <p:extLst>
      <p:ext uri="{BB962C8B-B14F-4D97-AF65-F5344CB8AC3E}">
        <p14:creationId xmlns:p14="http://schemas.microsoft.com/office/powerpoint/2010/main" val="2040943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377" y="4273407"/>
            <a:ext cx="3743995" cy="258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stretch>
            <a:fillRect/>
          </a:stretch>
        </p:blipFill>
        <p:spPr>
          <a:xfrm>
            <a:off x="2" y="5414023"/>
            <a:ext cx="2210463" cy="1427742"/>
          </a:xfrm>
          <a:prstGeom prst="rect">
            <a:avLst/>
          </a:prstGeom>
        </p:spPr>
      </p:pic>
      <p:sp>
        <p:nvSpPr>
          <p:cNvPr id="2" name="Title 1"/>
          <p:cNvSpPr>
            <a:spLocks noGrp="1"/>
          </p:cNvSpPr>
          <p:nvPr>
            <p:ph type="title"/>
          </p:nvPr>
        </p:nvSpPr>
        <p:spPr>
          <a:xfrm>
            <a:off x="206478" y="274638"/>
            <a:ext cx="8870559" cy="1143000"/>
          </a:xfrm>
        </p:spPr>
        <p:txBody>
          <a:bodyPr>
            <a:normAutofit fontScale="90000"/>
          </a:bodyPr>
          <a:lstStyle/>
          <a:p>
            <a:r>
              <a:rPr lang="en-US" dirty="0"/>
              <a:t>Conjoined Twins: Gov’t Residences A&amp;B</a:t>
            </a:r>
            <a:br>
              <a:rPr lang="en-US" dirty="0"/>
            </a:br>
            <a:r>
              <a:rPr lang="en-US" i="1" dirty="0"/>
              <a:t>JAG and Stratford Capital</a:t>
            </a:r>
          </a:p>
        </p:txBody>
      </p:sp>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 y="1447801"/>
            <a:ext cx="9077036" cy="3008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61EF5D-8A37-49A7-87D2-0939B70A9059}" type="slidenum">
              <a:rPr kumimoji="0" lang="en-US" sz="1800" b="0" i="0" u="none" strike="noStrike" kern="0" cap="none" spc="0" normalizeH="0" baseline="0" noProof="0" smtClean="0">
                <a:ln>
                  <a:noFill/>
                </a:ln>
                <a:solidFill>
                  <a:prstClr val="black">
                    <a:tint val="7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38652115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23479" y="5388471"/>
            <a:ext cx="2229284" cy="1439898"/>
          </a:xfrm>
          <a:prstGeom prst="rect">
            <a:avLst/>
          </a:prstGeom>
        </p:spPr>
      </p:pic>
      <p:pic>
        <p:nvPicPr>
          <p:cNvPr id="7" name="Picture 6"/>
          <p:cNvPicPr>
            <a:picLocks noChangeAspect="1"/>
          </p:cNvPicPr>
          <p:nvPr/>
        </p:nvPicPr>
        <p:blipFill>
          <a:blip r:embed="rId3"/>
          <a:stretch>
            <a:fillRect/>
          </a:stretch>
        </p:blipFill>
        <p:spPr>
          <a:xfrm>
            <a:off x="248926" y="1491648"/>
            <a:ext cx="4478685" cy="2640524"/>
          </a:xfrm>
          <a:prstGeom prst="rect">
            <a:avLst/>
          </a:prstGeom>
        </p:spPr>
      </p:pic>
      <p:pic>
        <p:nvPicPr>
          <p:cNvPr id="6" name="Picture 5"/>
          <p:cNvPicPr>
            <a:picLocks noChangeAspect="1"/>
          </p:cNvPicPr>
          <p:nvPr/>
        </p:nvPicPr>
        <p:blipFill>
          <a:blip r:embed="rId4"/>
          <a:stretch>
            <a:fillRect/>
          </a:stretch>
        </p:blipFill>
        <p:spPr>
          <a:xfrm>
            <a:off x="457200" y="4132171"/>
            <a:ext cx="4908440" cy="2469986"/>
          </a:xfrm>
          <a:prstGeom prst="rect">
            <a:avLst/>
          </a:prstGeom>
        </p:spPr>
      </p:pic>
      <p:sp>
        <p:nvSpPr>
          <p:cNvPr id="2" name="Title 1"/>
          <p:cNvSpPr>
            <a:spLocks noGrp="1"/>
          </p:cNvSpPr>
          <p:nvPr>
            <p:ph type="title"/>
          </p:nvPr>
        </p:nvSpPr>
        <p:spPr>
          <a:xfrm>
            <a:off x="147485" y="274638"/>
            <a:ext cx="8780207" cy="1143000"/>
          </a:xfrm>
        </p:spPr>
        <p:txBody>
          <a:bodyPr>
            <a:normAutofit fontScale="90000"/>
          </a:bodyPr>
          <a:lstStyle/>
          <a:p>
            <a:r>
              <a:rPr lang="en-US" dirty="0"/>
              <a:t>GMOs (</a:t>
            </a:r>
            <a:r>
              <a:rPr lang="en-US" dirty="0" err="1"/>
              <a:t>Checkerboarded</a:t>
            </a:r>
            <a:r>
              <a:rPr lang="en-US" dirty="0"/>
              <a:t>):  Alice Griffith 3</a:t>
            </a:r>
            <a:br>
              <a:rPr lang="en-US" dirty="0"/>
            </a:br>
            <a:r>
              <a:rPr lang="en-US" i="1" dirty="0"/>
              <a:t>McCormack Baron Salazar </a:t>
            </a:r>
          </a:p>
        </p:txBody>
      </p:sp>
      <p:pic>
        <p:nvPicPr>
          <p:cNvPr id="5" name="Content Placeholder 4"/>
          <p:cNvPicPr>
            <a:picLocks noGrp="1" noChangeAspect="1"/>
          </p:cNvPicPr>
          <p:nvPr>
            <p:ph idx="1"/>
          </p:nvPr>
        </p:nvPicPr>
        <p:blipFill>
          <a:blip r:embed="rId5"/>
          <a:stretch>
            <a:fillRect/>
          </a:stretch>
        </p:blipFill>
        <p:spPr>
          <a:xfrm>
            <a:off x="4727611" y="715298"/>
            <a:ext cx="3747796" cy="4952464"/>
          </a:xfrm>
          <a:prstGeom prst="rect">
            <a:avLst/>
          </a:prstGeom>
        </p:spPr>
      </p:pic>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61EF5D-8A37-49A7-87D2-0939B70A9059}" type="slidenum">
              <a:rPr kumimoji="0" lang="en-US" sz="1800" b="0" i="0" u="none" strike="noStrike" kern="0" cap="none" spc="0" normalizeH="0" baseline="0" noProof="0" smtClean="0">
                <a:ln>
                  <a:noFill/>
                </a:ln>
                <a:solidFill>
                  <a:prstClr val="black">
                    <a:tint val="7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327304741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invX="1"/>
      </p:transition>
    </mc:Choice>
    <mc:Fallback>
      <p:transition xmlns:p14="http://schemas.microsoft.com/office/powerpoint/2010/mai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4394" y="5353599"/>
            <a:ext cx="2329151" cy="1504402"/>
          </a:xfrm>
          <a:prstGeom prst="rect">
            <a:avLst/>
          </a:prstGeom>
        </p:spPr>
      </p:pic>
      <p:sp>
        <p:nvSpPr>
          <p:cNvPr id="2" name="Title 1"/>
          <p:cNvSpPr>
            <a:spLocks noGrp="1"/>
          </p:cNvSpPr>
          <p:nvPr>
            <p:ph type="title"/>
          </p:nvPr>
        </p:nvSpPr>
        <p:spPr/>
        <p:txBody>
          <a:bodyPr>
            <a:normAutofit fontScale="90000"/>
          </a:bodyPr>
          <a:lstStyle/>
          <a:p>
            <a:r>
              <a:rPr lang="en-US" dirty="0"/>
              <a:t>Identical Twins:  Wexford Manor I &amp; II</a:t>
            </a:r>
            <a:br>
              <a:rPr lang="en-US" dirty="0"/>
            </a:br>
            <a:r>
              <a:rPr lang="en-US" i="1" dirty="0"/>
              <a:t>Wesley Housing Development Corp.</a:t>
            </a:r>
          </a:p>
        </p:txBody>
      </p:sp>
      <p:pic>
        <p:nvPicPr>
          <p:cNvPr id="5" name="Content Placeholder 4"/>
          <p:cNvPicPr>
            <a:picLocks noGrp="1" noChangeAspect="1"/>
          </p:cNvPicPr>
          <p:nvPr>
            <p:ph idx="1"/>
          </p:nvPr>
        </p:nvPicPr>
        <p:blipFill>
          <a:blip r:embed="rId3"/>
          <a:stretch>
            <a:fillRect/>
          </a:stretch>
        </p:blipFill>
        <p:spPr>
          <a:xfrm>
            <a:off x="93235" y="1773383"/>
            <a:ext cx="8957532" cy="2477728"/>
          </a:xfrm>
          <a:prstGeom prst="rect">
            <a:avLst/>
          </a:prstGeom>
        </p:spPr>
      </p:pic>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61EF5D-8A37-49A7-87D2-0939B70A9059}" type="slidenum">
              <a:rPr kumimoji="0" lang="en-US" sz="1800" b="0" i="0" u="none" strike="noStrike" kern="0" cap="none" spc="0" normalizeH="0" baseline="0" noProof="0" smtClean="0">
                <a:ln>
                  <a:noFill/>
                </a:ln>
                <a:solidFill>
                  <a:prstClr val="black">
                    <a:tint val="7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a:ln>
                <a:noFill/>
              </a:ln>
              <a:solidFill>
                <a:prstClr val="black">
                  <a:tint val="75000"/>
                </a:prstClr>
              </a:solidFill>
              <a:effectLst/>
              <a:uLnTx/>
              <a:uFillTx/>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08092"/>
            <a:ext cx="9144000" cy="1338979"/>
          </a:xfrm>
          <a:prstGeom prst="rect">
            <a:avLst/>
          </a:prstGeom>
        </p:spPr>
      </p:pic>
    </p:spTree>
    <p:extLst>
      <p:ext uri="{BB962C8B-B14F-4D97-AF65-F5344CB8AC3E}">
        <p14:creationId xmlns:p14="http://schemas.microsoft.com/office/powerpoint/2010/main" val="69879504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FOUR:  Separating Wexford  					into the twins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01759" y="4069319"/>
            <a:ext cx="4446284" cy="2351400"/>
          </a:xfrm>
        </p:spPr>
      </p:pic>
      <p:sp>
        <p:nvSpPr>
          <p:cNvPr id="4" name="Slide Number Placeholder 3"/>
          <p:cNvSpPr>
            <a:spLocks noGrp="1"/>
          </p:cNvSpPr>
          <p:nvPr>
            <p:ph type="sldNum" sz="quarter" idx="12"/>
          </p:nvPr>
        </p:nvSpPr>
        <p:spPr/>
        <p:txBody>
          <a:bodyPr/>
          <a:lstStyle/>
          <a:p>
            <a:fld id="{4FAB73BC-B049-4115-A692-8D63A059BFB8}" type="slidenum">
              <a:rPr lang="en-US" smtClean="0"/>
              <a:t>25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470" y="2015836"/>
            <a:ext cx="4071415" cy="2469991"/>
          </a:xfrm>
          <a:prstGeom prst="rect">
            <a:avLst/>
          </a:prstGeom>
        </p:spPr>
      </p:pic>
    </p:spTree>
    <p:extLst>
      <p:ext uri="{BB962C8B-B14F-4D97-AF65-F5344CB8AC3E}">
        <p14:creationId xmlns:p14="http://schemas.microsoft.com/office/powerpoint/2010/main" val="1563122445"/>
      </p:ext>
    </p:extLst>
  </p:cSld>
  <p:clrMapOvr>
    <a:masterClrMapping/>
  </p:clrMapOvr>
  <mc:AlternateContent xmlns:mc="http://schemas.openxmlformats.org/markup-compatibility/2006" xmlns:p14="http://schemas.microsoft.com/office/powerpoint/2010/main">
    <mc:Choice Requires="p14">
      <p:transition spd="slow" p14:dur="1500">
        <p14:flas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Wexford:  A Tale of Two Buildings</a:t>
            </a:r>
          </a:p>
        </p:txBody>
      </p:sp>
      <p:sp>
        <p:nvSpPr>
          <p:cNvPr id="3" name="Content Placeholder 2"/>
          <p:cNvSpPr>
            <a:spLocks noGrp="1"/>
          </p:cNvSpPr>
          <p:nvPr>
            <p:ph idx="1"/>
          </p:nvPr>
        </p:nvSpPr>
        <p:spPr>
          <a:xfrm>
            <a:off x="685800" y="1803042"/>
            <a:ext cx="7772400" cy="4687910"/>
          </a:xfrm>
        </p:spPr>
        <p:txBody>
          <a:bodyPr>
            <a:normAutofit fontScale="92500" lnSpcReduction="10000"/>
          </a:bodyPr>
          <a:lstStyle/>
          <a:p>
            <a:r>
              <a:rPr lang="en-US" dirty="0"/>
              <a:t>74-Unit, 2 Buildings (38 &amp; 36 units) Garden style property, 3.8 acres</a:t>
            </a:r>
          </a:p>
          <a:p>
            <a:pPr marL="0" indent="0">
              <a:buNone/>
            </a:pPr>
            <a:endParaRPr lang="en-US" dirty="0"/>
          </a:p>
          <a:p>
            <a:r>
              <a:rPr lang="en-US" dirty="0"/>
              <a:t>Important location in Fairfax County, Virginia</a:t>
            </a:r>
          </a:p>
          <a:p>
            <a:endParaRPr lang="en-US" dirty="0"/>
          </a:p>
          <a:p>
            <a:r>
              <a:rPr lang="en-US" dirty="0"/>
              <a:t>On-side Resident Services, Playground, Community Center, Parking, Laundry Facility</a:t>
            </a:r>
          </a:p>
          <a:p>
            <a:endParaRPr lang="en-US" dirty="0"/>
          </a:p>
          <a:p>
            <a:r>
              <a:rPr lang="en-US" dirty="0"/>
              <a:t>100% LIHTC: 50%@60% AMI, 40%@50% AMI, 10%@40% AMI</a:t>
            </a:r>
          </a:p>
          <a:p>
            <a:pPr marL="0" indent="0">
              <a:buNone/>
            </a:pPr>
            <a:endParaRPr lang="en-US" dirty="0"/>
          </a:p>
          <a:p>
            <a:r>
              <a:rPr lang="en-US" dirty="0"/>
              <a:t>HAP for 14 Units; ID/DD; Services Committed</a:t>
            </a:r>
          </a:p>
          <a:p>
            <a:pPr marL="0" indent="0">
              <a:buNone/>
            </a:pPr>
            <a:endParaRPr lang="en-US" dirty="0"/>
          </a:p>
          <a:p>
            <a:r>
              <a:rPr lang="en-US" dirty="0"/>
              <a:t>The Story of Wexford (soon to be repeated, nationwide) &amp; Monetizing the Excess Basis</a:t>
            </a:r>
          </a:p>
        </p:txBody>
      </p:sp>
      <p:sp>
        <p:nvSpPr>
          <p:cNvPr id="4" name="Slide Number Placeholder 3"/>
          <p:cNvSpPr>
            <a:spLocks noGrp="1"/>
          </p:cNvSpPr>
          <p:nvPr>
            <p:ph type="sldNum" sz="quarter" idx="12"/>
          </p:nvPr>
        </p:nvSpPr>
        <p:spPr/>
        <p:txBody>
          <a:bodyPr/>
          <a:lstStyle/>
          <a:p>
            <a:fld id="{4FAB73BC-B049-4115-A692-8D63A059BFB8}" type="slidenum">
              <a:rPr lang="en-US" smtClean="0"/>
              <a:t>26</a:t>
            </a:fld>
            <a:endParaRPr lang="en-US" dirty="0"/>
          </a:p>
        </p:txBody>
      </p:sp>
    </p:spTree>
    <p:extLst>
      <p:ext uri="{BB962C8B-B14F-4D97-AF65-F5344CB8AC3E}">
        <p14:creationId xmlns:p14="http://schemas.microsoft.com/office/powerpoint/2010/main" val="65245093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allOver"/>
      </p:transition>
    </mc:Choice>
    <mc:Fallback>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Twinning – Cost of Twinning</a:t>
            </a:r>
          </a:p>
        </p:txBody>
      </p:sp>
      <p:sp>
        <p:nvSpPr>
          <p:cNvPr id="3" name="Content Placeholder 2"/>
          <p:cNvSpPr>
            <a:spLocks noGrp="1"/>
          </p:cNvSpPr>
          <p:nvPr>
            <p:ph idx="1"/>
          </p:nvPr>
        </p:nvSpPr>
        <p:spPr/>
        <p:txBody>
          <a:bodyPr/>
          <a:lstStyle/>
          <a:p>
            <a:r>
              <a:rPr lang="en-US" dirty="0"/>
              <a:t>Wexford Manor Undivided as a single 9% Transaction</a:t>
            </a:r>
          </a:p>
          <a:p>
            <a:endParaRPr lang="en-US" dirty="0"/>
          </a:p>
        </p:txBody>
      </p:sp>
      <p:graphicFrame>
        <p:nvGraphicFramePr>
          <p:cNvPr id="6" name="Table 5"/>
          <p:cNvGraphicFramePr>
            <a:graphicFrameLocks noGrp="1"/>
          </p:cNvGraphicFramePr>
          <p:nvPr/>
        </p:nvGraphicFramePr>
        <p:xfrm>
          <a:off x="1936751" y="1515269"/>
          <a:ext cx="5270500" cy="5631180"/>
        </p:xfrm>
        <a:graphic>
          <a:graphicData uri="http://schemas.openxmlformats.org/drawingml/2006/table">
            <a:tbl>
              <a:tblPr/>
              <a:tblGrid>
                <a:gridCol w="3417416">
                  <a:extLst>
                    <a:ext uri="{9D8B030D-6E8A-4147-A177-3AD203B41FA5}">
                      <a16:colId xmlns:a16="http://schemas.microsoft.com/office/drawing/2014/main" xmlns="" val="1403725059"/>
                    </a:ext>
                  </a:extLst>
                </a:gridCol>
                <a:gridCol w="939235">
                  <a:extLst>
                    <a:ext uri="{9D8B030D-6E8A-4147-A177-3AD203B41FA5}">
                      <a16:colId xmlns:a16="http://schemas.microsoft.com/office/drawing/2014/main" xmlns="" val="524517583"/>
                    </a:ext>
                  </a:extLst>
                </a:gridCol>
                <a:gridCol w="913849">
                  <a:extLst>
                    <a:ext uri="{9D8B030D-6E8A-4147-A177-3AD203B41FA5}">
                      <a16:colId xmlns:a16="http://schemas.microsoft.com/office/drawing/2014/main" xmlns="" val="2868202039"/>
                    </a:ext>
                  </a:extLst>
                </a:gridCol>
              </a:tblGrid>
              <a:tr h="161925">
                <a:tc>
                  <a:txBody>
                    <a:bodyPr/>
                    <a:lstStyle/>
                    <a:p>
                      <a:pPr algn="l" fontAlgn="b"/>
                      <a:r>
                        <a:rPr lang="en-US" sz="1000" b="1" i="0" u="none" strike="noStrike">
                          <a:solidFill>
                            <a:srgbClr val="000000"/>
                          </a:solidFill>
                          <a:effectLst/>
                          <a:latin typeface="Arial" panose="020B0604020202020204" pitchFamily="34" charset="0"/>
                        </a:rPr>
                        <a:t>Permanent Sources</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4053244676"/>
                  </a:ext>
                </a:extLst>
              </a:tr>
              <a:tr h="161925">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000" b="1" i="0" u="none" strike="noStrike">
                          <a:solidFill>
                            <a:srgbClr val="000000"/>
                          </a:solidFill>
                          <a:effectLst/>
                          <a:latin typeface="Arial" panose="020B0604020202020204" pitchFamily="34" charset="0"/>
                        </a:rPr>
                        <a:t>Sources</a:t>
                      </a:r>
                    </a:p>
                  </a:txBody>
                  <a:tcPr marL="9525" marR="9525" marT="9525" marB="0" anchor="b">
                    <a:lnL>
                      <a:noFill/>
                    </a:lnL>
                    <a:lnR>
                      <a:noFill/>
                    </a:lnR>
                    <a:lnT>
                      <a:noFill/>
                    </a:lnT>
                    <a:lnB>
                      <a:noFill/>
                    </a:lnB>
                  </a:tcPr>
                </a:tc>
                <a:tc>
                  <a:txBody>
                    <a:bodyPr/>
                    <a:lstStyle/>
                    <a:p>
                      <a:pPr algn="l" fontAlgn="b"/>
                      <a:r>
                        <a:rPr lang="en-US" sz="1000" b="1" i="0" u="none" strike="noStrike">
                          <a:solidFill>
                            <a:srgbClr val="000000"/>
                          </a:solidFill>
                          <a:effectLst/>
                          <a:latin typeface="Arial" panose="020B0604020202020204" pitchFamily="34" charset="0"/>
                        </a:rPr>
                        <a:t>Per Unit</a:t>
                      </a:r>
                    </a:p>
                  </a:txBody>
                  <a:tcPr marL="9525" marR="9525" marT="9525" marB="0" anchor="b">
                    <a:lnL>
                      <a:noFill/>
                    </a:lnL>
                    <a:lnR>
                      <a:noFill/>
                    </a:lnR>
                    <a:lnT>
                      <a:noFill/>
                    </a:lnT>
                    <a:lnB>
                      <a:noFill/>
                    </a:lnB>
                  </a:tcPr>
                </a:tc>
                <a:extLst>
                  <a:ext uri="{0D108BD9-81ED-4DB2-BD59-A6C34878D82A}">
                    <a16:rowId xmlns:a16="http://schemas.microsoft.com/office/drawing/2014/main" xmlns="" val="3719295882"/>
                  </a:ext>
                </a:extLst>
              </a:tr>
              <a:tr h="306705">
                <a:tc>
                  <a:txBody>
                    <a:bodyPr/>
                    <a:lstStyle/>
                    <a:p>
                      <a:pPr algn="l" fontAlgn="b"/>
                      <a:r>
                        <a:rPr lang="en-US" sz="1000" b="0" i="0" u="none" strike="noStrike">
                          <a:solidFill>
                            <a:srgbClr val="000000"/>
                          </a:solidFill>
                          <a:effectLst/>
                          <a:latin typeface="Arial" panose="020B0604020202020204" pitchFamily="34" charset="0"/>
                        </a:rPr>
                        <a:t>Tax Credit Equity</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$6,071,206</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$82,043</a:t>
                      </a:r>
                    </a:p>
                  </a:txBody>
                  <a:tcPr marL="9525" marR="9525" marT="9525" marB="0" anchor="b">
                    <a:lnL>
                      <a:noFill/>
                    </a:lnL>
                    <a:lnR>
                      <a:noFill/>
                    </a:lnR>
                    <a:lnT>
                      <a:noFill/>
                    </a:lnT>
                    <a:lnB>
                      <a:noFill/>
                    </a:lnB>
                  </a:tcPr>
                </a:tc>
                <a:extLst>
                  <a:ext uri="{0D108BD9-81ED-4DB2-BD59-A6C34878D82A}">
                    <a16:rowId xmlns:a16="http://schemas.microsoft.com/office/drawing/2014/main" xmlns="" val="306311873"/>
                  </a:ext>
                </a:extLst>
              </a:tr>
              <a:tr h="306705">
                <a:tc>
                  <a:txBody>
                    <a:bodyPr/>
                    <a:lstStyle/>
                    <a:p>
                      <a:pPr algn="l" fontAlgn="b"/>
                      <a:r>
                        <a:rPr lang="en-US" sz="1000" b="0" i="0" u="none" strike="noStrike">
                          <a:solidFill>
                            <a:srgbClr val="000000"/>
                          </a:solidFill>
                          <a:effectLst/>
                          <a:latin typeface="Arial" panose="020B0604020202020204" pitchFamily="34" charset="0"/>
                        </a:rPr>
                        <a:t>First Mortgage</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$7,290,000</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$98,514</a:t>
                      </a:r>
                    </a:p>
                  </a:txBody>
                  <a:tcPr marL="9525" marR="9525" marT="9525" marB="0" anchor="b">
                    <a:lnL>
                      <a:noFill/>
                    </a:lnL>
                    <a:lnR>
                      <a:noFill/>
                    </a:lnR>
                    <a:lnT>
                      <a:noFill/>
                    </a:lnT>
                    <a:lnB>
                      <a:noFill/>
                    </a:lnB>
                  </a:tcPr>
                </a:tc>
                <a:extLst>
                  <a:ext uri="{0D108BD9-81ED-4DB2-BD59-A6C34878D82A}">
                    <a16:rowId xmlns:a16="http://schemas.microsoft.com/office/drawing/2014/main" xmlns="" val="2442733132"/>
                  </a:ext>
                </a:extLst>
              </a:tr>
              <a:tr h="306705">
                <a:tc>
                  <a:txBody>
                    <a:bodyPr/>
                    <a:lstStyle/>
                    <a:p>
                      <a:pPr algn="l" fontAlgn="b"/>
                      <a:r>
                        <a:rPr lang="en-US" sz="1000" b="0" i="0" u="none" strike="noStrike">
                          <a:solidFill>
                            <a:srgbClr val="000000"/>
                          </a:solidFill>
                          <a:effectLst/>
                          <a:latin typeface="Arial" panose="020B0604020202020204" pitchFamily="34" charset="0"/>
                        </a:rPr>
                        <a:t>Fairfax County Loan</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$2,900,000</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$39,189</a:t>
                      </a:r>
                    </a:p>
                  </a:txBody>
                  <a:tcPr marL="9525" marR="9525" marT="9525" marB="0" anchor="b">
                    <a:lnL>
                      <a:noFill/>
                    </a:lnL>
                    <a:lnR>
                      <a:noFill/>
                    </a:lnR>
                    <a:lnT>
                      <a:noFill/>
                    </a:lnT>
                    <a:lnB>
                      <a:noFill/>
                    </a:lnB>
                  </a:tcPr>
                </a:tc>
                <a:extLst>
                  <a:ext uri="{0D108BD9-81ED-4DB2-BD59-A6C34878D82A}">
                    <a16:rowId xmlns:a16="http://schemas.microsoft.com/office/drawing/2014/main" xmlns="" val="2668043585"/>
                  </a:ext>
                </a:extLst>
              </a:tr>
              <a:tr h="306705">
                <a:tc>
                  <a:txBody>
                    <a:bodyPr/>
                    <a:lstStyle/>
                    <a:p>
                      <a:pPr algn="l" fontAlgn="b"/>
                      <a:r>
                        <a:rPr lang="en-US" sz="1000" b="0" i="0" u="none" strike="noStrike">
                          <a:solidFill>
                            <a:srgbClr val="000000"/>
                          </a:solidFill>
                          <a:effectLst/>
                          <a:latin typeface="Arial" panose="020B0604020202020204" pitchFamily="34" charset="0"/>
                        </a:rPr>
                        <a:t>Seller Note</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$1,729,725</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$23,375</a:t>
                      </a:r>
                    </a:p>
                  </a:txBody>
                  <a:tcPr marL="9525" marR="9525" marT="9525" marB="0" anchor="b">
                    <a:lnL>
                      <a:noFill/>
                    </a:lnL>
                    <a:lnR>
                      <a:noFill/>
                    </a:lnR>
                    <a:lnT>
                      <a:noFill/>
                    </a:lnT>
                    <a:lnB>
                      <a:noFill/>
                    </a:lnB>
                  </a:tcPr>
                </a:tc>
                <a:extLst>
                  <a:ext uri="{0D108BD9-81ED-4DB2-BD59-A6C34878D82A}">
                    <a16:rowId xmlns:a16="http://schemas.microsoft.com/office/drawing/2014/main" xmlns="" val="1209734103"/>
                  </a:ext>
                </a:extLst>
              </a:tr>
              <a:tr h="161925">
                <a:tc>
                  <a:txBody>
                    <a:bodyPr/>
                    <a:lstStyle/>
                    <a:p>
                      <a:pPr algn="l" fontAlgn="b"/>
                      <a:r>
                        <a:rPr lang="en-US" sz="1000" b="0" i="0" u="none" strike="noStrike">
                          <a:solidFill>
                            <a:srgbClr val="000000"/>
                          </a:solidFill>
                          <a:effectLst/>
                          <a:latin typeface="Arial" panose="020B0604020202020204" pitchFamily="34" charset="0"/>
                        </a:rPr>
                        <a:t>TD Bank Grant</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$100,000</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$1,351</a:t>
                      </a:r>
                    </a:p>
                  </a:txBody>
                  <a:tcPr marL="9525" marR="9525" marT="9525" marB="0" anchor="b">
                    <a:lnL>
                      <a:noFill/>
                    </a:lnL>
                    <a:lnR>
                      <a:noFill/>
                    </a:lnR>
                    <a:lnT>
                      <a:noFill/>
                    </a:lnT>
                    <a:lnB>
                      <a:noFill/>
                    </a:lnB>
                  </a:tcPr>
                </a:tc>
                <a:extLst>
                  <a:ext uri="{0D108BD9-81ED-4DB2-BD59-A6C34878D82A}">
                    <a16:rowId xmlns:a16="http://schemas.microsoft.com/office/drawing/2014/main" xmlns="" val="4098009193"/>
                  </a:ext>
                </a:extLst>
              </a:tr>
              <a:tr h="161925">
                <a:tc>
                  <a:txBody>
                    <a:bodyPr/>
                    <a:lstStyle/>
                    <a:p>
                      <a:pPr algn="l" fontAlgn="b"/>
                      <a:r>
                        <a:rPr lang="en-US" sz="1000" b="0" i="0" u="none" strike="noStrike">
                          <a:solidFill>
                            <a:srgbClr val="000000"/>
                          </a:solidFill>
                          <a:effectLst/>
                          <a:latin typeface="Arial" panose="020B0604020202020204" pitchFamily="34" charset="0"/>
                        </a:rPr>
                        <a:t>Interim Income</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$150,000</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$2,027</a:t>
                      </a:r>
                    </a:p>
                  </a:txBody>
                  <a:tcPr marL="9525" marR="9525" marT="9525" marB="0" anchor="b">
                    <a:lnL>
                      <a:noFill/>
                    </a:lnL>
                    <a:lnR>
                      <a:noFill/>
                    </a:lnR>
                    <a:lnT>
                      <a:noFill/>
                    </a:lnT>
                    <a:lnB>
                      <a:noFill/>
                    </a:lnB>
                  </a:tcPr>
                </a:tc>
                <a:extLst>
                  <a:ext uri="{0D108BD9-81ED-4DB2-BD59-A6C34878D82A}">
                    <a16:rowId xmlns:a16="http://schemas.microsoft.com/office/drawing/2014/main" xmlns="" val="945706234"/>
                  </a:ext>
                </a:extLst>
              </a:tr>
              <a:tr h="161925">
                <a:tc>
                  <a:txBody>
                    <a:bodyPr/>
                    <a:lstStyle/>
                    <a:p>
                      <a:pPr algn="l" fontAlgn="b"/>
                      <a:r>
                        <a:rPr lang="en-US" sz="1000" b="0" i="0" u="none" strike="noStrike">
                          <a:solidFill>
                            <a:srgbClr val="000000"/>
                          </a:solidFill>
                          <a:effectLst/>
                          <a:latin typeface="Arial" panose="020B0604020202020204" pitchFamily="34" charset="0"/>
                        </a:rPr>
                        <a:t>Deferred Fee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$908,305</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$12,274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233324"/>
                  </a:ext>
                </a:extLst>
              </a:tr>
              <a:tr h="306705">
                <a:tc>
                  <a:txBody>
                    <a:bodyPr/>
                    <a:lstStyle/>
                    <a:p>
                      <a:pPr algn="l" fontAlgn="b"/>
                      <a:r>
                        <a:rPr lang="en-US" sz="1000" b="1" i="0" u="none" strike="noStrike">
                          <a:solidFill>
                            <a:srgbClr val="000000"/>
                          </a:solidFill>
                          <a:effectLst/>
                          <a:latin typeface="Arial" panose="020B0604020202020204" pitchFamily="34" charset="0"/>
                        </a:rPr>
                        <a:t>Total Permanent</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solidFill>
                            <a:srgbClr val="000000"/>
                          </a:solidFill>
                          <a:effectLst/>
                          <a:latin typeface="Arial" panose="020B0604020202020204" pitchFamily="34" charset="0"/>
                        </a:rPr>
                        <a:t>$19,149,236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solidFill>
                            <a:srgbClr val="000000"/>
                          </a:solidFill>
                          <a:effectLst/>
                          <a:latin typeface="Arial" panose="020B0604020202020204" pitchFamily="34" charset="0"/>
                        </a:rPr>
                        <a:t>$258,773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390844923"/>
                  </a:ext>
                </a:extLst>
              </a:tr>
              <a:tr h="161925">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1172933305"/>
                  </a:ext>
                </a:extLst>
              </a:tr>
              <a:tr h="161925">
                <a:tc>
                  <a:txBody>
                    <a:bodyPr/>
                    <a:lstStyle/>
                    <a:p>
                      <a:pPr algn="l" fontAlgn="b"/>
                      <a:r>
                        <a:rPr lang="en-US" sz="1000" b="1" i="0" u="none" strike="noStrike">
                          <a:solidFill>
                            <a:srgbClr val="000000"/>
                          </a:solidFill>
                          <a:effectLst/>
                          <a:latin typeface="Arial" panose="020B0604020202020204" pitchFamily="34" charset="0"/>
                        </a:rPr>
                        <a:t>Summarized Uses</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1988574422"/>
                  </a:ext>
                </a:extLst>
              </a:tr>
              <a:tr h="161925">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000" b="1" i="0" u="none" strike="noStrike">
                          <a:solidFill>
                            <a:srgbClr val="000000"/>
                          </a:solidFill>
                          <a:effectLst/>
                          <a:latin typeface="Arial" panose="020B0604020202020204" pitchFamily="34" charset="0"/>
                        </a:rPr>
                        <a:t>Uses</a:t>
                      </a:r>
                    </a:p>
                  </a:txBody>
                  <a:tcPr marL="9525" marR="9525" marT="9525" marB="0" anchor="b">
                    <a:lnL>
                      <a:noFill/>
                    </a:lnL>
                    <a:lnR>
                      <a:noFill/>
                    </a:lnR>
                    <a:lnT>
                      <a:noFill/>
                    </a:lnT>
                    <a:lnB>
                      <a:noFill/>
                    </a:lnB>
                  </a:tcPr>
                </a:tc>
                <a:tc>
                  <a:txBody>
                    <a:bodyPr/>
                    <a:lstStyle/>
                    <a:p>
                      <a:pPr algn="l" fontAlgn="b"/>
                      <a:r>
                        <a:rPr lang="en-US" sz="1000" b="1" i="0" u="none" strike="noStrike">
                          <a:solidFill>
                            <a:srgbClr val="000000"/>
                          </a:solidFill>
                          <a:effectLst/>
                          <a:latin typeface="Arial" panose="020B0604020202020204" pitchFamily="34" charset="0"/>
                        </a:rPr>
                        <a:t>Per Unit</a:t>
                      </a:r>
                    </a:p>
                  </a:txBody>
                  <a:tcPr marL="9525" marR="9525" marT="9525" marB="0" anchor="b">
                    <a:lnL>
                      <a:noFill/>
                    </a:lnL>
                    <a:lnR>
                      <a:noFill/>
                    </a:lnR>
                    <a:lnT>
                      <a:noFill/>
                    </a:lnT>
                    <a:lnB>
                      <a:noFill/>
                    </a:lnB>
                  </a:tcPr>
                </a:tc>
                <a:extLst>
                  <a:ext uri="{0D108BD9-81ED-4DB2-BD59-A6C34878D82A}">
                    <a16:rowId xmlns:a16="http://schemas.microsoft.com/office/drawing/2014/main" xmlns="" val="3433677866"/>
                  </a:ext>
                </a:extLst>
              </a:tr>
              <a:tr h="306705">
                <a:tc>
                  <a:txBody>
                    <a:bodyPr/>
                    <a:lstStyle/>
                    <a:p>
                      <a:pPr algn="l" fontAlgn="b"/>
                      <a:r>
                        <a:rPr lang="en-US" sz="1000" b="0" i="0" u="none" strike="noStrike">
                          <a:solidFill>
                            <a:srgbClr val="000000"/>
                          </a:solidFill>
                          <a:effectLst/>
                          <a:latin typeface="Arial" panose="020B0604020202020204" pitchFamily="34" charset="0"/>
                        </a:rPr>
                        <a:t>Acquisition Costs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$7,687,712</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$103,888</a:t>
                      </a:r>
                    </a:p>
                  </a:txBody>
                  <a:tcPr marL="9525" marR="9525" marT="9525" marB="0" anchor="b">
                    <a:lnL>
                      <a:noFill/>
                    </a:lnL>
                    <a:lnR>
                      <a:noFill/>
                    </a:lnR>
                    <a:lnT>
                      <a:noFill/>
                    </a:lnT>
                    <a:lnB>
                      <a:noFill/>
                    </a:lnB>
                  </a:tcPr>
                </a:tc>
                <a:extLst>
                  <a:ext uri="{0D108BD9-81ED-4DB2-BD59-A6C34878D82A}">
                    <a16:rowId xmlns:a16="http://schemas.microsoft.com/office/drawing/2014/main" xmlns="" val="780112695"/>
                  </a:ext>
                </a:extLst>
              </a:tr>
              <a:tr h="306705">
                <a:tc>
                  <a:txBody>
                    <a:bodyPr/>
                    <a:lstStyle/>
                    <a:p>
                      <a:pPr algn="l" fontAlgn="b"/>
                      <a:r>
                        <a:rPr lang="en-US" sz="1000" b="0" i="0" u="none" strike="noStrike">
                          <a:solidFill>
                            <a:srgbClr val="000000"/>
                          </a:solidFill>
                          <a:effectLst/>
                          <a:latin typeface="Arial" panose="020B0604020202020204" pitchFamily="34" charset="0"/>
                        </a:rPr>
                        <a:t>Construction Costs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$6,836,830</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$92,390</a:t>
                      </a:r>
                    </a:p>
                  </a:txBody>
                  <a:tcPr marL="9525" marR="9525" marT="9525" marB="0" anchor="b">
                    <a:lnL>
                      <a:noFill/>
                    </a:lnL>
                    <a:lnR>
                      <a:noFill/>
                    </a:lnR>
                    <a:lnT>
                      <a:noFill/>
                    </a:lnT>
                    <a:lnB>
                      <a:noFill/>
                    </a:lnB>
                  </a:tcPr>
                </a:tc>
                <a:extLst>
                  <a:ext uri="{0D108BD9-81ED-4DB2-BD59-A6C34878D82A}">
                    <a16:rowId xmlns:a16="http://schemas.microsoft.com/office/drawing/2014/main" xmlns="" val="180795222"/>
                  </a:ext>
                </a:extLst>
              </a:tr>
              <a:tr h="306705">
                <a:tc>
                  <a:txBody>
                    <a:bodyPr/>
                    <a:lstStyle/>
                    <a:p>
                      <a:pPr algn="l" fontAlgn="b"/>
                      <a:r>
                        <a:rPr lang="en-US" sz="1000" b="0" i="0" u="none" strike="noStrike">
                          <a:solidFill>
                            <a:srgbClr val="000000"/>
                          </a:solidFill>
                          <a:effectLst/>
                          <a:latin typeface="Arial" panose="020B0604020202020204" pitchFamily="34" charset="0"/>
                        </a:rPr>
                        <a:t>Design, Engineering and Architecture</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$546,946</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$7,391</a:t>
                      </a:r>
                    </a:p>
                  </a:txBody>
                  <a:tcPr marL="9525" marR="9525" marT="9525" marB="0" anchor="b">
                    <a:lnL>
                      <a:noFill/>
                    </a:lnL>
                    <a:lnR>
                      <a:noFill/>
                    </a:lnR>
                    <a:lnT>
                      <a:noFill/>
                    </a:lnT>
                    <a:lnB>
                      <a:noFill/>
                    </a:lnB>
                  </a:tcPr>
                </a:tc>
                <a:extLst>
                  <a:ext uri="{0D108BD9-81ED-4DB2-BD59-A6C34878D82A}">
                    <a16:rowId xmlns:a16="http://schemas.microsoft.com/office/drawing/2014/main" xmlns="" val="967620300"/>
                  </a:ext>
                </a:extLst>
              </a:tr>
              <a:tr h="314325">
                <a:tc>
                  <a:txBody>
                    <a:bodyPr/>
                    <a:lstStyle/>
                    <a:p>
                      <a:pPr algn="l" fontAlgn="b"/>
                      <a:r>
                        <a:rPr lang="en-US" sz="1000" b="0" i="0" u="none" strike="noStrike">
                          <a:solidFill>
                            <a:srgbClr val="000000"/>
                          </a:solidFill>
                          <a:effectLst/>
                          <a:latin typeface="Arial" panose="020B0604020202020204" pitchFamily="34" charset="0"/>
                        </a:rPr>
                        <a:t>Owner's Construction Costs, Professional Services and Fees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$240,020</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$3,244</a:t>
                      </a:r>
                    </a:p>
                  </a:txBody>
                  <a:tcPr marL="9525" marR="9525" marT="9525" marB="0" anchor="b">
                    <a:lnL>
                      <a:noFill/>
                    </a:lnL>
                    <a:lnR>
                      <a:noFill/>
                    </a:lnR>
                    <a:lnT>
                      <a:noFill/>
                    </a:lnT>
                    <a:lnB>
                      <a:noFill/>
                    </a:lnB>
                  </a:tcPr>
                </a:tc>
                <a:extLst>
                  <a:ext uri="{0D108BD9-81ED-4DB2-BD59-A6C34878D82A}">
                    <a16:rowId xmlns:a16="http://schemas.microsoft.com/office/drawing/2014/main" xmlns="" val="2785258175"/>
                  </a:ext>
                </a:extLst>
              </a:tr>
              <a:tr h="161925">
                <a:tc>
                  <a:txBody>
                    <a:bodyPr/>
                    <a:lstStyle/>
                    <a:p>
                      <a:pPr algn="l" fontAlgn="b"/>
                      <a:r>
                        <a:rPr lang="en-US" sz="1000" b="0" i="0" u="none" strike="noStrike">
                          <a:solidFill>
                            <a:srgbClr val="000000"/>
                          </a:solidFill>
                          <a:effectLst/>
                          <a:latin typeface="Arial" panose="020B0604020202020204" pitchFamily="34" charset="0"/>
                        </a:rPr>
                        <a:t>Financing Costs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$950,370</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$12,843</a:t>
                      </a:r>
                    </a:p>
                  </a:txBody>
                  <a:tcPr marL="9525" marR="9525" marT="9525" marB="0" anchor="b">
                    <a:lnL>
                      <a:noFill/>
                    </a:lnL>
                    <a:lnR>
                      <a:noFill/>
                    </a:lnR>
                    <a:lnT>
                      <a:noFill/>
                    </a:lnT>
                    <a:lnB>
                      <a:noFill/>
                    </a:lnB>
                  </a:tcPr>
                </a:tc>
                <a:extLst>
                  <a:ext uri="{0D108BD9-81ED-4DB2-BD59-A6C34878D82A}">
                    <a16:rowId xmlns:a16="http://schemas.microsoft.com/office/drawing/2014/main" xmlns="" val="1094616161"/>
                  </a:ext>
                </a:extLst>
              </a:tr>
              <a:tr h="161925">
                <a:tc>
                  <a:txBody>
                    <a:bodyPr/>
                    <a:lstStyle/>
                    <a:p>
                      <a:pPr algn="l" fontAlgn="b"/>
                      <a:r>
                        <a:rPr lang="en-US" sz="1000" b="0" i="0" u="none" strike="noStrike">
                          <a:solidFill>
                            <a:srgbClr val="000000"/>
                          </a:solidFill>
                          <a:effectLst/>
                          <a:latin typeface="Arial" panose="020B0604020202020204" pitchFamily="34" charset="0"/>
                        </a:rPr>
                        <a:t>Partnership Costs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$86,500</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$1,169</a:t>
                      </a:r>
                    </a:p>
                  </a:txBody>
                  <a:tcPr marL="9525" marR="9525" marT="9525" marB="0" anchor="b">
                    <a:lnL>
                      <a:noFill/>
                    </a:lnL>
                    <a:lnR>
                      <a:noFill/>
                    </a:lnR>
                    <a:lnT>
                      <a:noFill/>
                    </a:lnT>
                    <a:lnB>
                      <a:noFill/>
                    </a:lnB>
                  </a:tcPr>
                </a:tc>
                <a:extLst>
                  <a:ext uri="{0D108BD9-81ED-4DB2-BD59-A6C34878D82A}">
                    <a16:rowId xmlns:a16="http://schemas.microsoft.com/office/drawing/2014/main" xmlns="" val="1008584906"/>
                  </a:ext>
                </a:extLst>
              </a:tr>
              <a:tr h="306705">
                <a:tc>
                  <a:txBody>
                    <a:bodyPr/>
                    <a:lstStyle/>
                    <a:p>
                      <a:pPr algn="l" fontAlgn="b"/>
                      <a:r>
                        <a:rPr lang="en-US" sz="1000" b="0" i="0" u="none" strike="noStrike">
                          <a:solidFill>
                            <a:srgbClr val="000000"/>
                          </a:solidFill>
                          <a:effectLst/>
                          <a:latin typeface="Arial" panose="020B0604020202020204" pitchFamily="34" charset="0"/>
                        </a:rPr>
                        <a:t>Developer's Costs, Carrying Costs and Reserves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$984,247</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$13,301</a:t>
                      </a:r>
                    </a:p>
                  </a:txBody>
                  <a:tcPr marL="9525" marR="9525" marT="9525" marB="0" anchor="b">
                    <a:lnL>
                      <a:noFill/>
                    </a:lnL>
                    <a:lnR>
                      <a:noFill/>
                    </a:lnR>
                    <a:lnT>
                      <a:noFill/>
                    </a:lnT>
                    <a:lnB>
                      <a:noFill/>
                    </a:lnB>
                  </a:tcPr>
                </a:tc>
                <a:extLst>
                  <a:ext uri="{0D108BD9-81ED-4DB2-BD59-A6C34878D82A}">
                    <a16:rowId xmlns:a16="http://schemas.microsoft.com/office/drawing/2014/main" xmlns="" val="1623418727"/>
                  </a:ext>
                </a:extLst>
              </a:tr>
              <a:tr h="306705">
                <a:tc>
                  <a:txBody>
                    <a:bodyPr/>
                    <a:lstStyle/>
                    <a:p>
                      <a:pPr algn="l" fontAlgn="b"/>
                      <a:r>
                        <a:rPr lang="en-US" sz="1000" b="0" i="0" u="none" strike="noStrike">
                          <a:solidFill>
                            <a:srgbClr val="000000"/>
                          </a:solidFill>
                          <a:effectLst/>
                          <a:latin typeface="Arial" panose="020B0604020202020204" pitchFamily="34" charset="0"/>
                        </a:rPr>
                        <a:t>Developer's Fee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$1,816,610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$24,549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47521446"/>
                  </a:ext>
                </a:extLst>
              </a:tr>
              <a:tr h="306705">
                <a:tc>
                  <a:txBody>
                    <a:bodyPr/>
                    <a:lstStyle/>
                    <a:p>
                      <a:pPr algn="l" fontAlgn="b"/>
                      <a:r>
                        <a:rPr lang="en-US" sz="1000" b="1" i="0" u="none" strike="noStrike">
                          <a:solidFill>
                            <a:srgbClr val="000000"/>
                          </a:solidFill>
                          <a:effectLst/>
                          <a:latin typeface="Arial" panose="020B0604020202020204" pitchFamily="34" charset="0"/>
                        </a:rPr>
                        <a:t>Total Uses</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solidFill>
                            <a:srgbClr val="000000"/>
                          </a:solidFill>
                          <a:effectLst/>
                          <a:latin typeface="Arial" panose="020B0604020202020204" pitchFamily="34" charset="0"/>
                        </a:rPr>
                        <a:t>$19,149,236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solidFill>
                            <a:srgbClr val="000000"/>
                          </a:solidFill>
                          <a:effectLst/>
                          <a:latin typeface="Arial" panose="020B0604020202020204" pitchFamily="34" charset="0"/>
                        </a:rPr>
                        <a:t>$258,773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741680282"/>
                  </a:ext>
                </a:extLst>
              </a:tr>
              <a:tr h="161925">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3031938110"/>
                  </a:ext>
                </a:extLst>
              </a:tr>
              <a:tr h="161925">
                <a:tc>
                  <a:txBody>
                    <a:bodyPr/>
                    <a:lstStyle/>
                    <a:p>
                      <a:pPr algn="l" fontAlgn="b"/>
                      <a:r>
                        <a:rPr lang="en-US" sz="1000" b="1" i="0" u="none" strike="noStrike">
                          <a:solidFill>
                            <a:srgbClr val="000000"/>
                          </a:solidFill>
                          <a:effectLst/>
                          <a:latin typeface="Arial" panose="020B0604020202020204" pitchFamily="34" charset="0"/>
                        </a:rPr>
                        <a:t>Excess (GAP) Permanent</a:t>
                      </a:r>
                    </a:p>
                  </a:txBody>
                  <a:tcPr marL="9525" marR="9525" marT="9525" marB="0" anchor="b">
                    <a:lnL>
                      <a:noFill/>
                    </a:lnL>
                    <a:lnR>
                      <a:noFill/>
                    </a:lnR>
                    <a:lnT>
                      <a:noFill/>
                    </a:lnT>
                    <a:lnB>
                      <a:noFill/>
                    </a:lnB>
                  </a:tcPr>
                </a:tc>
                <a:tc>
                  <a:txBody>
                    <a:bodyPr/>
                    <a:lstStyle/>
                    <a:p>
                      <a:pPr algn="r" fontAlgn="b"/>
                      <a:r>
                        <a:rPr lang="en-US" sz="1000" b="1" i="0" u="none" strike="noStrike">
                          <a:solidFill>
                            <a:srgbClr val="000000"/>
                          </a:solidFill>
                          <a:effectLst/>
                          <a:latin typeface="Arial" panose="020B0604020202020204" pitchFamily="34" charset="0"/>
                        </a:rPr>
                        <a:t>$0 </a:t>
                      </a:r>
                    </a:p>
                  </a:txBody>
                  <a:tcPr marL="9525" marR="9525" marT="9525"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3584414098"/>
                  </a:ext>
                </a:extLst>
              </a:tr>
            </a:tbl>
          </a:graphicData>
        </a:graphic>
      </p:graphicFrame>
    </p:spTree>
    <p:extLst>
      <p:ext uri="{BB962C8B-B14F-4D97-AF65-F5344CB8AC3E}">
        <p14:creationId xmlns:p14="http://schemas.microsoft.com/office/powerpoint/2010/main" val="410425212"/>
      </p:ext>
    </p:extLst>
  </p:cSld>
  <p:clrMapOvr>
    <a:masterClrMapping/>
  </p:clrMapOvr>
  <p:transition xmlns:p14="http://schemas.microsoft.com/office/powerpoint/2010/mai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Twinning – Cost of Twinning</a:t>
            </a:r>
          </a:p>
        </p:txBody>
      </p:sp>
      <p:sp>
        <p:nvSpPr>
          <p:cNvPr id="3" name="Content Placeholder 2"/>
          <p:cNvSpPr>
            <a:spLocks noGrp="1"/>
          </p:cNvSpPr>
          <p:nvPr>
            <p:ph idx="1"/>
          </p:nvPr>
        </p:nvSpPr>
        <p:spPr/>
        <p:txBody>
          <a:bodyPr/>
          <a:lstStyle/>
          <a:p>
            <a:r>
              <a:rPr lang="en-US" dirty="0"/>
              <a:t>Wexford A (9%) – one of the twins</a:t>
            </a:r>
          </a:p>
          <a:p>
            <a:endParaRPr lang="en-US" dirty="0"/>
          </a:p>
        </p:txBody>
      </p:sp>
      <p:graphicFrame>
        <p:nvGraphicFramePr>
          <p:cNvPr id="4" name="Table 3"/>
          <p:cNvGraphicFramePr>
            <a:graphicFrameLocks noGrp="1"/>
          </p:cNvGraphicFramePr>
          <p:nvPr/>
        </p:nvGraphicFramePr>
        <p:xfrm>
          <a:off x="1936751" y="1667669"/>
          <a:ext cx="5270500" cy="5181600"/>
        </p:xfrm>
        <a:graphic>
          <a:graphicData uri="http://schemas.openxmlformats.org/drawingml/2006/table">
            <a:tbl>
              <a:tblPr/>
              <a:tblGrid>
                <a:gridCol w="3417416">
                  <a:extLst>
                    <a:ext uri="{9D8B030D-6E8A-4147-A177-3AD203B41FA5}">
                      <a16:colId xmlns:a16="http://schemas.microsoft.com/office/drawing/2014/main" xmlns="" val="760638000"/>
                    </a:ext>
                  </a:extLst>
                </a:gridCol>
                <a:gridCol w="939235">
                  <a:extLst>
                    <a:ext uri="{9D8B030D-6E8A-4147-A177-3AD203B41FA5}">
                      <a16:colId xmlns:a16="http://schemas.microsoft.com/office/drawing/2014/main" xmlns="" val="3379671849"/>
                    </a:ext>
                  </a:extLst>
                </a:gridCol>
                <a:gridCol w="913849">
                  <a:extLst>
                    <a:ext uri="{9D8B030D-6E8A-4147-A177-3AD203B41FA5}">
                      <a16:colId xmlns:a16="http://schemas.microsoft.com/office/drawing/2014/main" xmlns="" val="1139435072"/>
                    </a:ext>
                  </a:extLst>
                </a:gridCol>
              </a:tblGrid>
              <a:tr h="161925">
                <a:tc>
                  <a:txBody>
                    <a:bodyPr/>
                    <a:lstStyle/>
                    <a:p>
                      <a:pPr algn="l" fontAlgn="b"/>
                      <a:r>
                        <a:rPr lang="en-US" sz="1000" b="1" i="0" u="none" strike="noStrike">
                          <a:solidFill>
                            <a:srgbClr val="000000"/>
                          </a:solidFill>
                          <a:effectLst/>
                          <a:latin typeface="Arial" panose="020B0604020202020204" pitchFamily="34" charset="0"/>
                        </a:rPr>
                        <a:t>Permanent Sources</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4192350832"/>
                  </a:ext>
                </a:extLst>
              </a:tr>
              <a:tr h="161925">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000" b="1" i="0" u="none" strike="noStrike">
                          <a:solidFill>
                            <a:srgbClr val="000000"/>
                          </a:solidFill>
                          <a:effectLst/>
                          <a:latin typeface="Arial" panose="020B0604020202020204" pitchFamily="34" charset="0"/>
                        </a:rPr>
                        <a:t>Sources</a:t>
                      </a:r>
                    </a:p>
                  </a:txBody>
                  <a:tcPr marL="9525" marR="9525" marT="9525" marB="0" anchor="b">
                    <a:lnL>
                      <a:noFill/>
                    </a:lnL>
                    <a:lnR>
                      <a:noFill/>
                    </a:lnR>
                    <a:lnT>
                      <a:noFill/>
                    </a:lnT>
                    <a:lnB>
                      <a:noFill/>
                    </a:lnB>
                  </a:tcPr>
                </a:tc>
                <a:tc>
                  <a:txBody>
                    <a:bodyPr/>
                    <a:lstStyle/>
                    <a:p>
                      <a:pPr algn="l" fontAlgn="b"/>
                      <a:r>
                        <a:rPr lang="en-US" sz="1000" b="1" i="0" u="none" strike="noStrike">
                          <a:solidFill>
                            <a:srgbClr val="000000"/>
                          </a:solidFill>
                          <a:effectLst/>
                          <a:latin typeface="Arial" panose="020B0604020202020204" pitchFamily="34" charset="0"/>
                        </a:rPr>
                        <a:t>Per Unit</a:t>
                      </a:r>
                    </a:p>
                  </a:txBody>
                  <a:tcPr marL="9525" marR="9525" marT="9525" marB="0" anchor="b">
                    <a:lnL>
                      <a:noFill/>
                    </a:lnL>
                    <a:lnR>
                      <a:noFill/>
                    </a:lnR>
                    <a:lnT>
                      <a:noFill/>
                    </a:lnT>
                    <a:lnB>
                      <a:noFill/>
                    </a:lnB>
                  </a:tcPr>
                </a:tc>
                <a:extLst>
                  <a:ext uri="{0D108BD9-81ED-4DB2-BD59-A6C34878D82A}">
                    <a16:rowId xmlns:a16="http://schemas.microsoft.com/office/drawing/2014/main" xmlns="" val="4003898137"/>
                  </a:ext>
                </a:extLst>
              </a:tr>
              <a:tr h="306705">
                <a:tc>
                  <a:txBody>
                    <a:bodyPr/>
                    <a:lstStyle/>
                    <a:p>
                      <a:pPr algn="l" fontAlgn="b"/>
                      <a:r>
                        <a:rPr lang="en-US" sz="1000" b="0" i="0" u="none" strike="noStrike">
                          <a:solidFill>
                            <a:srgbClr val="000000"/>
                          </a:solidFill>
                          <a:effectLst/>
                          <a:latin typeface="Arial" panose="020B0604020202020204" pitchFamily="34" charset="0"/>
                        </a:rPr>
                        <a:t>Tax Credit Equity</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$4,826,702</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$127,018</a:t>
                      </a:r>
                    </a:p>
                  </a:txBody>
                  <a:tcPr marL="9525" marR="9525" marT="9525" marB="0" anchor="b">
                    <a:lnL>
                      <a:noFill/>
                    </a:lnL>
                    <a:lnR>
                      <a:noFill/>
                    </a:lnR>
                    <a:lnT>
                      <a:noFill/>
                    </a:lnT>
                    <a:lnB>
                      <a:noFill/>
                    </a:lnB>
                  </a:tcPr>
                </a:tc>
                <a:extLst>
                  <a:ext uri="{0D108BD9-81ED-4DB2-BD59-A6C34878D82A}">
                    <a16:rowId xmlns:a16="http://schemas.microsoft.com/office/drawing/2014/main" xmlns="" val="2158660088"/>
                  </a:ext>
                </a:extLst>
              </a:tr>
              <a:tr h="306705">
                <a:tc>
                  <a:txBody>
                    <a:bodyPr/>
                    <a:lstStyle/>
                    <a:p>
                      <a:pPr algn="l" fontAlgn="b"/>
                      <a:r>
                        <a:rPr lang="en-US" sz="1000" b="0" i="0" u="none" strike="noStrike">
                          <a:solidFill>
                            <a:srgbClr val="000000"/>
                          </a:solidFill>
                          <a:effectLst/>
                          <a:latin typeface="Arial" panose="020B0604020202020204" pitchFamily="34" charset="0"/>
                        </a:rPr>
                        <a:t>First Mortgage</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$3,600,000</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$94,737</a:t>
                      </a:r>
                    </a:p>
                  </a:txBody>
                  <a:tcPr marL="9525" marR="9525" marT="9525" marB="0" anchor="b">
                    <a:lnL>
                      <a:noFill/>
                    </a:lnL>
                    <a:lnR>
                      <a:noFill/>
                    </a:lnR>
                    <a:lnT>
                      <a:noFill/>
                    </a:lnT>
                    <a:lnB>
                      <a:noFill/>
                    </a:lnB>
                  </a:tcPr>
                </a:tc>
                <a:extLst>
                  <a:ext uri="{0D108BD9-81ED-4DB2-BD59-A6C34878D82A}">
                    <a16:rowId xmlns:a16="http://schemas.microsoft.com/office/drawing/2014/main" xmlns="" val="2985074585"/>
                  </a:ext>
                </a:extLst>
              </a:tr>
              <a:tr h="306705">
                <a:tc>
                  <a:txBody>
                    <a:bodyPr/>
                    <a:lstStyle/>
                    <a:p>
                      <a:pPr algn="l" fontAlgn="b"/>
                      <a:r>
                        <a:rPr lang="en-US" sz="1000" b="0" i="0" u="none" strike="noStrike">
                          <a:solidFill>
                            <a:srgbClr val="000000"/>
                          </a:solidFill>
                          <a:effectLst/>
                          <a:latin typeface="Arial" panose="020B0604020202020204" pitchFamily="34" charset="0"/>
                        </a:rPr>
                        <a:t>Fairfax County Loan</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$1,600,000</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$42,105</a:t>
                      </a:r>
                    </a:p>
                  </a:txBody>
                  <a:tcPr marL="9525" marR="9525" marT="9525" marB="0" anchor="b">
                    <a:lnL>
                      <a:noFill/>
                    </a:lnL>
                    <a:lnR>
                      <a:noFill/>
                    </a:lnR>
                    <a:lnT>
                      <a:noFill/>
                    </a:lnT>
                    <a:lnB>
                      <a:noFill/>
                    </a:lnB>
                  </a:tcPr>
                </a:tc>
                <a:extLst>
                  <a:ext uri="{0D108BD9-81ED-4DB2-BD59-A6C34878D82A}">
                    <a16:rowId xmlns:a16="http://schemas.microsoft.com/office/drawing/2014/main" xmlns="" val="97593832"/>
                  </a:ext>
                </a:extLst>
              </a:tr>
              <a:tr h="306705">
                <a:tc>
                  <a:txBody>
                    <a:bodyPr/>
                    <a:lstStyle/>
                    <a:p>
                      <a:pPr algn="l" fontAlgn="b"/>
                      <a:r>
                        <a:rPr lang="en-US" sz="1000" b="0" i="0" u="none" strike="noStrike">
                          <a:solidFill>
                            <a:srgbClr val="000000"/>
                          </a:solidFill>
                          <a:effectLst/>
                          <a:latin typeface="Arial" panose="020B0604020202020204" pitchFamily="34" charset="0"/>
                        </a:rPr>
                        <a:t>Seller Note</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$1,842,567</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$48,489</a:t>
                      </a:r>
                    </a:p>
                  </a:txBody>
                  <a:tcPr marL="9525" marR="9525" marT="9525" marB="0" anchor="b">
                    <a:lnL>
                      <a:noFill/>
                    </a:lnL>
                    <a:lnR>
                      <a:noFill/>
                    </a:lnR>
                    <a:lnT>
                      <a:noFill/>
                    </a:lnT>
                    <a:lnB>
                      <a:noFill/>
                    </a:lnB>
                  </a:tcPr>
                </a:tc>
                <a:extLst>
                  <a:ext uri="{0D108BD9-81ED-4DB2-BD59-A6C34878D82A}">
                    <a16:rowId xmlns:a16="http://schemas.microsoft.com/office/drawing/2014/main" xmlns="" val="2135028795"/>
                  </a:ext>
                </a:extLst>
              </a:tr>
              <a:tr h="180975">
                <a:tc>
                  <a:txBody>
                    <a:bodyPr/>
                    <a:lstStyle/>
                    <a:p>
                      <a:pPr algn="l" fontAlgn="b"/>
                      <a:r>
                        <a:rPr lang="en-US" sz="1000" b="0" i="0" u="none" strike="noStrike">
                          <a:solidFill>
                            <a:srgbClr val="000000"/>
                          </a:solidFill>
                          <a:effectLst/>
                          <a:latin typeface="Arial" panose="020B0604020202020204" pitchFamily="34" charset="0"/>
                        </a:rPr>
                        <a:t>TD Bank Grant</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$51,351</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$1,351</a:t>
                      </a:r>
                    </a:p>
                  </a:txBody>
                  <a:tcPr marL="9525" marR="9525" marT="9525" marB="0" anchor="b">
                    <a:lnL>
                      <a:noFill/>
                    </a:lnL>
                    <a:lnR>
                      <a:noFill/>
                    </a:lnR>
                    <a:lnT>
                      <a:noFill/>
                    </a:lnT>
                    <a:lnB>
                      <a:noFill/>
                    </a:lnB>
                  </a:tcPr>
                </a:tc>
                <a:extLst>
                  <a:ext uri="{0D108BD9-81ED-4DB2-BD59-A6C34878D82A}">
                    <a16:rowId xmlns:a16="http://schemas.microsoft.com/office/drawing/2014/main" xmlns="" val="909914447"/>
                  </a:ext>
                </a:extLst>
              </a:tr>
              <a:tr h="161925">
                <a:tc>
                  <a:txBody>
                    <a:bodyPr/>
                    <a:lstStyle/>
                    <a:p>
                      <a:pPr algn="l" fontAlgn="b"/>
                      <a:r>
                        <a:rPr lang="en-US" sz="1000" b="0" i="0" u="none" strike="noStrike">
                          <a:solidFill>
                            <a:srgbClr val="000000"/>
                          </a:solidFill>
                          <a:effectLst/>
                          <a:latin typeface="Arial" panose="020B0604020202020204" pitchFamily="34" charset="0"/>
                        </a:rPr>
                        <a:t>Interim Income</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$125,000</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$3,289</a:t>
                      </a:r>
                    </a:p>
                  </a:txBody>
                  <a:tcPr marL="9525" marR="9525" marT="9525" marB="0" anchor="b">
                    <a:lnL>
                      <a:noFill/>
                    </a:lnL>
                    <a:lnR>
                      <a:noFill/>
                    </a:lnR>
                    <a:lnT>
                      <a:noFill/>
                    </a:lnT>
                    <a:lnB>
                      <a:noFill/>
                    </a:lnB>
                  </a:tcPr>
                </a:tc>
                <a:extLst>
                  <a:ext uri="{0D108BD9-81ED-4DB2-BD59-A6C34878D82A}">
                    <a16:rowId xmlns:a16="http://schemas.microsoft.com/office/drawing/2014/main" xmlns="" val="865799111"/>
                  </a:ext>
                </a:extLst>
              </a:tr>
              <a:tr h="161925">
                <a:tc>
                  <a:txBody>
                    <a:bodyPr/>
                    <a:lstStyle/>
                    <a:p>
                      <a:pPr algn="l" fontAlgn="b"/>
                      <a:r>
                        <a:rPr lang="en-US" sz="1000" b="0" i="0" u="none" strike="noStrike">
                          <a:solidFill>
                            <a:srgbClr val="000000"/>
                          </a:solidFill>
                          <a:effectLst/>
                          <a:latin typeface="Arial" panose="020B0604020202020204" pitchFamily="34" charset="0"/>
                        </a:rPr>
                        <a:t>Deferred Fee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$416,650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$10,964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16249788"/>
                  </a:ext>
                </a:extLst>
              </a:tr>
              <a:tr h="306705">
                <a:tc>
                  <a:txBody>
                    <a:bodyPr/>
                    <a:lstStyle/>
                    <a:p>
                      <a:pPr algn="l" fontAlgn="b"/>
                      <a:r>
                        <a:rPr lang="en-US" sz="1000" b="1" i="0" u="none" strike="noStrike">
                          <a:solidFill>
                            <a:srgbClr val="000000"/>
                          </a:solidFill>
                          <a:effectLst/>
                          <a:latin typeface="Arial" panose="020B0604020202020204" pitchFamily="34" charset="0"/>
                        </a:rPr>
                        <a:t>Total Permanent</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solidFill>
                            <a:srgbClr val="000000"/>
                          </a:solidFill>
                          <a:effectLst/>
                          <a:latin typeface="Arial" panose="020B0604020202020204" pitchFamily="34" charset="0"/>
                        </a:rPr>
                        <a:t>$12,462,270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solidFill>
                            <a:srgbClr val="000000"/>
                          </a:solidFill>
                          <a:effectLst/>
                          <a:latin typeface="Arial" panose="020B0604020202020204" pitchFamily="34" charset="0"/>
                        </a:rPr>
                        <a:t>$327,954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754209486"/>
                  </a:ext>
                </a:extLst>
              </a:tr>
              <a:tr h="161925">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806448589"/>
                  </a:ext>
                </a:extLst>
              </a:tr>
              <a:tr h="161925">
                <a:tc>
                  <a:txBody>
                    <a:bodyPr/>
                    <a:lstStyle/>
                    <a:p>
                      <a:pPr algn="l" fontAlgn="b"/>
                      <a:r>
                        <a:rPr lang="en-US" sz="1000" b="1" i="0" u="none" strike="noStrike">
                          <a:solidFill>
                            <a:srgbClr val="000000"/>
                          </a:solidFill>
                          <a:effectLst/>
                          <a:latin typeface="Arial" panose="020B0604020202020204" pitchFamily="34" charset="0"/>
                        </a:rPr>
                        <a:t>Summarized Uses</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1687979306"/>
                  </a:ext>
                </a:extLst>
              </a:tr>
              <a:tr h="161925">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000" b="1" i="0" u="none" strike="noStrike">
                          <a:solidFill>
                            <a:srgbClr val="000000"/>
                          </a:solidFill>
                          <a:effectLst/>
                          <a:latin typeface="Arial" panose="020B0604020202020204" pitchFamily="34" charset="0"/>
                        </a:rPr>
                        <a:t>Uses</a:t>
                      </a:r>
                    </a:p>
                  </a:txBody>
                  <a:tcPr marL="9525" marR="9525" marT="9525" marB="0" anchor="b">
                    <a:lnL>
                      <a:noFill/>
                    </a:lnL>
                    <a:lnR>
                      <a:noFill/>
                    </a:lnR>
                    <a:lnT>
                      <a:noFill/>
                    </a:lnT>
                    <a:lnB>
                      <a:noFill/>
                    </a:lnB>
                  </a:tcPr>
                </a:tc>
                <a:tc>
                  <a:txBody>
                    <a:bodyPr/>
                    <a:lstStyle/>
                    <a:p>
                      <a:pPr algn="l" fontAlgn="b"/>
                      <a:r>
                        <a:rPr lang="en-US" sz="1000" b="1" i="0" u="none" strike="noStrike">
                          <a:solidFill>
                            <a:srgbClr val="000000"/>
                          </a:solidFill>
                          <a:effectLst/>
                          <a:latin typeface="Arial" panose="020B0604020202020204" pitchFamily="34" charset="0"/>
                        </a:rPr>
                        <a:t>Per Unit</a:t>
                      </a:r>
                    </a:p>
                  </a:txBody>
                  <a:tcPr marL="9525" marR="9525" marT="9525" marB="0" anchor="b">
                    <a:lnL>
                      <a:noFill/>
                    </a:lnL>
                    <a:lnR>
                      <a:noFill/>
                    </a:lnR>
                    <a:lnT>
                      <a:noFill/>
                    </a:lnT>
                    <a:lnB>
                      <a:noFill/>
                    </a:lnB>
                  </a:tcPr>
                </a:tc>
                <a:extLst>
                  <a:ext uri="{0D108BD9-81ED-4DB2-BD59-A6C34878D82A}">
                    <a16:rowId xmlns:a16="http://schemas.microsoft.com/office/drawing/2014/main" xmlns="" val="3951595453"/>
                  </a:ext>
                </a:extLst>
              </a:tr>
              <a:tr h="306705">
                <a:tc>
                  <a:txBody>
                    <a:bodyPr/>
                    <a:lstStyle/>
                    <a:p>
                      <a:pPr algn="l" fontAlgn="b"/>
                      <a:r>
                        <a:rPr lang="en-US" sz="1000" b="0" i="0" u="none" strike="noStrike">
                          <a:solidFill>
                            <a:srgbClr val="000000"/>
                          </a:solidFill>
                          <a:effectLst/>
                          <a:latin typeface="Arial" panose="020B0604020202020204" pitchFamily="34" charset="0"/>
                        </a:rPr>
                        <a:t>Acquisition Costs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$4,857,943</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$127,841</a:t>
                      </a:r>
                    </a:p>
                  </a:txBody>
                  <a:tcPr marL="9525" marR="9525" marT="9525" marB="0" anchor="b">
                    <a:lnL>
                      <a:noFill/>
                    </a:lnL>
                    <a:lnR>
                      <a:noFill/>
                    </a:lnR>
                    <a:lnT>
                      <a:noFill/>
                    </a:lnT>
                    <a:lnB>
                      <a:noFill/>
                    </a:lnB>
                  </a:tcPr>
                </a:tc>
                <a:extLst>
                  <a:ext uri="{0D108BD9-81ED-4DB2-BD59-A6C34878D82A}">
                    <a16:rowId xmlns:a16="http://schemas.microsoft.com/office/drawing/2014/main" xmlns="" val="1848285272"/>
                  </a:ext>
                </a:extLst>
              </a:tr>
              <a:tr h="306705">
                <a:tc>
                  <a:txBody>
                    <a:bodyPr/>
                    <a:lstStyle/>
                    <a:p>
                      <a:pPr algn="l" fontAlgn="b"/>
                      <a:r>
                        <a:rPr lang="en-US" sz="1000" b="0" i="0" u="none" strike="noStrike">
                          <a:solidFill>
                            <a:srgbClr val="000000"/>
                          </a:solidFill>
                          <a:effectLst/>
                          <a:latin typeface="Arial" panose="020B0604020202020204" pitchFamily="34" charset="0"/>
                        </a:rPr>
                        <a:t>Construction Costs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$4,538,777</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$119,442</a:t>
                      </a:r>
                    </a:p>
                  </a:txBody>
                  <a:tcPr marL="9525" marR="9525" marT="9525" marB="0" anchor="b">
                    <a:lnL>
                      <a:noFill/>
                    </a:lnL>
                    <a:lnR>
                      <a:noFill/>
                    </a:lnR>
                    <a:lnT>
                      <a:noFill/>
                    </a:lnT>
                    <a:lnB>
                      <a:noFill/>
                    </a:lnB>
                  </a:tcPr>
                </a:tc>
                <a:extLst>
                  <a:ext uri="{0D108BD9-81ED-4DB2-BD59-A6C34878D82A}">
                    <a16:rowId xmlns:a16="http://schemas.microsoft.com/office/drawing/2014/main" xmlns="" val="189116530"/>
                  </a:ext>
                </a:extLst>
              </a:tr>
              <a:tr h="306705">
                <a:tc>
                  <a:txBody>
                    <a:bodyPr/>
                    <a:lstStyle/>
                    <a:p>
                      <a:pPr algn="l" fontAlgn="b"/>
                      <a:r>
                        <a:rPr lang="en-US" sz="1000" b="0" i="0" u="none" strike="noStrike">
                          <a:solidFill>
                            <a:srgbClr val="000000"/>
                          </a:solidFill>
                          <a:effectLst/>
                          <a:latin typeface="Arial" panose="020B0604020202020204" pitchFamily="34" charset="0"/>
                        </a:rPr>
                        <a:t>Design, Engineering and Architecture</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$528,722</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$13,914</a:t>
                      </a:r>
                    </a:p>
                  </a:txBody>
                  <a:tcPr marL="9525" marR="9525" marT="9525" marB="0" anchor="b">
                    <a:lnL>
                      <a:noFill/>
                    </a:lnL>
                    <a:lnR>
                      <a:noFill/>
                    </a:lnR>
                    <a:lnT>
                      <a:noFill/>
                    </a:lnT>
                    <a:lnB>
                      <a:noFill/>
                    </a:lnB>
                  </a:tcPr>
                </a:tc>
                <a:extLst>
                  <a:ext uri="{0D108BD9-81ED-4DB2-BD59-A6C34878D82A}">
                    <a16:rowId xmlns:a16="http://schemas.microsoft.com/office/drawing/2014/main" xmlns="" val="761806676"/>
                  </a:ext>
                </a:extLst>
              </a:tr>
              <a:tr h="314325">
                <a:tc>
                  <a:txBody>
                    <a:bodyPr/>
                    <a:lstStyle/>
                    <a:p>
                      <a:pPr algn="l" fontAlgn="b"/>
                      <a:r>
                        <a:rPr lang="en-US" sz="1000" b="0" i="0" u="none" strike="noStrike">
                          <a:solidFill>
                            <a:srgbClr val="000000"/>
                          </a:solidFill>
                          <a:effectLst/>
                          <a:latin typeface="Arial" panose="020B0604020202020204" pitchFamily="34" charset="0"/>
                        </a:rPr>
                        <a:t>Owner's Construction Costs, Professional Services and Fees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$190,102</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$5,003</a:t>
                      </a:r>
                    </a:p>
                  </a:txBody>
                  <a:tcPr marL="9525" marR="9525" marT="9525" marB="0" anchor="b">
                    <a:lnL>
                      <a:noFill/>
                    </a:lnL>
                    <a:lnR>
                      <a:noFill/>
                    </a:lnR>
                    <a:lnT>
                      <a:noFill/>
                    </a:lnT>
                    <a:lnB>
                      <a:noFill/>
                    </a:lnB>
                  </a:tcPr>
                </a:tc>
                <a:extLst>
                  <a:ext uri="{0D108BD9-81ED-4DB2-BD59-A6C34878D82A}">
                    <a16:rowId xmlns:a16="http://schemas.microsoft.com/office/drawing/2014/main" xmlns="" val="3292020480"/>
                  </a:ext>
                </a:extLst>
              </a:tr>
              <a:tr h="161925">
                <a:tc>
                  <a:txBody>
                    <a:bodyPr/>
                    <a:lstStyle/>
                    <a:p>
                      <a:pPr algn="l" fontAlgn="b"/>
                      <a:r>
                        <a:rPr lang="en-US" sz="1000" b="0" i="0" u="none" strike="noStrike">
                          <a:solidFill>
                            <a:srgbClr val="000000"/>
                          </a:solidFill>
                          <a:effectLst/>
                          <a:latin typeface="Arial" panose="020B0604020202020204" pitchFamily="34" charset="0"/>
                        </a:rPr>
                        <a:t>Financing Costs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$861,545</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$22,672</a:t>
                      </a:r>
                    </a:p>
                  </a:txBody>
                  <a:tcPr marL="9525" marR="9525" marT="9525" marB="0" anchor="b">
                    <a:lnL>
                      <a:noFill/>
                    </a:lnL>
                    <a:lnR>
                      <a:noFill/>
                    </a:lnR>
                    <a:lnT>
                      <a:noFill/>
                    </a:lnT>
                    <a:lnB>
                      <a:noFill/>
                    </a:lnB>
                  </a:tcPr>
                </a:tc>
                <a:extLst>
                  <a:ext uri="{0D108BD9-81ED-4DB2-BD59-A6C34878D82A}">
                    <a16:rowId xmlns:a16="http://schemas.microsoft.com/office/drawing/2014/main" xmlns="" val="2053277346"/>
                  </a:ext>
                </a:extLst>
              </a:tr>
              <a:tr h="161925">
                <a:tc>
                  <a:txBody>
                    <a:bodyPr/>
                    <a:lstStyle/>
                    <a:p>
                      <a:pPr algn="l" fontAlgn="b"/>
                      <a:r>
                        <a:rPr lang="en-US" sz="1000" b="0" i="0" u="none" strike="noStrike">
                          <a:solidFill>
                            <a:srgbClr val="000000"/>
                          </a:solidFill>
                          <a:effectLst/>
                          <a:latin typeface="Arial" panose="020B0604020202020204" pitchFamily="34" charset="0"/>
                        </a:rPr>
                        <a:t>Partnership Costs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$86,500</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$2,276</a:t>
                      </a:r>
                    </a:p>
                  </a:txBody>
                  <a:tcPr marL="9525" marR="9525" marT="9525" marB="0" anchor="b">
                    <a:lnL>
                      <a:noFill/>
                    </a:lnL>
                    <a:lnR>
                      <a:noFill/>
                    </a:lnR>
                    <a:lnT>
                      <a:noFill/>
                    </a:lnT>
                    <a:lnB>
                      <a:noFill/>
                    </a:lnB>
                  </a:tcPr>
                </a:tc>
                <a:extLst>
                  <a:ext uri="{0D108BD9-81ED-4DB2-BD59-A6C34878D82A}">
                    <a16:rowId xmlns:a16="http://schemas.microsoft.com/office/drawing/2014/main" xmlns="" val="4204703448"/>
                  </a:ext>
                </a:extLst>
              </a:tr>
              <a:tr h="306705">
                <a:tc>
                  <a:txBody>
                    <a:bodyPr/>
                    <a:lstStyle/>
                    <a:p>
                      <a:pPr algn="l" fontAlgn="b"/>
                      <a:r>
                        <a:rPr lang="en-US" sz="1000" b="0" i="0" u="none" strike="noStrike">
                          <a:solidFill>
                            <a:srgbClr val="000000"/>
                          </a:solidFill>
                          <a:effectLst/>
                          <a:latin typeface="Arial" panose="020B0604020202020204" pitchFamily="34" charset="0"/>
                        </a:rPr>
                        <a:t>Developer's Costs, Carrying Costs and Reserves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$448,680</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$11,807</a:t>
                      </a:r>
                    </a:p>
                  </a:txBody>
                  <a:tcPr marL="9525" marR="9525" marT="9525" marB="0" anchor="b">
                    <a:lnL>
                      <a:noFill/>
                    </a:lnL>
                    <a:lnR>
                      <a:noFill/>
                    </a:lnR>
                    <a:lnT>
                      <a:noFill/>
                    </a:lnT>
                    <a:lnB>
                      <a:noFill/>
                    </a:lnB>
                  </a:tcPr>
                </a:tc>
                <a:extLst>
                  <a:ext uri="{0D108BD9-81ED-4DB2-BD59-A6C34878D82A}">
                    <a16:rowId xmlns:a16="http://schemas.microsoft.com/office/drawing/2014/main" xmlns="" val="1915340051"/>
                  </a:ext>
                </a:extLst>
              </a:tr>
              <a:tr h="161925">
                <a:tc>
                  <a:txBody>
                    <a:bodyPr/>
                    <a:lstStyle/>
                    <a:p>
                      <a:pPr algn="l" fontAlgn="b"/>
                      <a:r>
                        <a:rPr lang="en-US" sz="1000" b="0" i="0" u="none" strike="noStrike">
                          <a:solidFill>
                            <a:srgbClr val="000000"/>
                          </a:solidFill>
                          <a:effectLst/>
                          <a:latin typeface="Arial" panose="020B0604020202020204" pitchFamily="34" charset="0"/>
                        </a:rPr>
                        <a:t>Developer's Fee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$950,000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$25,000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65903135"/>
                  </a:ext>
                </a:extLst>
              </a:tr>
              <a:tr h="306705">
                <a:tc>
                  <a:txBody>
                    <a:bodyPr/>
                    <a:lstStyle/>
                    <a:p>
                      <a:pPr algn="l" fontAlgn="b"/>
                      <a:r>
                        <a:rPr lang="en-US" sz="1000" b="1" i="0" u="none" strike="noStrike">
                          <a:solidFill>
                            <a:srgbClr val="000000"/>
                          </a:solidFill>
                          <a:effectLst/>
                          <a:latin typeface="Arial" panose="020B0604020202020204" pitchFamily="34" charset="0"/>
                        </a:rPr>
                        <a:t>Total Uses</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solidFill>
                            <a:srgbClr val="000000"/>
                          </a:solidFill>
                          <a:effectLst/>
                          <a:latin typeface="Arial" panose="020B0604020202020204" pitchFamily="34" charset="0"/>
                        </a:rPr>
                        <a:t>$12,462,270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dirty="0">
                          <a:solidFill>
                            <a:srgbClr val="000000"/>
                          </a:solidFill>
                          <a:effectLst/>
                          <a:latin typeface="Arial" panose="020B0604020202020204" pitchFamily="34" charset="0"/>
                        </a:rPr>
                        <a:t>$327,954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2393157347"/>
                  </a:ext>
                </a:extLst>
              </a:tr>
            </a:tbl>
          </a:graphicData>
        </a:graphic>
      </p:graphicFrame>
    </p:spTree>
    <p:extLst>
      <p:ext uri="{BB962C8B-B14F-4D97-AF65-F5344CB8AC3E}">
        <p14:creationId xmlns:p14="http://schemas.microsoft.com/office/powerpoint/2010/main" val="1479969258"/>
      </p:ext>
    </p:extLst>
  </p:cSld>
  <p:clrMapOvr>
    <a:masterClrMapping/>
  </p:clrMapOvr>
  <p:transition xmlns:p14="http://schemas.microsoft.com/office/powerpoint/2010/mai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Twinning – Cost of Twinning</a:t>
            </a:r>
          </a:p>
        </p:txBody>
      </p:sp>
      <p:sp>
        <p:nvSpPr>
          <p:cNvPr id="3" name="Content Placeholder 2"/>
          <p:cNvSpPr>
            <a:spLocks noGrp="1"/>
          </p:cNvSpPr>
          <p:nvPr>
            <p:ph idx="1"/>
          </p:nvPr>
        </p:nvSpPr>
        <p:spPr/>
        <p:txBody>
          <a:bodyPr/>
          <a:lstStyle/>
          <a:p>
            <a:r>
              <a:rPr lang="en-US" dirty="0"/>
              <a:t>Wexford B (4%) – the other twin</a:t>
            </a:r>
          </a:p>
          <a:p>
            <a:endParaRPr lang="en-US" dirty="0"/>
          </a:p>
        </p:txBody>
      </p:sp>
      <p:graphicFrame>
        <p:nvGraphicFramePr>
          <p:cNvPr id="6" name="Table 5"/>
          <p:cNvGraphicFramePr>
            <a:graphicFrameLocks noGrp="1"/>
          </p:cNvGraphicFramePr>
          <p:nvPr/>
        </p:nvGraphicFramePr>
        <p:xfrm>
          <a:off x="1936751" y="1424781"/>
          <a:ext cx="5270500" cy="5812155"/>
        </p:xfrm>
        <a:graphic>
          <a:graphicData uri="http://schemas.openxmlformats.org/drawingml/2006/table">
            <a:tbl>
              <a:tblPr/>
              <a:tblGrid>
                <a:gridCol w="3417416">
                  <a:extLst>
                    <a:ext uri="{9D8B030D-6E8A-4147-A177-3AD203B41FA5}">
                      <a16:colId xmlns:a16="http://schemas.microsoft.com/office/drawing/2014/main" xmlns="" val="3508774738"/>
                    </a:ext>
                  </a:extLst>
                </a:gridCol>
                <a:gridCol w="939235">
                  <a:extLst>
                    <a:ext uri="{9D8B030D-6E8A-4147-A177-3AD203B41FA5}">
                      <a16:colId xmlns:a16="http://schemas.microsoft.com/office/drawing/2014/main" xmlns="" val="2844447612"/>
                    </a:ext>
                  </a:extLst>
                </a:gridCol>
                <a:gridCol w="913849">
                  <a:extLst>
                    <a:ext uri="{9D8B030D-6E8A-4147-A177-3AD203B41FA5}">
                      <a16:colId xmlns:a16="http://schemas.microsoft.com/office/drawing/2014/main" xmlns="" val="2158945190"/>
                    </a:ext>
                  </a:extLst>
                </a:gridCol>
              </a:tblGrid>
              <a:tr h="161925">
                <a:tc>
                  <a:txBody>
                    <a:bodyPr/>
                    <a:lstStyle/>
                    <a:p>
                      <a:pPr algn="l" fontAlgn="b"/>
                      <a:r>
                        <a:rPr lang="en-US" sz="1000" b="1" i="0" u="none" strike="noStrike">
                          <a:solidFill>
                            <a:srgbClr val="000000"/>
                          </a:solidFill>
                          <a:effectLst/>
                          <a:latin typeface="Arial" panose="020B0604020202020204" pitchFamily="34" charset="0"/>
                        </a:rPr>
                        <a:t>Permanent Sources</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2173323415"/>
                  </a:ext>
                </a:extLst>
              </a:tr>
              <a:tr h="161925">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000" b="1" i="0" u="none" strike="noStrike">
                          <a:solidFill>
                            <a:srgbClr val="000000"/>
                          </a:solidFill>
                          <a:effectLst/>
                          <a:latin typeface="Arial" panose="020B0604020202020204" pitchFamily="34" charset="0"/>
                        </a:rPr>
                        <a:t>Sources</a:t>
                      </a:r>
                    </a:p>
                  </a:txBody>
                  <a:tcPr marL="9525" marR="9525" marT="9525" marB="0" anchor="b">
                    <a:lnL>
                      <a:noFill/>
                    </a:lnL>
                    <a:lnR>
                      <a:noFill/>
                    </a:lnR>
                    <a:lnT>
                      <a:noFill/>
                    </a:lnT>
                    <a:lnB>
                      <a:noFill/>
                    </a:lnB>
                  </a:tcPr>
                </a:tc>
                <a:tc>
                  <a:txBody>
                    <a:bodyPr/>
                    <a:lstStyle/>
                    <a:p>
                      <a:pPr algn="l" fontAlgn="b"/>
                      <a:r>
                        <a:rPr lang="en-US" sz="1000" b="1" i="0" u="none" strike="noStrike">
                          <a:solidFill>
                            <a:srgbClr val="000000"/>
                          </a:solidFill>
                          <a:effectLst/>
                          <a:latin typeface="Arial" panose="020B0604020202020204" pitchFamily="34" charset="0"/>
                        </a:rPr>
                        <a:t>Per Unit</a:t>
                      </a:r>
                    </a:p>
                  </a:txBody>
                  <a:tcPr marL="9525" marR="9525" marT="9525" marB="0" anchor="b">
                    <a:lnL>
                      <a:noFill/>
                    </a:lnL>
                    <a:lnR>
                      <a:noFill/>
                    </a:lnR>
                    <a:lnT>
                      <a:noFill/>
                    </a:lnT>
                    <a:lnB>
                      <a:noFill/>
                    </a:lnB>
                  </a:tcPr>
                </a:tc>
                <a:extLst>
                  <a:ext uri="{0D108BD9-81ED-4DB2-BD59-A6C34878D82A}">
                    <a16:rowId xmlns:a16="http://schemas.microsoft.com/office/drawing/2014/main" xmlns="" val="4029858179"/>
                  </a:ext>
                </a:extLst>
              </a:tr>
              <a:tr h="306705">
                <a:tc>
                  <a:txBody>
                    <a:bodyPr/>
                    <a:lstStyle/>
                    <a:p>
                      <a:pPr algn="l" fontAlgn="b"/>
                      <a:r>
                        <a:rPr lang="en-US" sz="1000" b="0" i="0" u="none" strike="noStrike">
                          <a:solidFill>
                            <a:srgbClr val="000000"/>
                          </a:solidFill>
                          <a:effectLst/>
                          <a:latin typeface="Arial" panose="020B0604020202020204" pitchFamily="34" charset="0"/>
                        </a:rPr>
                        <a:t>Tax Credit Equity</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$2,724,834</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$75,690</a:t>
                      </a:r>
                    </a:p>
                  </a:txBody>
                  <a:tcPr marL="9525" marR="9525" marT="9525" marB="0" anchor="b">
                    <a:lnL>
                      <a:noFill/>
                    </a:lnL>
                    <a:lnR>
                      <a:noFill/>
                    </a:lnR>
                    <a:lnT>
                      <a:noFill/>
                    </a:lnT>
                    <a:lnB>
                      <a:noFill/>
                    </a:lnB>
                  </a:tcPr>
                </a:tc>
                <a:extLst>
                  <a:ext uri="{0D108BD9-81ED-4DB2-BD59-A6C34878D82A}">
                    <a16:rowId xmlns:a16="http://schemas.microsoft.com/office/drawing/2014/main" xmlns="" val="306372705"/>
                  </a:ext>
                </a:extLst>
              </a:tr>
              <a:tr h="306705">
                <a:tc>
                  <a:txBody>
                    <a:bodyPr/>
                    <a:lstStyle/>
                    <a:p>
                      <a:pPr algn="l" fontAlgn="b"/>
                      <a:r>
                        <a:rPr lang="en-US" sz="1000" b="0" i="0" u="none" strike="noStrike">
                          <a:solidFill>
                            <a:srgbClr val="000000"/>
                          </a:solidFill>
                          <a:effectLst/>
                          <a:latin typeface="Arial" panose="020B0604020202020204" pitchFamily="34" charset="0"/>
                        </a:rPr>
                        <a:t>First Mortgage</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$4,625,000</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$128,472</a:t>
                      </a:r>
                    </a:p>
                  </a:txBody>
                  <a:tcPr marL="9525" marR="9525" marT="9525" marB="0" anchor="b">
                    <a:lnL>
                      <a:noFill/>
                    </a:lnL>
                    <a:lnR>
                      <a:noFill/>
                    </a:lnR>
                    <a:lnT>
                      <a:noFill/>
                    </a:lnT>
                    <a:lnB>
                      <a:noFill/>
                    </a:lnB>
                  </a:tcPr>
                </a:tc>
                <a:extLst>
                  <a:ext uri="{0D108BD9-81ED-4DB2-BD59-A6C34878D82A}">
                    <a16:rowId xmlns:a16="http://schemas.microsoft.com/office/drawing/2014/main" xmlns="" val="2893488938"/>
                  </a:ext>
                </a:extLst>
              </a:tr>
              <a:tr h="306705">
                <a:tc>
                  <a:txBody>
                    <a:bodyPr/>
                    <a:lstStyle/>
                    <a:p>
                      <a:pPr algn="l" fontAlgn="b"/>
                      <a:r>
                        <a:rPr lang="en-US" sz="1000" b="0" i="0" u="none" strike="noStrike">
                          <a:solidFill>
                            <a:srgbClr val="000000"/>
                          </a:solidFill>
                          <a:effectLst/>
                          <a:latin typeface="Arial" panose="020B0604020202020204" pitchFamily="34" charset="0"/>
                        </a:rPr>
                        <a:t>Fairfax County Loan</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$1,300,000</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$36,111</a:t>
                      </a:r>
                    </a:p>
                  </a:txBody>
                  <a:tcPr marL="9525" marR="9525" marT="9525" marB="0" anchor="b">
                    <a:lnL>
                      <a:noFill/>
                    </a:lnL>
                    <a:lnR>
                      <a:noFill/>
                    </a:lnR>
                    <a:lnT>
                      <a:noFill/>
                    </a:lnT>
                    <a:lnB>
                      <a:noFill/>
                    </a:lnB>
                  </a:tcPr>
                </a:tc>
                <a:extLst>
                  <a:ext uri="{0D108BD9-81ED-4DB2-BD59-A6C34878D82A}">
                    <a16:rowId xmlns:a16="http://schemas.microsoft.com/office/drawing/2014/main" xmlns="" val="2135841285"/>
                  </a:ext>
                </a:extLst>
              </a:tr>
              <a:tr h="306705">
                <a:tc>
                  <a:txBody>
                    <a:bodyPr/>
                    <a:lstStyle/>
                    <a:p>
                      <a:pPr algn="l" fontAlgn="b"/>
                      <a:r>
                        <a:rPr lang="en-US" sz="1000" b="0" i="0" u="none" strike="noStrike">
                          <a:solidFill>
                            <a:srgbClr val="000000"/>
                          </a:solidFill>
                          <a:effectLst/>
                          <a:latin typeface="Arial" panose="020B0604020202020204" pitchFamily="34" charset="0"/>
                        </a:rPr>
                        <a:t>Seller Note</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$1,416,207</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$39,339</a:t>
                      </a:r>
                    </a:p>
                  </a:txBody>
                  <a:tcPr marL="9525" marR="9525" marT="9525" marB="0" anchor="b">
                    <a:lnL>
                      <a:noFill/>
                    </a:lnL>
                    <a:lnR>
                      <a:noFill/>
                    </a:lnR>
                    <a:lnT>
                      <a:noFill/>
                    </a:lnT>
                    <a:lnB>
                      <a:noFill/>
                    </a:lnB>
                  </a:tcPr>
                </a:tc>
                <a:extLst>
                  <a:ext uri="{0D108BD9-81ED-4DB2-BD59-A6C34878D82A}">
                    <a16:rowId xmlns:a16="http://schemas.microsoft.com/office/drawing/2014/main" xmlns="" val="3060533574"/>
                  </a:ext>
                </a:extLst>
              </a:tr>
              <a:tr h="180975">
                <a:tc>
                  <a:txBody>
                    <a:bodyPr/>
                    <a:lstStyle/>
                    <a:p>
                      <a:pPr algn="l" fontAlgn="b"/>
                      <a:r>
                        <a:rPr lang="en-US" sz="1000" b="0" i="0" u="none" strike="noStrike">
                          <a:solidFill>
                            <a:srgbClr val="000000"/>
                          </a:solidFill>
                          <a:effectLst/>
                          <a:latin typeface="Arial" panose="020B0604020202020204" pitchFamily="34" charset="0"/>
                        </a:rPr>
                        <a:t>TD Bank Grant</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$48,649</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$1,351</a:t>
                      </a:r>
                    </a:p>
                  </a:txBody>
                  <a:tcPr marL="9525" marR="9525" marT="9525" marB="0" anchor="b">
                    <a:lnL>
                      <a:noFill/>
                    </a:lnL>
                    <a:lnR>
                      <a:noFill/>
                    </a:lnR>
                    <a:lnT>
                      <a:noFill/>
                    </a:lnT>
                    <a:lnB>
                      <a:noFill/>
                    </a:lnB>
                  </a:tcPr>
                </a:tc>
                <a:extLst>
                  <a:ext uri="{0D108BD9-81ED-4DB2-BD59-A6C34878D82A}">
                    <a16:rowId xmlns:a16="http://schemas.microsoft.com/office/drawing/2014/main" xmlns="" val="521880482"/>
                  </a:ext>
                </a:extLst>
              </a:tr>
              <a:tr h="161925">
                <a:tc>
                  <a:txBody>
                    <a:bodyPr/>
                    <a:lstStyle/>
                    <a:p>
                      <a:pPr algn="l" fontAlgn="b"/>
                      <a:r>
                        <a:rPr lang="en-US" sz="1000" b="0" i="0" u="none" strike="noStrike">
                          <a:solidFill>
                            <a:srgbClr val="000000"/>
                          </a:solidFill>
                          <a:effectLst/>
                          <a:latin typeface="Arial" panose="020B0604020202020204" pitchFamily="34" charset="0"/>
                        </a:rPr>
                        <a:t>Interim Income</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$100,000</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$2,778</a:t>
                      </a:r>
                    </a:p>
                  </a:txBody>
                  <a:tcPr marL="9525" marR="9525" marT="9525" marB="0" anchor="b">
                    <a:lnL>
                      <a:noFill/>
                    </a:lnL>
                    <a:lnR>
                      <a:noFill/>
                    </a:lnR>
                    <a:lnT>
                      <a:noFill/>
                    </a:lnT>
                    <a:lnB>
                      <a:noFill/>
                    </a:lnB>
                  </a:tcPr>
                </a:tc>
                <a:extLst>
                  <a:ext uri="{0D108BD9-81ED-4DB2-BD59-A6C34878D82A}">
                    <a16:rowId xmlns:a16="http://schemas.microsoft.com/office/drawing/2014/main" xmlns="" val="3151755497"/>
                  </a:ext>
                </a:extLst>
              </a:tr>
              <a:tr h="161925">
                <a:tc>
                  <a:txBody>
                    <a:bodyPr/>
                    <a:lstStyle/>
                    <a:p>
                      <a:pPr algn="l" fontAlgn="b"/>
                      <a:r>
                        <a:rPr lang="en-US" sz="1000" b="0" i="0" u="none" strike="noStrike">
                          <a:solidFill>
                            <a:srgbClr val="000000"/>
                          </a:solidFill>
                          <a:effectLst/>
                          <a:latin typeface="Arial" panose="020B0604020202020204" pitchFamily="34" charset="0"/>
                        </a:rPr>
                        <a:t>Contribution from Building A</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$126,304</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$3,508</a:t>
                      </a:r>
                    </a:p>
                  </a:txBody>
                  <a:tcPr marL="9525" marR="9525" marT="9525" marB="0" anchor="b">
                    <a:lnL>
                      <a:noFill/>
                    </a:lnL>
                    <a:lnR>
                      <a:noFill/>
                    </a:lnR>
                    <a:lnT>
                      <a:noFill/>
                    </a:lnT>
                    <a:lnB>
                      <a:noFill/>
                    </a:lnB>
                  </a:tcPr>
                </a:tc>
                <a:extLst>
                  <a:ext uri="{0D108BD9-81ED-4DB2-BD59-A6C34878D82A}">
                    <a16:rowId xmlns:a16="http://schemas.microsoft.com/office/drawing/2014/main" xmlns="" val="2564508105"/>
                  </a:ext>
                </a:extLst>
              </a:tr>
              <a:tr h="161925">
                <a:tc>
                  <a:txBody>
                    <a:bodyPr/>
                    <a:lstStyle/>
                    <a:p>
                      <a:pPr algn="l" fontAlgn="b"/>
                      <a:r>
                        <a:rPr lang="en-US" sz="1000" b="0" i="0" u="none" strike="noStrike">
                          <a:solidFill>
                            <a:srgbClr val="000000"/>
                          </a:solidFill>
                          <a:effectLst/>
                          <a:latin typeface="Arial" panose="020B0604020202020204" pitchFamily="34" charset="0"/>
                        </a:rPr>
                        <a:t>Deferred Fee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$488,819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$13,578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51096504"/>
                  </a:ext>
                </a:extLst>
              </a:tr>
              <a:tr h="306705">
                <a:tc>
                  <a:txBody>
                    <a:bodyPr/>
                    <a:lstStyle/>
                    <a:p>
                      <a:pPr algn="l" fontAlgn="b"/>
                      <a:r>
                        <a:rPr lang="en-US" sz="1000" b="1" i="0" u="none" strike="noStrike">
                          <a:solidFill>
                            <a:srgbClr val="000000"/>
                          </a:solidFill>
                          <a:effectLst/>
                          <a:latin typeface="Arial" panose="020B0604020202020204" pitchFamily="34" charset="0"/>
                        </a:rPr>
                        <a:t>Total Permanent</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solidFill>
                            <a:srgbClr val="000000"/>
                          </a:solidFill>
                          <a:effectLst/>
                          <a:latin typeface="Arial" panose="020B0604020202020204" pitchFamily="34" charset="0"/>
                        </a:rPr>
                        <a:t>$10,829,813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solidFill>
                            <a:srgbClr val="000000"/>
                          </a:solidFill>
                          <a:effectLst/>
                          <a:latin typeface="Arial" panose="020B0604020202020204" pitchFamily="34" charset="0"/>
                        </a:rPr>
                        <a:t>$300,828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220163961"/>
                  </a:ext>
                </a:extLst>
              </a:tr>
              <a:tr h="161925">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1218024074"/>
                  </a:ext>
                </a:extLst>
              </a:tr>
              <a:tr h="161925">
                <a:tc>
                  <a:txBody>
                    <a:bodyPr/>
                    <a:lstStyle/>
                    <a:p>
                      <a:pPr algn="l" fontAlgn="b"/>
                      <a:r>
                        <a:rPr lang="en-US" sz="1000" b="1" i="0" u="none" strike="noStrike">
                          <a:solidFill>
                            <a:srgbClr val="000000"/>
                          </a:solidFill>
                          <a:effectLst/>
                          <a:latin typeface="Arial" panose="020B0604020202020204" pitchFamily="34" charset="0"/>
                        </a:rPr>
                        <a:t>Summarized Uses</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3724998132"/>
                  </a:ext>
                </a:extLst>
              </a:tr>
              <a:tr h="161925">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000" b="1" i="0" u="none" strike="noStrike">
                          <a:solidFill>
                            <a:srgbClr val="000000"/>
                          </a:solidFill>
                          <a:effectLst/>
                          <a:latin typeface="Arial" panose="020B0604020202020204" pitchFamily="34" charset="0"/>
                        </a:rPr>
                        <a:t>Uses</a:t>
                      </a:r>
                    </a:p>
                  </a:txBody>
                  <a:tcPr marL="9525" marR="9525" marT="9525" marB="0" anchor="b">
                    <a:lnL>
                      <a:noFill/>
                    </a:lnL>
                    <a:lnR>
                      <a:noFill/>
                    </a:lnR>
                    <a:lnT>
                      <a:noFill/>
                    </a:lnT>
                    <a:lnB>
                      <a:noFill/>
                    </a:lnB>
                  </a:tcPr>
                </a:tc>
                <a:tc>
                  <a:txBody>
                    <a:bodyPr/>
                    <a:lstStyle/>
                    <a:p>
                      <a:pPr algn="l" fontAlgn="b"/>
                      <a:r>
                        <a:rPr lang="en-US" sz="1000" b="1" i="0" u="none" strike="noStrike">
                          <a:solidFill>
                            <a:srgbClr val="000000"/>
                          </a:solidFill>
                          <a:effectLst/>
                          <a:latin typeface="Arial" panose="020B0604020202020204" pitchFamily="34" charset="0"/>
                        </a:rPr>
                        <a:t>Per Unit</a:t>
                      </a:r>
                    </a:p>
                  </a:txBody>
                  <a:tcPr marL="9525" marR="9525" marT="9525" marB="0" anchor="b">
                    <a:lnL>
                      <a:noFill/>
                    </a:lnL>
                    <a:lnR>
                      <a:noFill/>
                    </a:lnR>
                    <a:lnT>
                      <a:noFill/>
                    </a:lnT>
                    <a:lnB>
                      <a:noFill/>
                    </a:lnB>
                  </a:tcPr>
                </a:tc>
                <a:extLst>
                  <a:ext uri="{0D108BD9-81ED-4DB2-BD59-A6C34878D82A}">
                    <a16:rowId xmlns:a16="http://schemas.microsoft.com/office/drawing/2014/main" xmlns="" val="2689592788"/>
                  </a:ext>
                </a:extLst>
              </a:tr>
              <a:tr h="306705">
                <a:tc>
                  <a:txBody>
                    <a:bodyPr/>
                    <a:lstStyle/>
                    <a:p>
                      <a:pPr algn="l" fontAlgn="b"/>
                      <a:r>
                        <a:rPr lang="en-US" sz="1000" b="0" i="0" u="none" strike="noStrike">
                          <a:solidFill>
                            <a:srgbClr val="000000"/>
                          </a:solidFill>
                          <a:effectLst/>
                          <a:latin typeface="Arial" panose="020B0604020202020204" pitchFamily="34" charset="0"/>
                        </a:rPr>
                        <a:t>Acquisition Costs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$4,428,908</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$123,025</a:t>
                      </a:r>
                    </a:p>
                  </a:txBody>
                  <a:tcPr marL="9525" marR="9525" marT="9525" marB="0" anchor="b">
                    <a:lnL>
                      <a:noFill/>
                    </a:lnL>
                    <a:lnR>
                      <a:noFill/>
                    </a:lnR>
                    <a:lnT>
                      <a:noFill/>
                    </a:lnT>
                    <a:lnB>
                      <a:noFill/>
                    </a:lnB>
                  </a:tcPr>
                </a:tc>
                <a:extLst>
                  <a:ext uri="{0D108BD9-81ED-4DB2-BD59-A6C34878D82A}">
                    <a16:rowId xmlns:a16="http://schemas.microsoft.com/office/drawing/2014/main" xmlns="" val="2303970881"/>
                  </a:ext>
                </a:extLst>
              </a:tr>
              <a:tr h="306705">
                <a:tc>
                  <a:txBody>
                    <a:bodyPr/>
                    <a:lstStyle/>
                    <a:p>
                      <a:pPr algn="l" fontAlgn="b"/>
                      <a:r>
                        <a:rPr lang="en-US" sz="1000" b="0" i="0" u="none" strike="noStrike">
                          <a:solidFill>
                            <a:srgbClr val="000000"/>
                          </a:solidFill>
                          <a:effectLst/>
                          <a:latin typeface="Arial" panose="020B0604020202020204" pitchFamily="34" charset="0"/>
                        </a:rPr>
                        <a:t>Construction Costs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$3,908,255</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$108,563</a:t>
                      </a:r>
                    </a:p>
                  </a:txBody>
                  <a:tcPr marL="9525" marR="9525" marT="9525" marB="0" anchor="b">
                    <a:lnL>
                      <a:noFill/>
                    </a:lnL>
                    <a:lnR>
                      <a:noFill/>
                    </a:lnR>
                    <a:lnT>
                      <a:noFill/>
                    </a:lnT>
                    <a:lnB>
                      <a:noFill/>
                    </a:lnB>
                  </a:tcPr>
                </a:tc>
                <a:extLst>
                  <a:ext uri="{0D108BD9-81ED-4DB2-BD59-A6C34878D82A}">
                    <a16:rowId xmlns:a16="http://schemas.microsoft.com/office/drawing/2014/main" xmlns="" val="2293489630"/>
                  </a:ext>
                </a:extLst>
              </a:tr>
              <a:tr h="306705">
                <a:tc>
                  <a:txBody>
                    <a:bodyPr/>
                    <a:lstStyle/>
                    <a:p>
                      <a:pPr algn="l" fontAlgn="b"/>
                      <a:r>
                        <a:rPr lang="en-US" sz="1000" b="0" i="0" u="none" strike="noStrike">
                          <a:solidFill>
                            <a:srgbClr val="000000"/>
                          </a:solidFill>
                          <a:effectLst/>
                          <a:latin typeface="Arial" panose="020B0604020202020204" pitchFamily="34" charset="0"/>
                        </a:rPr>
                        <a:t>Design, Engineering and Architecture</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$226,315</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$6,287</a:t>
                      </a:r>
                    </a:p>
                  </a:txBody>
                  <a:tcPr marL="9525" marR="9525" marT="9525" marB="0" anchor="b">
                    <a:lnL>
                      <a:noFill/>
                    </a:lnL>
                    <a:lnR>
                      <a:noFill/>
                    </a:lnR>
                    <a:lnT>
                      <a:noFill/>
                    </a:lnT>
                    <a:lnB>
                      <a:noFill/>
                    </a:lnB>
                  </a:tcPr>
                </a:tc>
                <a:extLst>
                  <a:ext uri="{0D108BD9-81ED-4DB2-BD59-A6C34878D82A}">
                    <a16:rowId xmlns:a16="http://schemas.microsoft.com/office/drawing/2014/main" xmlns="" val="1369738959"/>
                  </a:ext>
                </a:extLst>
              </a:tr>
              <a:tr h="314325">
                <a:tc>
                  <a:txBody>
                    <a:bodyPr/>
                    <a:lstStyle/>
                    <a:p>
                      <a:pPr algn="l" fontAlgn="b"/>
                      <a:r>
                        <a:rPr lang="en-US" sz="1000" b="0" i="0" u="none" strike="noStrike">
                          <a:solidFill>
                            <a:srgbClr val="000000"/>
                          </a:solidFill>
                          <a:effectLst/>
                          <a:latin typeface="Arial" panose="020B0604020202020204" pitchFamily="34" charset="0"/>
                        </a:rPr>
                        <a:t>Owner's Construction Costs, Professional Services and Fees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$98,859</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$2,746</a:t>
                      </a:r>
                    </a:p>
                  </a:txBody>
                  <a:tcPr marL="9525" marR="9525" marT="9525" marB="0" anchor="b">
                    <a:lnL>
                      <a:noFill/>
                    </a:lnL>
                    <a:lnR>
                      <a:noFill/>
                    </a:lnR>
                    <a:lnT>
                      <a:noFill/>
                    </a:lnT>
                    <a:lnB>
                      <a:noFill/>
                    </a:lnB>
                  </a:tcPr>
                </a:tc>
                <a:extLst>
                  <a:ext uri="{0D108BD9-81ED-4DB2-BD59-A6C34878D82A}">
                    <a16:rowId xmlns:a16="http://schemas.microsoft.com/office/drawing/2014/main" xmlns="" val="4004789480"/>
                  </a:ext>
                </a:extLst>
              </a:tr>
              <a:tr h="161925">
                <a:tc>
                  <a:txBody>
                    <a:bodyPr/>
                    <a:lstStyle/>
                    <a:p>
                      <a:pPr algn="l" fontAlgn="b"/>
                      <a:r>
                        <a:rPr lang="en-US" sz="1000" b="0" i="0" u="none" strike="noStrike">
                          <a:solidFill>
                            <a:srgbClr val="000000"/>
                          </a:solidFill>
                          <a:effectLst/>
                          <a:latin typeface="Arial" panose="020B0604020202020204" pitchFamily="34" charset="0"/>
                        </a:rPr>
                        <a:t>Financing Costs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$639,277</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$17,758</a:t>
                      </a:r>
                    </a:p>
                  </a:txBody>
                  <a:tcPr marL="9525" marR="9525" marT="9525" marB="0" anchor="b">
                    <a:lnL>
                      <a:noFill/>
                    </a:lnL>
                    <a:lnR>
                      <a:noFill/>
                    </a:lnR>
                    <a:lnT>
                      <a:noFill/>
                    </a:lnT>
                    <a:lnB>
                      <a:noFill/>
                    </a:lnB>
                  </a:tcPr>
                </a:tc>
                <a:extLst>
                  <a:ext uri="{0D108BD9-81ED-4DB2-BD59-A6C34878D82A}">
                    <a16:rowId xmlns:a16="http://schemas.microsoft.com/office/drawing/2014/main" xmlns="" val="214647191"/>
                  </a:ext>
                </a:extLst>
              </a:tr>
              <a:tr h="161925">
                <a:tc>
                  <a:txBody>
                    <a:bodyPr/>
                    <a:lstStyle/>
                    <a:p>
                      <a:pPr algn="l" fontAlgn="b"/>
                      <a:r>
                        <a:rPr lang="en-US" sz="1000" b="0" i="0" u="none" strike="noStrike">
                          <a:solidFill>
                            <a:srgbClr val="000000"/>
                          </a:solidFill>
                          <a:effectLst/>
                          <a:latin typeface="Arial" panose="020B0604020202020204" pitchFamily="34" charset="0"/>
                        </a:rPr>
                        <a:t>Partnership Costs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$86,500</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$2,403</a:t>
                      </a:r>
                    </a:p>
                  </a:txBody>
                  <a:tcPr marL="9525" marR="9525" marT="9525" marB="0" anchor="b">
                    <a:lnL>
                      <a:noFill/>
                    </a:lnL>
                    <a:lnR>
                      <a:noFill/>
                    </a:lnR>
                    <a:lnT>
                      <a:noFill/>
                    </a:lnT>
                    <a:lnB>
                      <a:noFill/>
                    </a:lnB>
                  </a:tcPr>
                </a:tc>
                <a:extLst>
                  <a:ext uri="{0D108BD9-81ED-4DB2-BD59-A6C34878D82A}">
                    <a16:rowId xmlns:a16="http://schemas.microsoft.com/office/drawing/2014/main" xmlns="" val="3919921728"/>
                  </a:ext>
                </a:extLst>
              </a:tr>
              <a:tr h="306705">
                <a:tc>
                  <a:txBody>
                    <a:bodyPr/>
                    <a:lstStyle/>
                    <a:p>
                      <a:pPr algn="l" fontAlgn="b"/>
                      <a:r>
                        <a:rPr lang="en-US" sz="1000" b="0" i="0" u="none" strike="noStrike">
                          <a:solidFill>
                            <a:srgbClr val="000000"/>
                          </a:solidFill>
                          <a:effectLst/>
                          <a:latin typeface="Arial" panose="020B0604020202020204" pitchFamily="34" charset="0"/>
                        </a:rPr>
                        <a:t>Developer's Costs, Carrying Costs and Reserves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$441,699</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$12,269</a:t>
                      </a:r>
                    </a:p>
                  </a:txBody>
                  <a:tcPr marL="9525" marR="9525" marT="9525" marB="0" anchor="b">
                    <a:lnL>
                      <a:noFill/>
                    </a:lnL>
                    <a:lnR>
                      <a:noFill/>
                    </a:lnR>
                    <a:lnT>
                      <a:noFill/>
                    </a:lnT>
                    <a:lnB>
                      <a:noFill/>
                    </a:lnB>
                  </a:tcPr>
                </a:tc>
                <a:extLst>
                  <a:ext uri="{0D108BD9-81ED-4DB2-BD59-A6C34878D82A}">
                    <a16:rowId xmlns:a16="http://schemas.microsoft.com/office/drawing/2014/main" xmlns="" val="4152763574"/>
                  </a:ext>
                </a:extLst>
              </a:tr>
              <a:tr h="306705">
                <a:tc>
                  <a:txBody>
                    <a:bodyPr/>
                    <a:lstStyle/>
                    <a:p>
                      <a:pPr algn="l" fontAlgn="b"/>
                      <a:r>
                        <a:rPr lang="en-US" sz="1000" b="0" i="0" u="none" strike="noStrike">
                          <a:solidFill>
                            <a:srgbClr val="000000"/>
                          </a:solidFill>
                          <a:effectLst/>
                          <a:latin typeface="Arial" panose="020B0604020202020204" pitchFamily="34" charset="0"/>
                        </a:rPr>
                        <a:t>Developer's Fee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$1,000,000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$27,778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79056777"/>
                  </a:ext>
                </a:extLst>
              </a:tr>
              <a:tr h="306705">
                <a:tc>
                  <a:txBody>
                    <a:bodyPr/>
                    <a:lstStyle/>
                    <a:p>
                      <a:pPr algn="l" fontAlgn="b"/>
                      <a:r>
                        <a:rPr lang="en-US" sz="1000" b="1" i="0" u="none" strike="noStrike">
                          <a:solidFill>
                            <a:srgbClr val="000000"/>
                          </a:solidFill>
                          <a:effectLst/>
                          <a:latin typeface="Arial" panose="020B0604020202020204" pitchFamily="34" charset="0"/>
                        </a:rPr>
                        <a:t>Total Uses</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solidFill>
                            <a:srgbClr val="000000"/>
                          </a:solidFill>
                          <a:effectLst/>
                          <a:latin typeface="Arial" panose="020B0604020202020204" pitchFamily="34" charset="0"/>
                        </a:rPr>
                        <a:t>$10,829,813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solidFill>
                            <a:srgbClr val="000000"/>
                          </a:solidFill>
                          <a:effectLst/>
                          <a:latin typeface="Arial" panose="020B0604020202020204" pitchFamily="34" charset="0"/>
                        </a:rPr>
                        <a:t>$300,828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583829021"/>
                  </a:ext>
                </a:extLst>
              </a:tr>
              <a:tr h="161925">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1473101256"/>
                  </a:ext>
                </a:extLst>
              </a:tr>
              <a:tr h="161925">
                <a:tc>
                  <a:txBody>
                    <a:bodyPr/>
                    <a:lstStyle/>
                    <a:p>
                      <a:pPr algn="l" fontAlgn="b"/>
                      <a:r>
                        <a:rPr lang="en-US" sz="1000" b="1" i="0" u="none" strike="noStrike">
                          <a:solidFill>
                            <a:srgbClr val="000000"/>
                          </a:solidFill>
                          <a:effectLst/>
                          <a:latin typeface="Arial" panose="020B0604020202020204" pitchFamily="34" charset="0"/>
                        </a:rPr>
                        <a:t>Excess (GAP) Permanent</a:t>
                      </a:r>
                    </a:p>
                  </a:txBody>
                  <a:tcPr marL="9525" marR="9525" marT="9525" marB="0" anchor="b">
                    <a:lnL>
                      <a:noFill/>
                    </a:lnL>
                    <a:lnR>
                      <a:noFill/>
                    </a:lnR>
                    <a:lnT>
                      <a:noFill/>
                    </a:lnT>
                    <a:lnB>
                      <a:noFill/>
                    </a:lnB>
                  </a:tcPr>
                </a:tc>
                <a:tc>
                  <a:txBody>
                    <a:bodyPr/>
                    <a:lstStyle/>
                    <a:p>
                      <a:pPr algn="r" fontAlgn="b"/>
                      <a:r>
                        <a:rPr lang="en-US" sz="1000" b="1" i="0" u="none" strike="noStrike">
                          <a:solidFill>
                            <a:srgbClr val="000000"/>
                          </a:solidFill>
                          <a:effectLst/>
                          <a:latin typeface="Arial" panose="020B0604020202020204" pitchFamily="34" charset="0"/>
                        </a:rPr>
                        <a:t>$0 </a:t>
                      </a:r>
                    </a:p>
                  </a:txBody>
                  <a:tcPr marL="9525" marR="9525" marT="9525"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1573657452"/>
                  </a:ext>
                </a:extLst>
              </a:tr>
            </a:tbl>
          </a:graphicData>
        </a:graphic>
      </p:graphicFrame>
    </p:spTree>
    <p:extLst>
      <p:ext uri="{BB962C8B-B14F-4D97-AF65-F5344CB8AC3E}">
        <p14:creationId xmlns:p14="http://schemas.microsoft.com/office/powerpoint/2010/main" val="3843692506"/>
      </p:ext>
    </p:extLst>
  </p:cSld>
  <p:clrMapOvr>
    <a:masterClrMapping/>
  </p:clrMapOvr>
  <p:transition xmlns:p14="http://schemas.microsoft.com/office/powerpoint/2010/mai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046133" y="2926001"/>
            <a:ext cx="5802899" cy="33469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230441"/>
            <a:ext cx="9144000" cy="9170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718073" y="485779"/>
            <a:ext cx="5241188" cy="461665"/>
          </a:xfrm>
          <a:prstGeom prst="rect">
            <a:avLst/>
          </a:prstGeom>
        </p:spPr>
        <p:txBody>
          <a:bodyPr wrap="square">
            <a:spAutoFit/>
          </a:bodyPr>
          <a:lstStyle/>
          <a:p>
            <a:pPr algn="ctr"/>
            <a:r>
              <a:rPr lang="en-US"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 Our </a:t>
            </a:r>
            <a:r>
              <a:rPr lang="en-US" b="1" baseline="30000" dirty="0">
                <a:solidFill>
                  <a:srgbClr val="007067"/>
                </a:solidFill>
                <a:latin typeface="Verdana" panose="020B0604030504040204" pitchFamily="34" charset="0"/>
                <a:ea typeface="Verdana" panose="020B0604030504040204" pitchFamily="34" charset="0"/>
                <a:cs typeface="Verdana" panose="020B0604030504040204" pitchFamily="34" charset="0"/>
              </a:rPr>
              <a:t>Affordable Housing Team</a:t>
            </a:r>
            <a:r>
              <a:rPr lang="en-US"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 is dedicated to understanding the</a:t>
            </a:r>
            <a:r>
              <a:rPr lang="en-US"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b="1" baseline="30000" dirty="0">
                <a:solidFill>
                  <a:srgbClr val="007067"/>
                </a:solidFill>
                <a:latin typeface="Verdana" panose="020B0604030504040204" pitchFamily="34" charset="0"/>
                <a:ea typeface="Verdana" panose="020B0604030504040204" pitchFamily="34" charset="0"/>
                <a:cs typeface="Verdana" panose="020B0604030504040204" pitchFamily="34" charset="0"/>
              </a:rPr>
              <a:t>unique needs</a:t>
            </a:r>
            <a:r>
              <a:rPr lang="en-US"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of the affordable housing industry.</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459" y="346588"/>
            <a:ext cx="3086100" cy="684902"/>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3553" r="23198"/>
          <a:stretch/>
        </p:blipFill>
        <p:spPr>
          <a:xfrm>
            <a:off x="0" y="1764417"/>
            <a:ext cx="2389240" cy="5093584"/>
          </a:xfrm>
          <a:prstGeom prst="rect">
            <a:avLst/>
          </a:prstGeom>
        </p:spPr>
      </p:pic>
      <p:sp>
        <p:nvSpPr>
          <p:cNvPr id="9" name="Rectangle 8"/>
          <p:cNvSpPr/>
          <p:nvPr/>
        </p:nvSpPr>
        <p:spPr>
          <a:xfrm>
            <a:off x="2358680" y="1275719"/>
            <a:ext cx="6764965" cy="954107"/>
          </a:xfrm>
          <a:prstGeom prst="rect">
            <a:avLst/>
          </a:prstGeom>
        </p:spPr>
        <p:txBody>
          <a:bodyPr wrap="square">
            <a:spAutoFit/>
          </a:bodyPr>
          <a:lstStyle/>
          <a:p>
            <a:pPr algn="just"/>
            <a:r>
              <a:rPr lang="en-US" sz="1400" dirty="0">
                <a:latin typeface="Verdana" panose="020B0604030504040204" pitchFamily="34" charset="0"/>
                <a:ea typeface="Verdana" panose="020B0604030504040204" pitchFamily="34" charset="0"/>
                <a:cs typeface="Verdana" panose="020B0604030504040204" pitchFamily="34" charset="0"/>
              </a:rPr>
              <a:t>Hertzbach &amp; Company, P.A. has over 35 years of experience serving the needs of the affordable housing community. We provide innovative ideas and strategic tax, accounting and consulting services to guide our clients through complex transactions.</a:t>
            </a:r>
          </a:p>
        </p:txBody>
      </p:sp>
      <p:sp>
        <p:nvSpPr>
          <p:cNvPr id="10" name="Rectangle 9"/>
          <p:cNvSpPr/>
          <p:nvPr/>
        </p:nvSpPr>
        <p:spPr>
          <a:xfrm>
            <a:off x="3307715" y="3111979"/>
            <a:ext cx="2283832" cy="31239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marL="257175" indent="-257175">
              <a:lnSpc>
                <a:spcPct val="150000"/>
              </a:lnSpc>
              <a:buFont typeface="Arial" panose="020B0604020202020204" pitchFamily="34" charset="0"/>
              <a:buChar char="•"/>
            </a:pPr>
            <a:r>
              <a:rPr lang="en-US" baseline="30000" dirty="0">
                <a:solidFill>
                  <a:srgbClr val="008080"/>
                </a:solidFill>
              </a:rPr>
              <a:t>Transaction/Deal Structuring</a:t>
            </a:r>
          </a:p>
          <a:p>
            <a:pPr marL="257175" indent="-257175">
              <a:lnSpc>
                <a:spcPct val="150000"/>
              </a:lnSpc>
              <a:buFont typeface="Arial" panose="020B0604020202020204" pitchFamily="34" charset="0"/>
              <a:buChar char="•"/>
            </a:pPr>
            <a:r>
              <a:rPr lang="en-US" baseline="30000" dirty="0">
                <a:solidFill>
                  <a:srgbClr val="008080"/>
                </a:solidFill>
              </a:rPr>
              <a:t>LIHTC Applications</a:t>
            </a:r>
          </a:p>
          <a:p>
            <a:pPr marL="257175" indent="-257175">
              <a:lnSpc>
                <a:spcPct val="150000"/>
              </a:lnSpc>
              <a:buFont typeface="Arial" panose="020B0604020202020204" pitchFamily="34" charset="0"/>
              <a:buChar char="•"/>
            </a:pPr>
            <a:r>
              <a:rPr lang="en-US" baseline="30000" dirty="0">
                <a:solidFill>
                  <a:srgbClr val="008080"/>
                </a:solidFill>
              </a:rPr>
              <a:t>Financial Projections</a:t>
            </a:r>
          </a:p>
          <a:p>
            <a:pPr marL="257175" indent="-257175">
              <a:lnSpc>
                <a:spcPct val="150000"/>
              </a:lnSpc>
              <a:buFont typeface="Arial" panose="020B0604020202020204" pitchFamily="34" charset="0"/>
              <a:buChar char="•"/>
            </a:pPr>
            <a:r>
              <a:rPr lang="en-US" baseline="30000" dirty="0">
                <a:solidFill>
                  <a:srgbClr val="008080"/>
                </a:solidFill>
              </a:rPr>
              <a:t>Tax-Exempt Bond Questionnaires</a:t>
            </a:r>
          </a:p>
          <a:p>
            <a:pPr marL="257175" indent="-257175">
              <a:lnSpc>
                <a:spcPct val="150000"/>
              </a:lnSpc>
              <a:buFont typeface="Arial" panose="020B0604020202020204" pitchFamily="34" charset="0"/>
              <a:buChar char="•"/>
            </a:pPr>
            <a:r>
              <a:rPr lang="en-US" baseline="30000" dirty="0">
                <a:solidFill>
                  <a:srgbClr val="008080"/>
                </a:solidFill>
              </a:rPr>
              <a:t>50% Bond Tests </a:t>
            </a:r>
          </a:p>
          <a:p>
            <a:pPr marL="257175" indent="-257175">
              <a:lnSpc>
                <a:spcPct val="150000"/>
              </a:lnSpc>
              <a:buFont typeface="Arial" panose="020B0604020202020204" pitchFamily="34" charset="0"/>
              <a:buChar char="•"/>
            </a:pPr>
            <a:r>
              <a:rPr lang="en-US" baseline="30000" dirty="0">
                <a:solidFill>
                  <a:srgbClr val="008080"/>
                </a:solidFill>
              </a:rPr>
              <a:t>Eligible Basis Analysis</a:t>
            </a:r>
          </a:p>
          <a:p>
            <a:pPr marL="257175" indent="-257175">
              <a:lnSpc>
                <a:spcPct val="150000"/>
              </a:lnSpc>
              <a:buFont typeface="Arial" panose="020B0604020202020204" pitchFamily="34" charset="0"/>
              <a:buChar char="•"/>
            </a:pPr>
            <a:r>
              <a:rPr lang="en-US" baseline="30000" dirty="0">
                <a:solidFill>
                  <a:srgbClr val="008080"/>
                </a:solidFill>
              </a:rPr>
              <a:t>Maximization of Tax Credits</a:t>
            </a:r>
          </a:p>
          <a:p>
            <a:pPr marL="257175" indent="-257175">
              <a:lnSpc>
                <a:spcPct val="150000"/>
              </a:lnSpc>
              <a:buFont typeface="Arial" panose="020B0604020202020204" pitchFamily="34" charset="0"/>
              <a:buChar char="•"/>
            </a:pPr>
            <a:r>
              <a:rPr lang="en-US" baseline="30000" dirty="0">
                <a:solidFill>
                  <a:srgbClr val="008080"/>
                </a:solidFill>
              </a:rPr>
              <a:t>Utilization of Excess Basis</a:t>
            </a:r>
          </a:p>
          <a:p>
            <a:pPr marL="257175" indent="-257175">
              <a:lnSpc>
                <a:spcPct val="150000"/>
              </a:lnSpc>
              <a:buFont typeface="Arial" panose="020B0604020202020204" pitchFamily="34" charset="0"/>
              <a:buChar char="•"/>
            </a:pPr>
            <a:r>
              <a:rPr lang="en-US" baseline="30000" dirty="0">
                <a:solidFill>
                  <a:srgbClr val="008080"/>
                </a:solidFill>
              </a:rPr>
              <a:t>Form 8609</a:t>
            </a:r>
          </a:p>
          <a:p>
            <a:pPr marL="257175" indent="-257175">
              <a:lnSpc>
                <a:spcPct val="150000"/>
              </a:lnSpc>
              <a:buFont typeface="Arial" panose="020B0604020202020204" pitchFamily="34" charset="0"/>
              <a:buChar char="•"/>
            </a:pPr>
            <a:r>
              <a:rPr lang="en-US" baseline="30000" dirty="0">
                <a:solidFill>
                  <a:srgbClr val="008080"/>
                </a:solidFill>
              </a:rPr>
              <a:t>First Year Credit Calculation</a:t>
            </a:r>
          </a:p>
        </p:txBody>
      </p:sp>
      <p:sp>
        <p:nvSpPr>
          <p:cNvPr id="12" name="Rectangle 11"/>
          <p:cNvSpPr/>
          <p:nvPr/>
        </p:nvSpPr>
        <p:spPr>
          <a:xfrm>
            <a:off x="5591545" y="3111725"/>
            <a:ext cx="3367715" cy="286232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marL="257175" indent="-257175">
              <a:lnSpc>
                <a:spcPct val="150000"/>
              </a:lnSpc>
              <a:buFont typeface="Arial" panose="020B0604020202020204" pitchFamily="34" charset="0"/>
              <a:buChar char="•"/>
            </a:pPr>
            <a:r>
              <a:rPr lang="en-US" baseline="30000" dirty="0">
                <a:solidFill>
                  <a:srgbClr val="008080"/>
                </a:solidFill>
              </a:rPr>
              <a:t>LIHTC / HTC Cost Certifications</a:t>
            </a:r>
          </a:p>
          <a:p>
            <a:pPr marL="257175" indent="-257175">
              <a:lnSpc>
                <a:spcPct val="150000"/>
              </a:lnSpc>
              <a:buFont typeface="Arial" panose="020B0604020202020204" pitchFamily="34" charset="0"/>
              <a:buChar char="•"/>
            </a:pPr>
            <a:r>
              <a:rPr lang="en-US" baseline="30000" dirty="0">
                <a:solidFill>
                  <a:srgbClr val="008080"/>
                </a:solidFill>
              </a:rPr>
              <a:t>LIHTC / HTC Consulting</a:t>
            </a:r>
          </a:p>
          <a:p>
            <a:pPr marL="257175" indent="-257175">
              <a:lnSpc>
                <a:spcPct val="150000"/>
              </a:lnSpc>
              <a:buFont typeface="Arial" panose="020B0604020202020204" pitchFamily="34" charset="0"/>
              <a:buChar char="•"/>
            </a:pPr>
            <a:r>
              <a:rPr lang="en-US" baseline="30000" dirty="0">
                <a:solidFill>
                  <a:srgbClr val="008080"/>
                </a:solidFill>
              </a:rPr>
              <a:t>Contractor’s Cost Certifications</a:t>
            </a:r>
          </a:p>
          <a:p>
            <a:pPr marL="257175" indent="-257175">
              <a:lnSpc>
                <a:spcPct val="150000"/>
              </a:lnSpc>
              <a:buFont typeface="Arial" panose="020B0604020202020204" pitchFamily="34" charset="0"/>
              <a:buChar char="•"/>
            </a:pPr>
            <a:r>
              <a:rPr lang="en-US" baseline="30000" dirty="0">
                <a:solidFill>
                  <a:srgbClr val="008080"/>
                </a:solidFill>
              </a:rPr>
              <a:t>Income Tax Returns</a:t>
            </a:r>
          </a:p>
          <a:p>
            <a:pPr marL="257175" indent="-257175">
              <a:lnSpc>
                <a:spcPct val="150000"/>
              </a:lnSpc>
              <a:buFont typeface="Arial" panose="020B0604020202020204" pitchFamily="34" charset="0"/>
              <a:buChar char="•"/>
            </a:pPr>
            <a:r>
              <a:rPr lang="en-US" baseline="30000" dirty="0">
                <a:solidFill>
                  <a:srgbClr val="008080"/>
                </a:solidFill>
              </a:rPr>
              <a:t>Financial Statement Audits</a:t>
            </a:r>
          </a:p>
          <a:p>
            <a:pPr marL="257175" indent="-257175">
              <a:lnSpc>
                <a:spcPct val="150000"/>
              </a:lnSpc>
              <a:buFont typeface="Arial" panose="020B0604020202020204" pitchFamily="34" charset="0"/>
              <a:buChar char="•"/>
            </a:pPr>
            <a:r>
              <a:rPr lang="en-US" baseline="30000" dirty="0">
                <a:solidFill>
                  <a:srgbClr val="008080"/>
                </a:solidFill>
              </a:rPr>
              <a:t>Electronic Filing of Financial Statements</a:t>
            </a:r>
          </a:p>
          <a:p>
            <a:pPr marL="257175" indent="-257175">
              <a:lnSpc>
                <a:spcPct val="150000"/>
              </a:lnSpc>
              <a:buFont typeface="Arial" panose="020B0604020202020204" pitchFamily="34" charset="0"/>
              <a:buChar char="•"/>
            </a:pPr>
            <a:r>
              <a:rPr lang="en-US" baseline="30000" dirty="0">
                <a:solidFill>
                  <a:srgbClr val="008080"/>
                </a:solidFill>
              </a:rPr>
              <a:t>Surplus Cash, Distributions, Residual Receipts</a:t>
            </a:r>
          </a:p>
          <a:p>
            <a:pPr marL="257175" indent="-257175">
              <a:lnSpc>
                <a:spcPct val="150000"/>
              </a:lnSpc>
              <a:buFont typeface="Arial" panose="020B0604020202020204" pitchFamily="34" charset="0"/>
              <a:buChar char="•"/>
            </a:pPr>
            <a:r>
              <a:rPr lang="en-US" baseline="30000" dirty="0">
                <a:solidFill>
                  <a:srgbClr val="008080"/>
                </a:solidFill>
              </a:rPr>
              <a:t>Section 42 / HUD Compliance</a:t>
            </a:r>
          </a:p>
          <a:p>
            <a:pPr marL="257175" indent="-257175">
              <a:lnSpc>
                <a:spcPct val="150000"/>
              </a:lnSpc>
              <a:buFont typeface="Arial" panose="020B0604020202020204" pitchFamily="34" charset="0"/>
              <a:buChar char="•"/>
            </a:pPr>
            <a:r>
              <a:rPr lang="en-US" baseline="30000" dirty="0">
                <a:solidFill>
                  <a:srgbClr val="008080"/>
                </a:solidFill>
              </a:rPr>
              <a:t>Year 15 Consulting</a:t>
            </a:r>
          </a:p>
          <a:p>
            <a:pPr marL="257175" indent="-257175">
              <a:lnSpc>
                <a:spcPct val="150000"/>
              </a:lnSpc>
              <a:buFont typeface="Arial" panose="020B0604020202020204" pitchFamily="34" charset="0"/>
              <a:buChar char="•"/>
            </a:pPr>
            <a:r>
              <a:rPr lang="en-US" baseline="30000" dirty="0">
                <a:solidFill>
                  <a:srgbClr val="008080"/>
                </a:solidFill>
              </a:rPr>
              <a:t>Refinancing Analysis and Consulting</a:t>
            </a:r>
          </a:p>
        </p:txBody>
      </p:sp>
      <p:sp>
        <p:nvSpPr>
          <p:cNvPr id="14" name="Rectangle 13"/>
          <p:cNvSpPr/>
          <p:nvPr/>
        </p:nvSpPr>
        <p:spPr>
          <a:xfrm>
            <a:off x="3590510" y="2620766"/>
            <a:ext cx="4747245" cy="507831"/>
          </a:xfrm>
          <a:prstGeom prst="rect">
            <a:avLst/>
          </a:prstGeom>
          <a:effectLst>
            <a:outerShdw blurRad="50800" dist="38100" dir="2700000" algn="tl" rotWithShape="0">
              <a:prstClr val="black">
                <a:alpha val="40000"/>
              </a:prstClr>
            </a:outerShdw>
          </a:effectLst>
        </p:spPr>
        <p:txBody>
          <a:bodyPr wrap="square">
            <a:spAutoFit/>
          </a:bodyPr>
          <a:lstStyle/>
          <a:p>
            <a:pPr algn="ctr"/>
            <a:r>
              <a:rPr lang="en-US" sz="4050" baseline="30000" dirty="0">
                <a:solidFill>
                  <a:srgbClr val="007067"/>
                </a:solidFill>
                <a:latin typeface="Verdana" panose="020B0604030504040204" pitchFamily="34" charset="0"/>
                <a:ea typeface="Verdana" panose="020B0604030504040204" pitchFamily="34" charset="0"/>
                <a:cs typeface="Verdana" panose="020B0604030504040204" pitchFamily="34" charset="0"/>
              </a:rPr>
              <a:t>How We Help Our Clients</a:t>
            </a:r>
            <a:r>
              <a:rPr lang="en-US" sz="4050" baseline="30000" dirty="0">
                <a:solidFill>
                  <a:srgbClr val="007067"/>
                </a:solidFill>
              </a:rPr>
              <a:t>:</a:t>
            </a:r>
            <a:endParaRPr lang="en-US" sz="4050" baseline="30000" dirty="0">
              <a:solidFill>
                <a:srgbClr val="000000"/>
              </a:solidFill>
            </a:endParaRPr>
          </a:p>
        </p:txBody>
      </p:sp>
    </p:spTree>
    <p:extLst>
      <p:ext uri="{BB962C8B-B14F-4D97-AF65-F5344CB8AC3E}">
        <p14:creationId xmlns:p14="http://schemas.microsoft.com/office/powerpoint/2010/main" val="147904400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Twinning – Cost of Twinning</a:t>
            </a:r>
          </a:p>
        </p:txBody>
      </p:sp>
      <p:sp>
        <p:nvSpPr>
          <p:cNvPr id="3" name="Content Placeholder 2"/>
          <p:cNvSpPr>
            <a:spLocks noGrp="1"/>
          </p:cNvSpPr>
          <p:nvPr>
            <p:ph idx="1"/>
          </p:nvPr>
        </p:nvSpPr>
        <p:spPr/>
        <p:txBody>
          <a:bodyPr/>
          <a:lstStyle/>
          <a:p>
            <a:r>
              <a:rPr lang="en-US" dirty="0"/>
              <a:t>Wexford Comparison</a:t>
            </a:r>
          </a:p>
          <a:p>
            <a:endParaRPr lang="en-US" dirty="0"/>
          </a:p>
        </p:txBody>
      </p:sp>
      <p:graphicFrame>
        <p:nvGraphicFramePr>
          <p:cNvPr id="6" name="Table 5"/>
          <p:cNvGraphicFramePr>
            <a:graphicFrameLocks noGrp="1"/>
          </p:cNvGraphicFramePr>
          <p:nvPr/>
        </p:nvGraphicFramePr>
        <p:xfrm>
          <a:off x="1289050" y="1672431"/>
          <a:ext cx="6565900" cy="3733800"/>
        </p:xfrm>
        <a:graphic>
          <a:graphicData uri="http://schemas.openxmlformats.org/drawingml/2006/table">
            <a:tbl>
              <a:tblPr/>
              <a:tblGrid>
                <a:gridCol w="3224241">
                  <a:extLst>
                    <a:ext uri="{9D8B030D-6E8A-4147-A177-3AD203B41FA5}">
                      <a16:colId xmlns:a16="http://schemas.microsoft.com/office/drawing/2014/main" xmlns="" val="1655593104"/>
                    </a:ext>
                  </a:extLst>
                </a:gridCol>
                <a:gridCol w="939346">
                  <a:extLst>
                    <a:ext uri="{9D8B030D-6E8A-4147-A177-3AD203B41FA5}">
                      <a16:colId xmlns:a16="http://schemas.microsoft.com/office/drawing/2014/main" xmlns="" val="1681423707"/>
                    </a:ext>
                  </a:extLst>
                </a:gridCol>
                <a:gridCol w="257051">
                  <a:extLst>
                    <a:ext uri="{9D8B030D-6E8A-4147-A177-3AD203B41FA5}">
                      <a16:colId xmlns:a16="http://schemas.microsoft.com/office/drawing/2014/main" xmlns="" val="2087426746"/>
                    </a:ext>
                  </a:extLst>
                </a:gridCol>
                <a:gridCol w="977427">
                  <a:extLst>
                    <a:ext uri="{9D8B030D-6E8A-4147-A177-3AD203B41FA5}">
                      <a16:colId xmlns:a16="http://schemas.microsoft.com/office/drawing/2014/main" xmlns="" val="1037928942"/>
                    </a:ext>
                  </a:extLst>
                </a:gridCol>
                <a:gridCol w="241183">
                  <a:extLst>
                    <a:ext uri="{9D8B030D-6E8A-4147-A177-3AD203B41FA5}">
                      <a16:colId xmlns:a16="http://schemas.microsoft.com/office/drawing/2014/main" xmlns="" val="2731970698"/>
                    </a:ext>
                  </a:extLst>
                </a:gridCol>
                <a:gridCol w="926652">
                  <a:extLst>
                    <a:ext uri="{9D8B030D-6E8A-4147-A177-3AD203B41FA5}">
                      <a16:colId xmlns:a16="http://schemas.microsoft.com/office/drawing/2014/main" xmlns="" val="2714186741"/>
                    </a:ext>
                  </a:extLst>
                </a:gridCol>
              </a:tblGrid>
              <a:tr h="161925">
                <a:tc>
                  <a:txBody>
                    <a:bodyPr/>
                    <a:lstStyle/>
                    <a:p>
                      <a:pPr algn="l" fontAlgn="b"/>
                      <a:r>
                        <a:rPr lang="en-US" sz="1000" b="1" i="0" u="none" strike="noStrike">
                          <a:solidFill>
                            <a:srgbClr val="000000"/>
                          </a:solidFill>
                          <a:effectLst/>
                          <a:latin typeface="Arial" panose="020B0604020202020204" pitchFamily="34" charset="0"/>
                        </a:rPr>
                        <a:t>Permanent Sources</a:t>
                      </a:r>
                    </a:p>
                  </a:txBody>
                  <a:tcPr marL="9525" marR="9525" marT="9525" marB="0" anchor="b">
                    <a:lnL>
                      <a:noFill/>
                    </a:lnL>
                    <a:lnR>
                      <a:noFill/>
                    </a:lnR>
                    <a:lnT>
                      <a:noFill/>
                    </a:lnT>
                    <a:lnB>
                      <a:noFill/>
                    </a:lnB>
                  </a:tcPr>
                </a:tc>
                <a:tc>
                  <a:txBody>
                    <a:bodyPr/>
                    <a:lstStyle/>
                    <a:p>
                      <a:pPr algn="ctr" fontAlgn="b"/>
                      <a:r>
                        <a:rPr lang="en-US" sz="1000" b="1" i="0" u="none" strike="noStrike">
                          <a:solidFill>
                            <a:srgbClr val="000000"/>
                          </a:solidFill>
                          <a:effectLst/>
                          <a:latin typeface="Arial" panose="020B0604020202020204" pitchFamily="34" charset="0"/>
                        </a:rPr>
                        <a:t>Original</a:t>
                      </a:r>
                    </a:p>
                  </a:txBody>
                  <a:tcPr marL="9525" marR="9525" marT="9525" marB="0" anchor="b">
                    <a:lnL>
                      <a:noFill/>
                    </a:lnL>
                    <a:lnR>
                      <a:noFill/>
                    </a:lnR>
                    <a:lnT>
                      <a:noFill/>
                    </a:lnT>
                    <a:lnB>
                      <a:noFill/>
                    </a:lnB>
                  </a:tcPr>
                </a:tc>
                <a:tc>
                  <a:txBody>
                    <a:bodyPr/>
                    <a:lstStyle/>
                    <a:p>
                      <a:pPr algn="ctr" fontAlgn="b"/>
                      <a:endParaRPr lang="en-US" sz="1000" b="1"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ctr" fontAlgn="b"/>
                      <a:r>
                        <a:rPr lang="en-US" sz="1000" b="1" i="0" u="none" strike="noStrike">
                          <a:solidFill>
                            <a:srgbClr val="000000"/>
                          </a:solidFill>
                          <a:effectLst/>
                          <a:latin typeface="Arial" panose="020B0604020202020204" pitchFamily="34" charset="0"/>
                        </a:rPr>
                        <a:t>A &amp; B </a:t>
                      </a:r>
                    </a:p>
                  </a:txBody>
                  <a:tcPr marL="9525" marR="9525" marT="9525" marB="0" anchor="b">
                    <a:lnL>
                      <a:noFill/>
                    </a:lnL>
                    <a:lnR>
                      <a:noFill/>
                    </a:lnR>
                    <a:lnT>
                      <a:noFill/>
                    </a:lnT>
                    <a:lnB>
                      <a:noFill/>
                    </a:lnB>
                  </a:tcPr>
                </a:tc>
                <a:tc>
                  <a:txBody>
                    <a:bodyPr/>
                    <a:lstStyle/>
                    <a:p>
                      <a:pPr algn="ctr" fontAlgn="b"/>
                      <a:endParaRPr lang="en-US" sz="1000" b="1"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ctr" fontAlgn="b"/>
                      <a:r>
                        <a:rPr lang="en-US" sz="1000" b="1" i="0" u="none" strike="noStrike">
                          <a:solidFill>
                            <a:srgbClr val="000000"/>
                          </a:solidFill>
                          <a:effectLst/>
                          <a:latin typeface="Arial" panose="020B0604020202020204" pitchFamily="34" charset="0"/>
                        </a:rPr>
                        <a:t>Twin-Original</a:t>
                      </a:r>
                    </a:p>
                  </a:txBody>
                  <a:tcPr marL="9525" marR="9525" marT="9525" marB="0" anchor="b">
                    <a:lnL>
                      <a:noFill/>
                    </a:lnL>
                    <a:lnR>
                      <a:noFill/>
                    </a:lnR>
                    <a:lnT>
                      <a:noFill/>
                    </a:lnT>
                    <a:lnB>
                      <a:noFill/>
                    </a:lnB>
                  </a:tcPr>
                </a:tc>
                <a:extLst>
                  <a:ext uri="{0D108BD9-81ED-4DB2-BD59-A6C34878D82A}">
                    <a16:rowId xmlns:a16="http://schemas.microsoft.com/office/drawing/2014/main" xmlns="" val="2744621621"/>
                  </a:ext>
                </a:extLst>
              </a:tr>
              <a:tr h="161925">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ctr" fontAlgn="b"/>
                      <a:r>
                        <a:rPr lang="en-US" sz="1000" b="1" i="0" u="none" strike="noStrike">
                          <a:solidFill>
                            <a:srgbClr val="000000"/>
                          </a:solidFill>
                          <a:effectLst/>
                          <a:latin typeface="Arial" panose="020B0604020202020204" pitchFamily="34" charset="0"/>
                        </a:rPr>
                        <a:t>Sources</a:t>
                      </a:r>
                    </a:p>
                  </a:txBody>
                  <a:tcPr marL="9525" marR="9525" marT="9525" marB="0" anchor="b">
                    <a:lnL>
                      <a:noFill/>
                    </a:lnL>
                    <a:lnR>
                      <a:noFill/>
                    </a:lnR>
                    <a:lnT>
                      <a:noFill/>
                    </a:lnT>
                    <a:lnB>
                      <a:noFill/>
                    </a:lnB>
                  </a:tcPr>
                </a:tc>
                <a:tc>
                  <a:txBody>
                    <a:bodyPr/>
                    <a:lstStyle/>
                    <a:p>
                      <a:pPr algn="ctr" fontAlgn="b"/>
                      <a:endParaRPr lang="en-US" sz="1000" b="1"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ctr" fontAlgn="b"/>
                      <a:r>
                        <a:rPr lang="en-US" sz="1000" b="1" i="0" u="none" strike="noStrike">
                          <a:solidFill>
                            <a:srgbClr val="000000"/>
                          </a:solidFill>
                          <a:effectLst/>
                          <a:latin typeface="Arial" panose="020B0604020202020204" pitchFamily="34" charset="0"/>
                        </a:rPr>
                        <a:t>Sources</a:t>
                      </a:r>
                    </a:p>
                  </a:txBody>
                  <a:tcPr marL="9525" marR="9525" marT="9525" marB="0" anchor="b">
                    <a:lnL>
                      <a:noFill/>
                    </a:lnL>
                    <a:lnR>
                      <a:noFill/>
                    </a:lnR>
                    <a:lnT>
                      <a:noFill/>
                    </a:lnT>
                    <a:lnB>
                      <a:noFill/>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ctr" fontAlgn="b"/>
                      <a:r>
                        <a:rPr lang="en-US" sz="1000" b="1" i="0" u="none" strike="noStrike">
                          <a:solidFill>
                            <a:srgbClr val="000000"/>
                          </a:solidFill>
                          <a:effectLst/>
                          <a:latin typeface="Arial" panose="020B0604020202020204" pitchFamily="34" charset="0"/>
                        </a:rPr>
                        <a:t>Delta </a:t>
                      </a:r>
                    </a:p>
                  </a:txBody>
                  <a:tcPr marL="9525" marR="9525" marT="9525" marB="0" anchor="b">
                    <a:lnL>
                      <a:noFill/>
                    </a:lnL>
                    <a:lnR>
                      <a:noFill/>
                    </a:lnR>
                    <a:lnT>
                      <a:noFill/>
                    </a:lnT>
                    <a:lnB>
                      <a:noFill/>
                    </a:lnB>
                  </a:tcPr>
                </a:tc>
                <a:extLst>
                  <a:ext uri="{0D108BD9-81ED-4DB2-BD59-A6C34878D82A}">
                    <a16:rowId xmlns:a16="http://schemas.microsoft.com/office/drawing/2014/main" xmlns="" val="1952085830"/>
                  </a:ext>
                </a:extLst>
              </a:tr>
              <a:tr h="161925">
                <a:tc>
                  <a:txBody>
                    <a:bodyPr/>
                    <a:lstStyle/>
                    <a:p>
                      <a:pPr algn="l" fontAlgn="b"/>
                      <a:r>
                        <a:rPr lang="en-US" sz="1000" b="0" i="0" u="none" strike="noStrike">
                          <a:solidFill>
                            <a:srgbClr val="000000"/>
                          </a:solidFill>
                          <a:effectLst/>
                          <a:latin typeface="Arial" panose="020B0604020202020204" pitchFamily="34" charset="0"/>
                        </a:rPr>
                        <a:t>Tax Credit Equity</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$6,071,206</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$7,551,537</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$1,480,331</a:t>
                      </a:r>
                    </a:p>
                  </a:txBody>
                  <a:tcPr marL="9525" marR="9525" marT="9525" marB="0" anchor="b">
                    <a:lnL>
                      <a:noFill/>
                    </a:lnL>
                    <a:lnR>
                      <a:noFill/>
                    </a:lnR>
                    <a:lnT>
                      <a:noFill/>
                    </a:lnT>
                    <a:lnB>
                      <a:noFill/>
                    </a:lnB>
                  </a:tcPr>
                </a:tc>
                <a:extLst>
                  <a:ext uri="{0D108BD9-81ED-4DB2-BD59-A6C34878D82A}">
                    <a16:rowId xmlns:a16="http://schemas.microsoft.com/office/drawing/2014/main" xmlns="" val="1193327438"/>
                  </a:ext>
                </a:extLst>
              </a:tr>
              <a:tr h="161925">
                <a:tc>
                  <a:txBody>
                    <a:bodyPr/>
                    <a:lstStyle/>
                    <a:p>
                      <a:pPr algn="l" fontAlgn="b"/>
                      <a:r>
                        <a:rPr lang="en-US" sz="1000" b="0" i="0" u="none" strike="noStrike">
                          <a:solidFill>
                            <a:srgbClr val="000000"/>
                          </a:solidFill>
                          <a:effectLst/>
                          <a:latin typeface="Arial" panose="020B0604020202020204" pitchFamily="34" charset="0"/>
                        </a:rPr>
                        <a:t>First Mortgage</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$7,290,000</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$8,225,000</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$935,000</a:t>
                      </a:r>
                    </a:p>
                  </a:txBody>
                  <a:tcPr marL="9525" marR="9525" marT="9525" marB="0" anchor="b">
                    <a:lnL>
                      <a:noFill/>
                    </a:lnL>
                    <a:lnR>
                      <a:noFill/>
                    </a:lnR>
                    <a:lnT>
                      <a:noFill/>
                    </a:lnT>
                    <a:lnB>
                      <a:noFill/>
                    </a:lnB>
                  </a:tcPr>
                </a:tc>
                <a:extLst>
                  <a:ext uri="{0D108BD9-81ED-4DB2-BD59-A6C34878D82A}">
                    <a16:rowId xmlns:a16="http://schemas.microsoft.com/office/drawing/2014/main" xmlns="" val="2565770754"/>
                  </a:ext>
                </a:extLst>
              </a:tr>
              <a:tr h="171450">
                <a:tc>
                  <a:txBody>
                    <a:bodyPr/>
                    <a:lstStyle/>
                    <a:p>
                      <a:pPr algn="l" fontAlgn="b"/>
                      <a:r>
                        <a:rPr lang="en-US" sz="1000" b="0" i="0" u="none" strike="noStrike">
                          <a:solidFill>
                            <a:srgbClr val="000000"/>
                          </a:solidFill>
                          <a:effectLst/>
                          <a:latin typeface="Arial" panose="020B0604020202020204" pitchFamily="34" charset="0"/>
                        </a:rPr>
                        <a:t>Fairfax County Loan</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$2,900,000</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$2,900,000</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9525" marR="9525" marT="9525" marB="0" anchor="b">
                    <a:lnL>
                      <a:noFill/>
                    </a:lnL>
                    <a:lnR>
                      <a:noFill/>
                    </a:lnR>
                    <a:lnT>
                      <a:noFill/>
                    </a:lnT>
                    <a:lnB>
                      <a:noFill/>
                    </a:lnB>
                  </a:tcPr>
                </a:tc>
                <a:extLst>
                  <a:ext uri="{0D108BD9-81ED-4DB2-BD59-A6C34878D82A}">
                    <a16:rowId xmlns:a16="http://schemas.microsoft.com/office/drawing/2014/main" xmlns="" val="2233472667"/>
                  </a:ext>
                </a:extLst>
              </a:tr>
              <a:tr h="161925">
                <a:tc>
                  <a:txBody>
                    <a:bodyPr/>
                    <a:lstStyle/>
                    <a:p>
                      <a:pPr algn="l" fontAlgn="b"/>
                      <a:r>
                        <a:rPr lang="en-US" sz="1000" b="0" i="0" u="none" strike="noStrike">
                          <a:solidFill>
                            <a:srgbClr val="000000"/>
                          </a:solidFill>
                          <a:effectLst/>
                          <a:latin typeface="Arial" panose="020B0604020202020204" pitchFamily="34" charset="0"/>
                        </a:rPr>
                        <a:t>Seller Note</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$1,729,725</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$3,258,774</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$1,529,049</a:t>
                      </a:r>
                    </a:p>
                  </a:txBody>
                  <a:tcPr marL="9525" marR="9525" marT="9525" marB="0" anchor="b">
                    <a:lnL>
                      <a:noFill/>
                    </a:lnL>
                    <a:lnR>
                      <a:noFill/>
                    </a:lnR>
                    <a:lnT>
                      <a:noFill/>
                    </a:lnT>
                    <a:lnB>
                      <a:noFill/>
                    </a:lnB>
                  </a:tcPr>
                </a:tc>
                <a:extLst>
                  <a:ext uri="{0D108BD9-81ED-4DB2-BD59-A6C34878D82A}">
                    <a16:rowId xmlns:a16="http://schemas.microsoft.com/office/drawing/2014/main" xmlns="" val="1146106059"/>
                  </a:ext>
                </a:extLst>
              </a:tr>
              <a:tr h="161925">
                <a:tc>
                  <a:txBody>
                    <a:bodyPr/>
                    <a:lstStyle/>
                    <a:p>
                      <a:pPr algn="l" fontAlgn="b"/>
                      <a:r>
                        <a:rPr lang="en-US" sz="1000" b="0" i="0" u="none" strike="noStrike">
                          <a:solidFill>
                            <a:srgbClr val="000000"/>
                          </a:solidFill>
                          <a:effectLst/>
                          <a:latin typeface="Arial" panose="020B0604020202020204" pitchFamily="34" charset="0"/>
                        </a:rPr>
                        <a:t>TD Bank Grant</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$100,000</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$100,000</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9525" marR="9525" marT="9525" marB="0" anchor="b">
                    <a:lnL>
                      <a:noFill/>
                    </a:lnL>
                    <a:lnR>
                      <a:noFill/>
                    </a:lnR>
                    <a:lnT>
                      <a:noFill/>
                    </a:lnT>
                    <a:lnB>
                      <a:noFill/>
                    </a:lnB>
                  </a:tcPr>
                </a:tc>
                <a:extLst>
                  <a:ext uri="{0D108BD9-81ED-4DB2-BD59-A6C34878D82A}">
                    <a16:rowId xmlns:a16="http://schemas.microsoft.com/office/drawing/2014/main" xmlns="" val="3511152383"/>
                  </a:ext>
                </a:extLst>
              </a:tr>
              <a:tr h="161925">
                <a:tc>
                  <a:txBody>
                    <a:bodyPr/>
                    <a:lstStyle/>
                    <a:p>
                      <a:pPr algn="l" fontAlgn="b"/>
                      <a:r>
                        <a:rPr lang="en-US" sz="1000" b="0" i="0" u="none" strike="noStrike">
                          <a:solidFill>
                            <a:srgbClr val="000000"/>
                          </a:solidFill>
                          <a:effectLst/>
                          <a:latin typeface="Arial" panose="020B0604020202020204" pitchFamily="34" charset="0"/>
                        </a:rPr>
                        <a:t>Interim Income</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$150,000</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$225,000</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$75,000</a:t>
                      </a:r>
                    </a:p>
                  </a:txBody>
                  <a:tcPr marL="9525" marR="9525" marT="9525" marB="0" anchor="b">
                    <a:lnL>
                      <a:noFill/>
                    </a:lnL>
                    <a:lnR>
                      <a:noFill/>
                    </a:lnR>
                    <a:lnT>
                      <a:noFill/>
                    </a:lnT>
                    <a:lnB>
                      <a:noFill/>
                    </a:lnB>
                  </a:tcPr>
                </a:tc>
                <a:extLst>
                  <a:ext uri="{0D108BD9-81ED-4DB2-BD59-A6C34878D82A}">
                    <a16:rowId xmlns:a16="http://schemas.microsoft.com/office/drawing/2014/main" xmlns="" val="1024193458"/>
                  </a:ext>
                </a:extLst>
              </a:tr>
              <a:tr h="161925">
                <a:tc>
                  <a:txBody>
                    <a:bodyPr/>
                    <a:lstStyle/>
                    <a:p>
                      <a:pPr algn="l" fontAlgn="b"/>
                      <a:r>
                        <a:rPr lang="en-US" sz="1000" b="0" i="0" u="none" strike="noStrike">
                          <a:solidFill>
                            <a:srgbClr val="000000"/>
                          </a:solidFill>
                          <a:effectLst/>
                          <a:latin typeface="Arial" panose="020B0604020202020204" pitchFamily="34" charset="0"/>
                        </a:rPr>
                        <a:t>Contribution from Building A</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$126,304</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$126,304</a:t>
                      </a:r>
                    </a:p>
                  </a:txBody>
                  <a:tcPr marL="9525" marR="9525" marT="9525" marB="0" anchor="b">
                    <a:lnL>
                      <a:noFill/>
                    </a:lnL>
                    <a:lnR>
                      <a:noFill/>
                    </a:lnR>
                    <a:lnT>
                      <a:noFill/>
                    </a:lnT>
                    <a:lnB>
                      <a:noFill/>
                    </a:lnB>
                  </a:tcPr>
                </a:tc>
                <a:extLst>
                  <a:ext uri="{0D108BD9-81ED-4DB2-BD59-A6C34878D82A}">
                    <a16:rowId xmlns:a16="http://schemas.microsoft.com/office/drawing/2014/main" xmlns="" val="3936199477"/>
                  </a:ext>
                </a:extLst>
              </a:tr>
              <a:tr h="161925">
                <a:tc>
                  <a:txBody>
                    <a:bodyPr/>
                    <a:lstStyle/>
                    <a:p>
                      <a:pPr algn="l" fontAlgn="b"/>
                      <a:r>
                        <a:rPr lang="en-US" sz="1000" b="0" i="0" u="none" strike="noStrike">
                          <a:solidFill>
                            <a:srgbClr val="000000"/>
                          </a:solidFill>
                          <a:effectLst/>
                          <a:latin typeface="Arial" panose="020B0604020202020204" pitchFamily="34" charset="0"/>
                        </a:rPr>
                        <a:t>Deferred Fee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$908,305</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panose="020B06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sng" strike="noStrike">
                          <a:solidFill>
                            <a:srgbClr val="000000"/>
                          </a:solidFill>
                          <a:effectLst/>
                          <a:latin typeface="Arial" panose="020B0604020202020204" pitchFamily="34" charset="0"/>
                        </a:rPr>
                        <a:t>$905,469</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sng" strike="noStrike">
                          <a:solidFill>
                            <a:srgbClr val="000000"/>
                          </a:solidFill>
                          <a:effectLst/>
                          <a:latin typeface="Arial" panose="020B0604020202020204" pitchFamily="34" charset="0"/>
                        </a:rPr>
                        <a:t>-$2,837</a:t>
                      </a:r>
                    </a:p>
                  </a:txBody>
                  <a:tcPr marL="9525" marR="9525" marT="9525" marB="0" anchor="b">
                    <a:lnL>
                      <a:noFill/>
                    </a:lnL>
                    <a:lnR>
                      <a:noFill/>
                    </a:lnR>
                    <a:lnT>
                      <a:noFill/>
                    </a:lnT>
                    <a:lnB>
                      <a:noFill/>
                    </a:lnB>
                  </a:tcPr>
                </a:tc>
                <a:extLst>
                  <a:ext uri="{0D108BD9-81ED-4DB2-BD59-A6C34878D82A}">
                    <a16:rowId xmlns:a16="http://schemas.microsoft.com/office/drawing/2014/main" xmlns="" val="2844298105"/>
                  </a:ext>
                </a:extLst>
              </a:tr>
              <a:tr h="161925">
                <a:tc>
                  <a:txBody>
                    <a:bodyPr/>
                    <a:lstStyle/>
                    <a:p>
                      <a:pPr algn="l" fontAlgn="b"/>
                      <a:r>
                        <a:rPr lang="en-US" sz="1000" b="1" i="0" u="none" strike="noStrike">
                          <a:solidFill>
                            <a:srgbClr val="000000"/>
                          </a:solidFill>
                          <a:effectLst/>
                          <a:latin typeface="Arial" panose="020B0604020202020204" pitchFamily="34" charset="0"/>
                        </a:rPr>
                        <a:t>Total Permanent</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solidFill>
                            <a:srgbClr val="000000"/>
                          </a:solidFill>
                          <a:effectLst/>
                          <a:latin typeface="Arial" panose="020B0604020202020204" pitchFamily="34" charset="0"/>
                        </a:rPr>
                        <a:t>$19,149,236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1" i="0" u="none" strike="noStrike">
                        <a:solidFill>
                          <a:srgbClr val="000000"/>
                        </a:solidFill>
                        <a:effectLst/>
                        <a:latin typeface="Arial" panose="020B060402020202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solidFill>
                            <a:srgbClr val="000000"/>
                          </a:solidFill>
                          <a:effectLst/>
                          <a:latin typeface="Arial" panose="020B0604020202020204" pitchFamily="34" charset="0"/>
                        </a:rPr>
                        <a:t>$23,292,083</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1" i="0" u="none" strike="noStrike">
                          <a:solidFill>
                            <a:srgbClr val="000000"/>
                          </a:solidFill>
                          <a:effectLst/>
                          <a:latin typeface="Arial" panose="020B0604020202020204" pitchFamily="34" charset="0"/>
                        </a:rPr>
                        <a:t>$4,142,847</a:t>
                      </a:r>
                    </a:p>
                  </a:txBody>
                  <a:tcPr marL="9525" marR="9525" marT="9525" marB="0" anchor="b">
                    <a:lnL>
                      <a:noFill/>
                    </a:lnL>
                    <a:lnR>
                      <a:noFill/>
                    </a:lnR>
                    <a:lnT>
                      <a:noFill/>
                    </a:lnT>
                    <a:lnB>
                      <a:noFill/>
                    </a:lnB>
                  </a:tcPr>
                </a:tc>
                <a:extLst>
                  <a:ext uri="{0D108BD9-81ED-4DB2-BD59-A6C34878D82A}">
                    <a16:rowId xmlns:a16="http://schemas.microsoft.com/office/drawing/2014/main" xmlns="" val="632328437"/>
                  </a:ext>
                </a:extLst>
              </a:tr>
              <a:tr h="161925">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185257400"/>
                  </a:ext>
                </a:extLst>
              </a:tr>
              <a:tr h="161925">
                <a:tc>
                  <a:txBody>
                    <a:bodyPr/>
                    <a:lstStyle/>
                    <a:p>
                      <a:pPr algn="l" fontAlgn="b"/>
                      <a:r>
                        <a:rPr lang="en-US" sz="1000" b="1" i="0" u="none" strike="noStrike">
                          <a:solidFill>
                            <a:srgbClr val="000000"/>
                          </a:solidFill>
                          <a:effectLst/>
                          <a:latin typeface="Arial" panose="020B0604020202020204" pitchFamily="34" charset="0"/>
                        </a:rPr>
                        <a:t>Summarized Uses</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218063828"/>
                  </a:ext>
                </a:extLst>
              </a:tr>
              <a:tr h="161925">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000" b="1" i="0" u="none" strike="noStrike">
                          <a:solidFill>
                            <a:srgbClr val="000000"/>
                          </a:solidFill>
                          <a:effectLst/>
                          <a:latin typeface="Arial" panose="020B0604020202020204" pitchFamily="34" charset="0"/>
                        </a:rPr>
                        <a:t>Uses</a:t>
                      </a:r>
                    </a:p>
                  </a:txBody>
                  <a:tcPr marL="9525" marR="9525" marT="9525" marB="0" anchor="b">
                    <a:lnL>
                      <a:noFill/>
                    </a:lnL>
                    <a:lnR>
                      <a:noFill/>
                    </a:lnR>
                    <a:lnT>
                      <a:noFill/>
                    </a:lnT>
                    <a:lnB>
                      <a:noFill/>
                    </a:lnB>
                  </a:tcPr>
                </a:tc>
                <a:tc>
                  <a:txBody>
                    <a:bodyPr/>
                    <a:lstStyle/>
                    <a:p>
                      <a:pPr algn="l" fontAlgn="b"/>
                      <a:endParaRPr lang="en-US" sz="1000" b="1"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2490854821"/>
                  </a:ext>
                </a:extLst>
              </a:tr>
              <a:tr h="161925">
                <a:tc>
                  <a:txBody>
                    <a:bodyPr/>
                    <a:lstStyle/>
                    <a:p>
                      <a:pPr algn="l" fontAlgn="b"/>
                      <a:r>
                        <a:rPr lang="en-US" sz="1000" b="0" i="0" u="none" strike="noStrike">
                          <a:solidFill>
                            <a:srgbClr val="000000"/>
                          </a:solidFill>
                          <a:effectLst/>
                          <a:latin typeface="Arial" panose="020B0604020202020204" pitchFamily="34" charset="0"/>
                        </a:rPr>
                        <a:t>Acquisition Costs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$7,687,712</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$9,286,851</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$1,599,139</a:t>
                      </a:r>
                    </a:p>
                  </a:txBody>
                  <a:tcPr marL="9525" marR="9525" marT="9525" marB="0" anchor="b">
                    <a:lnL>
                      <a:noFill/>
                    </a:lnL>
                    <a:lnR>
                      <a:noFill/>
                    </a:lnR>
                    <a:lnT>
                      <a:noFill/>
                    </a:lnT>
                    <a:lnB>
                      <a:noFill/>
                    </a:lnB>
                  </a:tcPr>
                </a:tc>
                <a:extLst>
                  <a:ext uri="{0D108BD9-81ED-4DB2-BD59-A6C34878D82A}">
                    <a16:rowId xmlns:a16="http://schemas.microsoft.com/office/drawing/2014/main" xmlns="" val="1534006835"/>
                  </a:ext>
                </a:extLst>
              </a:tr>
              <a:tr h="161925">
                <a:tc>
                  <a:txBody>
                    <a:bodyPr/>
                    <a:lstStyle/>
                    <a:p>
                      <a:pPr algn="l" fontAlgn="b"/>
                      <a:r>
                        <a:rPr lang="en-US" sz="1000" b="0" i="0" u="none" strike="noStrike">
                          <a:solidFill>
                            <a:srgbClr val="000000"/>
                          </a:solidFill>
                          <a:effectLst/>
                          <a:latin typeface="Arial" panose="020B0604020202020204" pitchFamily="34" charset="0"/>
                        </a:rPr>
                        <a:t>Construction Costs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$6,836,830</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$8,447,032</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$1,610,202</a:t>
                      </a:r>
                    </a:p>
                  </a:txBody>
                  <a:tcPr marL="9525" marR="9525" marT="9525" marB="0" anchor="b">
                    <a:lnL>
                      <a:noFill/>
                    </a:lnL>
                    <a:lnR>
                      <a:noFill/>
                    </a:lnR>
                    <a:lnT>
                      <a:noFill/>
                    </a:lnT>
                    <a:lnB>
                      <a:noFill/>
                    </a:lnB>
                  </a:tcPr>
                </a:tc>
                <a:extLst>
                  <a:ext uri="{0D108BD9-81ED-4DB2-BD59-A6C34878D82A}">
                    <a16:rowId xmlns:a16="http://schemas.microsoft.com/office/drawing/2014/main" xmlns="" val="1733623092"/>
                  </a:ext>
                </a:extLst>
              </a:tr>
              <a:tr h="161925">
                <a:tc>
                  <a:txBody>
                    <a:bodyPr/>
                    <a:lstStyle/>
                    <a:p>
                      <a:pPr algn="l" fontAlgn="b"/>
                      <a:r>
                        <a:rPr lang="en-US" sz="1000" b="0" i="0" u="none" strike="noStrike">
                          <a:solidFill>
                            <a:srgbClr val="000000"/>
                          </a:solidFill>
                          <a:effectLst/>
                          <a:latin typeface="Arial" panose="020B0604020202020204" pitchFamily="34" charset="0"/>
                        </a:rPr>
                        <a:t>Design, Engineering and Architecture</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$546,946</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$755,037</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$208,091</a:t>
                      </a:r>
                    </a:p>
                  </a:txBody>
                  <a:tcPr marL="9525" marR="9525" marT="9525" marB="0" anchor="b">
                    <a:lnL>
                      <a:noFill/>
                    </a:lnL>
                    <a:lnR>
                      <a:noFill/>
                    </a:lnR>
                    <a:lnT>
                      <a:noFill/>
                    </a:lnT>
                    <a:lnB>
                      <a:noFill/>
                    </a:lnB>
                  </a:tcPr>
                </a:tc>
                <a:extLst>
                  <a:ext uri="{0D108BD9-81ED-4DB2-BD59-A6C34878D82A}">
                    <a16:rowId xmlns:a16="http://schemas.microsoft.com/office/drawing/2014/main" xmlns="" val="1403262120"/>
                  </a:ext>
                </a:extLst>
              </a:tr>
              <a:tr h="161925">
                <a:tc>
                  <a:txBody>
                    <a:bodyPr/>
                    <a:lstStyle/>
                    <a:p>
                      <a:pPr algn="l" fontAlgn="b"/>
                      <a:r>
                        <a:rPr lang="en-US" sz="1000" b="0" i="0" u="none" strike="noStrike">
                          <a:solidFill>
                            <a:srgbClr val="000000"/>
                          </a:solidFill>
                          <a:effectLst/>
                          <a:latin typeface="Arial" panose="020B0604020202020204" pitchFamily="34" charset="0"/>
                        </a:rPr>
                        <a:t>Owner's Construction Costs, Prof. Services and Fees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$240,020</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$288,962</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$48,942</a:t>
                      </a:r>
                    </a:p>
                  </a:txBody>
                  <a:tcPr marL="9525" marR="9525" marT="9525" marB="0" anchor="b">
                    <a:lnL>
                      <a:noFill/>
                    </a:lnL>
                    <a:lnR>
                      <a:noFill/>
                    </a:lnR>
                    <a:lnT>
                      <a:noFill/>
                    </a:lnT>
                    <a:lnB>
                      <a:noFill/>
                    </a:lnB>
                  </a:tcPr>
                </a:tc>
                <a:extLst>
                  <a:ext uri="{0D108BD9-81ED-4DB2-BD59-A6C34878D82A}">
                    <a16:rowId xmlns:a16="http://schemas.microsoft.com/office/drawing/2014/main" xmlns="" val="994240673"/>
                  </a:ext>
                </a:extLst>
              </a:tr>
              <a:tr h="161925">
                <a:tc>
                  <a:txBody>
                    <a:bodyPr/>
                    <a:lstStyle/>
                    <a:p>
                      <a:pPr algn="l" fontAlgn="b"/>
                      <a:r>
                        <a:rPr lang="en-US" sz="1000" b="0" i="0" u="none" strike="noStrike">
                          <a:solidFill>
                            <a:srgbClr val="000000"/>
                          </a:solidFill>
                          <a:effectLst/>
                          <a:latin typeface="Arial" panose="020B0604020202020204" pitchFamily="34" charset="0"/>
                        </a:rPr>
                        <a:t>Financing Costs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$950,370</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$1,500,822</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$550,451</a:t>
                      </a:r>
                    </a:p>
                  </a:txBody>
                  <a:tcPr marL="9525" marR="9525" marT="9525" marB="0" anchor="b">
                    <a:lnL>
                      <a:noFill/>
                    </a:lnL>
                    <a:lnR>
                      <a:noFill/>
                    </a:lnR>
                    <a:lnT>
                      <a:noFill/>
                    </a:lnT>
                    <a:lnB>
                      <a:noFill/>
                    </a:lnB>
                  </a:tcPr>
                </a:tc>
                <a:extLst>
                  <a:ext uri="{0D108BD9-81ED-4DB2-BD59-A6C34878D82A}">
                    <a16:rowId xmlns:a16="http://schemas.microsoft.com/office/drawing/2014/main" xmlns="" val="2454217351"/>
                  </a:ext>
                </a:extLst>
              </a:tr>
              <a:tr h="161925">
                <a:tc>
                  <a:txBody>
                    <a:bodyPr/>
                    <a:lstStyle/>
                    <a:p>
                      <a:pPr algn="l" fontAlgn="b"/>
                      <a:r>
                        <a:rPr lang="en-US" sz="1000" b="0" i="0" u="none" strike="noStrike">
                          <a:solidFill>
                            <a:srgbClr val="000000"/>
                          </a:solidFill>
                          <a:effectLst/>
                          <a:latin typeface="Arial" panose="020B0604020202020204" pitchFamily="34" charset="0"/>
                        </a:rPr>
                        <a:t>Partnership Costs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$86,500</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$173,000</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$86,500</a:t>
                      </a:r>
                    </a:p>
                  </a:txBody>
                  <a:tcPr marL="9525" marR="9525" marT="9525" marB="0" anchor="b">
                    <a:lnL>
                      <a:noFill/>
                    </a:lnL>
                    <a:lnR>
                      <a:noFill/>
                    </a:lnR>
                    <a:lnT>
                      <a:noFill/>
                    </a:lnT>
                    <a:lnB>
                      <a:noFill/>
                    </a:lnB>
                  </a:tcPr>
                </a:tc>
                <a:extLst>
                  <a:ext uri="{0D108BD9-81ED-4DB2-BD59-A6C34878D82A}">
                    <a16:rowId xmlns:a16="http://schemas.microsoft.com/office/drawing/2014/main" xmlns="" val="570276929"/>
                  </a:ext>
                </a:extLst>
              </a:tr>
              <a:tr h="161925">
                <a:tc>
                  <a:txBody>
                    <a:bodyPr/>
                    <a:lstStyle/>
                    <a:p>
                      <a:pPr algn="l" fontAlgn="b"/>
                      <a:r>
                        <a:rPr lang="en-US" sz="1000" b="0" i="0" u="none" strike="noStrike">
                          <a:solidFill>
                            <a:srgbClr val="000000"/>
                          </a:solidFill>
                          <a:effectLst/>
                          <a:latin typeface="Arial" panose="020B0604020202020204" pitchFamily="34" charset="0"/>
                        </a:rPr>
                        <a:t>Developer's Costs, Carrying Costs and Reserves</a:t>
                      </a: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$984,247</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$890,379</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-$93,868</a:t>
                      </a:r>
                    </a:p>
                  </a:txBody>
                  <a:tcPr marL="9525" marR="9525" marT="9525" marB="0" anchor="b">
                    <a:lnL>
                      <a:noFill/>
                    </a:lnL>
                    <a:lnR>
                      <a:noFill/>
                    </a:lnR>
                    <a:lnT>
                      <a:noFill/>
                    </a:lnT>
                    <a:lnB>
                      <a:noFill/>
                    </a:lnB>
                  </a:tcPr>
                </a:tc>
                <a:extLst>
                  <a:ext uri="{0D108BD9-81ED-4DB2-BD59-A6C34878D82A}">
                    <a16:rowId xmlns:a16="http://schemas.microsoft.com/office/drawing/2014/main" xmlns="" val="2001142112"/>
                  </a:ext>
                </a:extLst>
              </a:tr>
              <a:tr h="161925">
                <a:tc>
                  <a:txBody>
                    <a:bodyPr/>
                    <a:lstStyle/>
                    <a:p>
                      <a:pPr algn="l" fontAlgn="b"/>
                      <a:r>
                        <a:rPr lang="en-US" sz="1000" b="0" i="0" u="none" strike="noStrike">
                          <a:solidFill>
                            <a:srgbClr val="000000"/>
                          </a:solidFill>
                          <a:effectLst/>
                          <a:latin typeface="Arial" panose="020B0604020202020204" pitchFamily="34" charset="0"/>
                        </a:rPr>
                        <a:t>Developer's Fee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$1,816,610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panose="020B06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sng" strike="noStrike">
                          <a:solidFill>
                            <a:srgbClr val="000000"/>
                          </a:solidFill>
                          <a:effectLst/>
                          <a:latin typeface="Arial" panose="020B0604020202020204" pitchFamily="34" charset="0"/>
                        </a:rPr>
                        <a:t>$1,950,000</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sng" strike="noStrike">
                          <a:solidFill>
                            <a:srgbClr val="000000"/>
                          </a:solidFill>
                          <a:effectLst/>
                          <a:latin typeface="Arial" panose="020B0604020202020204" pitchFamily="34" charset="0"/>
                        </a:rPr>
                        <a:t>$133,390</a:t>
                      </a:r>
                    </a:p>
                  </a:txBody>
                  <a:tcPr marL="9525" marR="9525" marT="9525" marB="0" anchor="b">
                    <a:lnL>
                      <a:noFill/>
                    </a:lnL>
                    <a:lnR>
                      <a:noFill/>
                    </a:lnR>
                    <a:lnT>
                      <a:noFill/>
                    </a:lnT>
                    <a:lnB>
                      <a:noFill/>
                    </a:lnB>
                  </a:tcPr>
                </a:tc>
                <a:extLst>
                  <a:ext uri="{0D108BD9-81ED-4DB2-BD59-A6C34878D82A}">
                    <a16:rowId xmlns:a16="http://schemas.microsoft.com/office/drawing/2014/main" xmlns="" val="1067559396"/>
                  </a:ext>
                </a:extLst>
              </a:tr>
              <a:tr h="161925">
                <a:tc>
                  <a:txBody>
                    <a:bodyPr/>
                    <a:lstStyle/>
                    <a:p>
                      <a:pPr algn="l" fontAlgn="b"/>
                      <a:r>
                        <a:rPr lang="en-US" sz="1000" b="1" i="0" u="none" strike="noStrike">
                          <a:solidFill>
                            <a:srgbClr val="000000"/>
                          </a:solidFill>
                          <a:effectLst/>
                          <a:latin typeface="Arial" panose="020B0604020202020204" pitchFamily="34" charset="0"/>
                        </a:rPr>
                        <a:t>Total Uses</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solidFill>
                            <a:srgbClr val="000000"/>
                          </a:solidFill>
                          <a:effectLst/>
                          <a:latin typeface="Arial" panose="020B0604020202020204" pitchFamily="34" charset="0"/>
                        </a:rPr>
                        <a:t>$19,149,236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1" i="0" u="none" strike="noStrike">
                        <a:solidFill>
                          <a:srgbClr val="000000"/>
                        </a:solidFill>
                        <a:effectLst/>
                        <a:latin typeface="Arial" panose="020B060402020202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solidFill>
                            <a:srgbClr val="000000"/>
                          </a:solidFill>
                          <a:effectLst/>
                          <a:latin typeface="Arial" panose="020B0604020202020204" pitchFamily="34" charset="0"/>
                        </a:rPr>
                        <a:t>$23,292,083</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1" i="0" u="none" strike="noStrike" dirty="0">
                          <a:solidFill>
                            <a:srgbClr val="000000"/>
                          </a:solidFill>
                          <a:effectLst/>
                          <a:latin typeface="Arial" panose="020B0604020202020204" pitchFamily="34" charset="0"/>
                        </a:rPr>
                        <a:t>$4,142,846</a:t>
                      </a:r>
                    </a:p>
                  </a:txBody>
                  <a:tcPr marL="9525" marR="9525" marT="9525" marB="0" anchor="b">
                    <a:lnL>
                      <a:noFill/>
                    </a:lnL>
                    <a:lnR>
                      <a:noFill/>
                    </a:lnR>
                    <a:lnT>
                      <a:noFill/>
                    </a:lnT>
                    <a:lnB>
                      <a:noFill/>
                    </a:lnB>
                  </a:tcPr>
                </a:tc>
                <a:extLst>
                  <a:ext uri="{0D108BD9-81ED-4DB2-BD59-A6C34878D82A}">
                    <a16:rowId xmlns:a16="http://schemas.microsoft.com/office/drawing/2014/main" xmlns="" val="428276569"/>
                  </a:ext>
                </a:extLst>
              </a:tr>
            </a:tbl>
          </a:graphicData>
        </a:graphic>
      </p:graphicFrame>
    </p:spTree>
    <p:extLst>
      <p:ext uri="{BB962C8B-B14F-4D97-AF65-F5344CB8AC3E}">
        <p14:creationId xmlns:p14="http://schemas.microsoft.com/office/powerpoint/2010/main" val="3388416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pPr eaLnBrk="1" hangingPunct="1"/>
            <a:r>
              <a:rPr lang="en-US" sz="2800" dirty="0"/>
              <a:t>Twinning and the Impact on the Investor/Lender</a:t>
            </a:r>
          </a:p>
        </p:txBody>
      </p:sp>
      <p:sp>
        <p:nvSpPr>
          <p:cNvPr id="17410" name="Rectangle 3"/>
          <p:cNvSpPr>
            <a:spLocks noGrp="1" noChangeArrowheads="1"/>
          </p:cNvSpPr>
          <p:nvPr>
            <p:ph idx="1"/>
          </p:nvPr>
        </p:nvSpPr>
        <p:spPr>
          <a:xfrm>
            <a:off x="304800" y="670242"/>
            <a:ext cx="8534400" cy="5349559"/>
          </a:xfrm>
        </p:spPr>
        <p:txBody>
          <a:bodyPr/>
          <a:lstStyle/>
          <a:p>
            <a:pPr eaLnBrk="1" hangingPunct="1"/>
            <a:r>
              <a:rPr lang="en-US" sz="2000" dirty="0"/>
              <a:t>Underwriting as Lender</a:t>
            </a:r>
          </a:p>
          <a:p>
            <a:pPr lvl="1"/>
            <a:r>
              <a:rPr lang="en-US" sz="1800" dirty="0"/>
              <a:t>Considering each deal separately, and as a whole</a:t>
            </a:r>
          </a:p>
          <a:p>
            <a:pPr lvl="1"/>
            <a:r>
              <a:rPr lang="en-US" sz="1800" dirty="0"/>
              <a:t>Two Borrowers, one Guarantor</a:t>
            </a:r>
          </a:p>
          <a:p>
            <a:pPr lvl="1"/>
            <a:r>
              <a:rPr lang="en-US" sz="1800" dirty="0"/>
              <a:t>Two Appraisals</a:t>
            </a:r>
          </a:p>
          <a:p>
            <a:pPr lvl="1"/>
            <a:r>
              <a:rPr lang="en-US" sz="1800" dirty="0"/>
              <a:t>Two Plan and Cost reports</a:t>
            </a:r>
          </a:p>
          <a:p>
            <a:pPr lvl="1"/>
            <a:r>
              <a:rPr lang="en-US" sz="1800" dirty="0"/>
              <a:t>Two ESA Reviews</a:t>
            </a:r>
          </a:p>
          <a:p>
            <a:pPr lvl="1"/>
            <a:r>
              <a:rPr lang="en-US" sz="1800" dirty="0"/>
              <a:t>Two GC Contracts, one GC</a:t>
            </a:r>
          </a:p>
          <a:p>
            <a:pPr lvl="1"/>
            <a:r>
              <a:rPr lang="en-US" sz="1800" dirty="0"/>
              <a:t>Two Budgets, one completed project</a:t>
            </a:r>
          </a:p>
          <a:p>
            <a:pPr lvl="2"/>
            <a:r>
              <a:rPr lang="en-US" sz="1600" dirty="0"/>
              <a:t>Can they work as standalone</a:t>
            </a:r>
          </a:p>
          <a:p>
            <a:pPr lvl="2"/>
            <a:r>
              <a:rPr lang="en-US" sz="1600" dirty="0"/>
              <a:t>What risks, since they can’t be crossed?</a:t>
            </a:r>
          </a:p>
          <a:p>
            <a:pPr lvl="2"/>
            <a:r>
              <a:rPr lang="en-US" sz="1600" dirty="0"/>
              <a:t>Or can they?</a:t>
            </a:r>
          </a:p>
          <a:p>
            <a:pPr lvl="1"/>
            <a:r>
              <a:rPr lang="en-US" sz="1800" dirty="0"/>
              <a:t>Separate income targeting, subsidies?</a:t>
            </a:r>
          </a:p>
          <a:p>
            <a:pPr lvl="1"/>
            <a:r>
              <a:rPr lang="en-US" sz="1400" dirty="0"/>
              <a:t>Two sets of Loan Documents and Equity Documents</a:t>
            </a:r>
          </a:p>
          <a:p>
            <a:pPr marL="349250" lvl="1" indent="0" eaLnBrk="1" hangingPunct="1">
              <a:buNone/>
            </a:pPr>
            <a:endParaRPr lang="en-US" sz="1400" dirty="0"/>
          </a:p>
          <a:p>
            <a:r>
              <a:rPr lang="en-US" sz="2000" dirty="0"/>
              <a:t>Underwriting as Investor</a:t>
            </a:r>
          </a:p>
          <a:p>
            <a:pPr lvl="1"/>
            <a:r>
              <a:rPr lang="en-US" sz="1800" dirty="0"/>
              <a:t>Impact on Investor with different construction lenders</a:t>
            </a:r>
          </a:p>
          <a:p>
            <a:pPr lvl="1"/>
            <a:endParaRPr lang="en-US" sz="1400" dirty="0"/>
          </a:p>
          <a:p>
            <a:pPr lvl="1"/>
            <a:endParaRPr lang="en-US" sz="1400" dirty="0"/>
          </a:p>
          <a:p>
            <a:pPr lvl="1"/>
            <a:endParaRPr lang="en-US" sz="1400" b="0" u="sng" dirty="0">
              <a:solidFill>
                <a:schemeClr val="hlink"/>
              </a:solidFill>
            </a:endParaRPr>
          </a:p>
        </p:txBody>
      </p:sp>
    </p:spTree>
    <p:extLst>
      <p:ext uri="{BB962C8B-B14F-4D97-AF65-F5344CB8AC3E}">
        <p14:creationId xmlns:p14="http://schemas.microsoft.com/office/powerpoint/2010/main" val="1804471982"/>
      </p:ext>
    </p:extLst>
  </p:cSld>
  <p:clrMapOvr>
    <a:masterClrMapping/>
  </p:clrMapOvr>
  <p:transition xmlns:p14="http://schemas.microsoft.com/office/powerpoint/2010/main" spd="slow">
    <p:wheel spokes="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8277607" cy="1609344"/>
          </a:xfrm>
        </p:spPr>
        <p:txBody>
          <a:bodyPr>
            <a:normAutofit/>
          </a:bodyPr>
          <a:lstStyle/>
          <a:p>
            <a:r>
              <a:rPr lang="en-US" sz="3600" dirty="0"/>
              <a:t>The Wexford Wonder Twins—Lessons Learned </a:t>
            </a:r>
          </a:p>
        </p:txBody>
      </p:sp>
      <p:sp>
        <p:nvSpPr>
          <p:cNvPr id="3" name="Content Placeholder 2"/>
          <p:cNvSpPr>
            <a:spLocks noGrp="1"/>
          </p:cNvSpPr>
          <p:nvPr>
            <p:ph idx="1"/>
          </p:nvPr>
        </p:nvSpPr>
        <p:spPr>
          <a:xfrm>
            <a:off x="802387" y="1804947"/>
            <a:ext cx="7543800" cy="4367254"/>
          </a:xfrm>
        </p:spPr>
        <p:txBody>
          <a:bodyPr>
            <a:normAutofit fontScale="62500" lnSpcReduction="20000"/>
          </a:bodyPr>
          <a:lstStyle/>
          <a:p>
            <a:r>
              <a:rPr lang="en-US" dirty="0"/>
              <a:t>Lender Approvals &amp; The Automatic Do-over</a:t>
            </a:r>
          </a:p>
          <a:p>
            <a:pPr lvl="1"/>
            <a:endParaRPr lang="en-US" dirty="0"/>
          </a:p>
          <a:p>
            <a:pPr lvl="1"/>
            <a:r>
              <a:rPr lang="en-US" dirty="0"/>
              <a:t>VHDA</a:t>
            </a:r>
          </a:p>
          <a:p>
            <a:pPr lvl="1"/>
            <a:r>
              <a:rPr lang="en-US" dirty="0"/>
              <a:t>Fairfax County and The RHA</a:t>
            </a:r>
          </a:p>
          <a:p>
            <a:pPr lvl="1"/>
            <a:r>
              <a:rPr lang="en-US" dirty="0"/>
              <a:t>HUD (HAP, and ID/DD Fair Housing Waivers)</a:t>
            </a:r>
          </a:p>
          <a:p>
            <a:pPr marL="274320" lvl="1" indent="0">
              <a:buNone/>
            </a:pPr>
            <a:endParaRPr lang="en-US" dirty="0"/>
          </a:p>
          <a:p>
            <a:r>
              <a:rPr lang="en-US" dirty="0"/>
              <a:t>Allocation Issues</a:t>
            </a:r>
          </a:p>
          <a:p>
            <a:pPr lvl="1"/>
            <a:r>
              <a:rPr lang="en-US" dirty="0"/>
              <a:t>Community Center</a:t>
            </a:r>
          </a:p>
          <a:p>
            <a:pPr lvl="1"/>
            <a:r>
              <a:rPr lang="en-US" dirty="0"/>
              <a:t>Costs and Bond Counsel </a:t>
            </a:r>
          </a:p>
          <a:p>
            <a:pPr lvl="1"/>
            <a:endParaRPr lang="en-US" dirty="0"/>
          </a:p>
          <a:p>
            <a:r>
              <a:rPr lang="en-US" dirty="0"/>
              <a:t>Improving the Deal—Parking</a:t>
            </a:r>
          </a:p>
          <a:p>
            <a:pPr marL="0" indent="0">
              <a:buNone/>
            </a:pPr>
            <a:endParaRPr lang="en-US" dirty="0"/>
          </a:p>
          <a:p>
            <a:r>
              <a:rPr lang="en-US" dirty="0"/>
              <a:t>Shared Operating Costs</a:t>
            </a:r>
          </a:p>
          <a:p>
            <a:endParaRPr lang="en-US" dirty="0"/>
          </a:p>
          <a:p>
            <a:r>
              <a:rPr lang="en-US" dirty="0"/>
              <a:t>Related Party Sale Issues (revise structuring to still work)</a:t>
            </a:r>
          </a:p>
          <a:p>
            <a:pPr marL="0" indent="0">
              <a:buNone/>
            </a:pPr>
            <a:endParaRPr lang="en-US" dirty="0"/>
          </a:p>
          <a:p>
            <a:r>
              <a:rPr lang="en-US" dirty="0"/>
              <a:t>Additional Tax Issues (capital accounts)</a:t>
            </a:r>
          </a:p>
          <a:p>
            <a:pPr marL="0" indent="0">
              <a:buNone/>
            </a:pPr>
            <a:endParaRPr lang="en-US" dirty="0"/>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A561EF5D-8A37-49A7-87D2-0939B70A9059}"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165967595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 (or not!)</a:t>
            </a:r>
          </a:p>
        </p:txBody>
      </p:sp>
      <p:sp>
        <p:nvSpPr>
          <p:cNvPr id="3" name="Content Placeholder 2"/>
          <p:cNvSpPr>
            <a:spLocks noGrp="1"/>
          </p:cNvSpPr>
          <p:nvPr>
            <p:ph idx="1"/>
          </p:nvPr>
        </p:nvSpPr>
        <p:spPr>
          <a:xfrm>
            <a:off x="802387" y="1804947"/>
            <a:ext cx="7543800" cy="4367254"/>
          </a:xfrm>
        </p:spPr>
        <p:txBody>
          <a:bodyPr>
            <a:normAutofit fontScale="62500" lnSpcReduction="20000"/>
          </a:bodyPr>
          <a:lstStyle/>
          <a:p>
            <a:pPr marL="0" indent="0">
              <a:buNone/>
            </a:pPr>
            <a:r>
              <a:rPr lang="en-US" i="1" u="sng" dirty="0"/>
              <a:t>Application Stage:  “Every QAP Competition is Won Before it is Submitted”</a:t>
            </a:r>
          </a:p>
          <a:p>
            <a:r>
              <a:rPr lang="en-US" dirty="0"/>
              <a:t>The A Team—people who know the players and programs </a:t>
            </a:r>
          </a:p>
          <a:p>
            <a:r>
              <a:rPr lang="en-US" dirty="0"/>
              <a:t>Application Issues—First, lots of Peyote!</a:t>
            </a:r>
          </a:p>
          <a:p>
            <a:r>
              <a:rPr lang="en-US" dirty="0"/>
              <a:t>Allocation Issues</a:t>
            </a:r>
          </a:p>
          <a:p>
            <a:r>
              <a:rPr lang="en-US" dirty="0"/>
              <a:t>Design Issues</a:t>
            </a:r>
          </a:p>
          <a:p>
            <a:r>
              <a:rPr lang="en-US" dirty="0"/>
              <a:t>Site Control &amp; the Seller</a:t>
            </a:r>
          </a:p>
          <a:p>
            <a:pPr marL="0" indent="0">
              <a:buNone/>
            </a:pPr>
            <a:endParaRPr lang="en-US" dirty="0"/>
          </a:p>
          <a:p>
            <a:pPr marL="0" indent="0">
              <a:buNone/>
            </a:pPr>
            <a:r>
              <a:rPr lang="en-US" i="1" u="sng" dirty="0"/>
              <a:t>Post Application:  You are a Winner! (of tax credits)…What’s Next?</a:t>
            </a:r>
          </a:p>
          <a:p>
            <a:r>
              <a:rPr lang="en-US" dirty="0"/>
              <a:t>Working with your Contractor</a:t>
            </a:r>
          </a:p>
          <a:p>
            <a:r>
              <a:rPr lang="en-US" dirty="0"/>
              <a:t>Zoning and Permitting</a:t>
            </a:r>
          </a:p>
          <a:p>
            <a:r>
              <a:rPr lang="en-US" dirty="0"/>
              <a:t>Assembling the Pieces of the Financing Puzzle</a:t>
            </a:r>
          </a:p>
          <a:p>
            <a:pPr marL="0" indent="0">
              <a:buNone/>
            </a:pPr>
            <a:endParaRPr lang="en-US" dirty="0"/>
          </a:p>
          <a:p>
            <a:pPr marL="0" indent="0">
              <a:buNone/>
            </a:pPr>
            <a:r>
              <a:rPr lang="en-US" i="1" u="sng" dirty="0"/>
              <a:t>Closing Time:  The </a:t>
            </a:r>
            <a:r>
              <a:rPr lang="en-US" i="1" u="sng" dirty="0" err="1"/>
              <a:t>Bantaan</a:t>
            </a:r>
            <a:r>
              <a:rPr lang="en-US" i="1" u="sng" dirty="0"/>
              <a:t> March</a:t>
            </a:r>
          </a:p>
          <a:p>
            <a:r>
              <a:rPr lang="en-US" dirty="0"/>
              <a:t>Closing Logistics</a:t>
            </a:r>
          </a:p>
          <a:p>
            <a:r>
              <a:rPr lang="en-US" dirty="0"/>
              <a:t>Accelerated Credit Delivery, Condos</a:t>
            </a:r>
          </a:p>
          <a:p>
            <a:endParaRPr lang="en-US" dirty="0"/>
          </a:p>
        </p:txBody>
      </p:sp>
      <p:sp>
        <p:nvSpPr>
          <p:cNvPr id="4" name="Slide Number Placeholder 3"/>
          <p:cNvSpPr>
            <a:spLocks noGrp="1"/>
          </p:cNvSpPr>
          <p:nvPr>
            <p:ph type="sldNum" sz="quarter" idx="12"/>
          </p:nvPr>
        </p:nvSpPr>
        <p:spPr/>
        <p:txBody>
          <a:bodyPr/>
          <a:lstStyle/>
          <a:p>
            <a:fld id="{A561EF5D-8A37-49A7-87D2-0939B70A9059}"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39701042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778" y="484632"/>
            <a:ext cx="5457423" cy="1609344"/>
          </a:xfrm>
        </p:spPr>
        <p:txBody>
          <a:bodyPr/>
          <a:lstStyle/>
          <a:p>
            <a:r>
              <a:rPr lang="en-US" dirty="0"/>
              <a:t>				Questions?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2277" y="2500589"/>
            <a:ext cx="2857500" cy="1781175"/>
          </a:xfrm>
        </p:spPr>
      </p:pic>
      <p:sp>
        <p:nvSpPr>
          <p:cNvPr id="4" name="Slide Number Placeholder 3"/>
          <p:cNvSpPr>
            <a:spLocks noGrp="1"/>
          </p:cNvSpPr>
          <p:nvPr>
            <p:ph type="sldNum" sz="quarter" idx="12"/>
          </p:nvPr>
        </p:nvSpPr>
        <p:spPr/>
        <p:txBody>
          <a:bodyPr/>
          <a:lstStyle/>
          <a:p>
            <a:fld id="{A561EF5D-8A37-49A7-87D2-0939B70A9059}" type="slidenum">
              <a:rPr lang="en-US" smtClean="0">
                <a:solidFill>
                  <a:prstClr val="black">
                    <a:tint val="75000"/>
                  </a:prstClr>
                </a:solidFill>
              </a:rPr>
              <a:pPr/>
              <a:t>34</a:t>
            </a:fld>
            <a:endParaRPr lang="en-US">
              <a:solidFill>
                <a:prstClr val="black">
                  <a:tint val="75000"/>
                </a:prstClr>
              </a:solidFill>
            </a:endParaRPr>
          </a:p>
        </p:txBody>
      </p:sp>
      <p:sp>
        <p:nvSpPr>
          <p:cNvPr id="7" name="Rectangle 6"/>
          <p:cNvSpPr/>
          <p:nvPr/>
        </p:nvSpPr>
        <p:spPr>
          <a:xfrm>
            <a:off x="4391407" y="4422342"/>
            <a:ext cx="4572000" cy="1754327"/>
          </a:xfrm>
          <a:prstGeom prst="rect">
            <a:avLst/>
          </a:prstGeom>
        </p:spPr>
        <p:txBody>
          <a:bodyPr>
            <a:spAutoFit/>
          </a:bodyPr>
          <a:lstStyle/>
          <a:p>
            <a:pPr marL="0" indent="0" algn="ctr">
              <a:buNone/>
            </a:pPr>
            <a:r>
              <a:rPr lang="en-US" dirty="0"/>
              <a:t>Erik T. Hoffman</a:t>
            </a:r>
            <a:r>
              <a:rPr lang="en-US" dirty="0">
                <a:solidFill>
                  <a:srgbClr val="9A3324"/>
                </a:solidFill>
              </a:rPr>
              <a:t/>
            </a:r>
            <a:br>
              <a:rPr lang="en-US" dirty="0">
                <a:solidFill>
                  <a:srgbClr val="9A3324"/>
                </a:solidFill>
              </a:rPr>
            </a:br>
            <a:r>
              <a:rPr lang="en-US" b="1" dirty="0">
                <a:solidFill>
                  <a:srgbClr val="9A3324"/>
                </a:solidFill>
              </a:rPr>
              <a:t>Klein Hornig LLP</a:t>
            </a:r>
            <a:r>
              <a:rPr lang="en-US" dirty="0">
                <a:solidFill>
                  <a:srgbClr val="9A3324"/>
                </a:solidFill>
              </a:rPr>
              <a:t/>
            </a:r>
            <a:br>
              <a:rPr lang="en-US" dirty="0">
                <a:solidFill>
                  <a:srgbClr val="9A3324"/>
                </a:solidFill>
              </a:rPr>
            </a:br>
            <a:r>
              <a:rPr lang="en-US" dirty="0"/>
              <a:t>1325 G Street NW, Washington, DC 20005</a:t>
            </a:r>
            <a:br>
              <a:rPr lang="en-US" dirty="0"/>
            </a:br>
            <a:r>
              <a:rPr lang="en-US" dirty="0"/>
              <a:t>202-842-0125 (direct)</a:t>
            </a:r>
            <a:br>
              <a:rPr lang="en-US" dirty="0"/>
            </a:br>
            <a:r>
              <a:rPr lang="en-US" dirty="0">
                <a:hlinkClick r:id="rId3"/>
              </a:rPr>
              <a:t>ehoffman@kleinhornig.com</a:t>
            </a:r>
            <a:r>
              <a:rPr lang="en-US" dirty="0"/>
              <a:t> </a:t>
            </a:r>
          </a:p>
          <a:p>
            <a:pPr marL="0" indent="0" algn="ctr">
              <a:buNone/>
            </a:pPr>
            <a:r>
              <a:rPr lang="en-US" dirty="0">
                <a:hlinkClick r:id="rId4"/>
              </a:rPr>
              <a:t>www.kleinhornig.com</a:t>
            </a:r>
            <a:r>
              <a:rPr lang="en-US" dirty="0"/>
              <a:t> </a:t>
            </a:r>
          </a:p>
        </p:txBody>
      </p:sp>
      <p:sp>
        <p:nvSpPr>
          <p:cNvPr id="9" name="Content Placeholder 2"/>
          <p:cNvSpPr txBox="1">
            <a:spLocks/>
          </p:cNvSpPr>
          <p:nvPr/>
        </p:nvSpPr>
        <p:spPr>
          <a:xfrm>
            <a:off x="105039" y="4422342"/>
            <a:ext cx="4358807" cy="2043550"/>
          </a:xfrm>
          <a:prstGeom prst="rect">
            <a:avLst/>
          </a:prstGeom>
          <a:solidFill>
            <a:sysClr val="window" lastClr="FFFFFF">
              <a:lumMod val="95000"/>
            </a:sys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i="0" u="none" strike="noStrike" kern="1200" cap="none" spc="0" normalizeH="0" baseline="0" noProof="0" dirty="0">
                <a:ln>
                  <a:noFill/>
                </a:ln>
                <a:effectLst/>
                <a:uLnTx/>
                <a:uFillTx/>
                <a:latin typeface="Arial" panose="020B0604020202020204" pitchFamily="34" charset="0"/>
                <a:cs typeface="Arial" panose="020B0604020202020204" pitchFamily="34" charset="0"/>
              </a:rPr>
              <a:t>Deborah L. Norris, CPA</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268A7E"/>
                </a:solidFill>
                <a:effectLst/>
                <a:uLnTx/>
                <a:uFillTx/>
                <a:latin typeface="Arial" panose="020B0604020202020204" pitchFamily="34" charset="0"/>
                <a:cs typeface="Arial" panose="020B0604020202020204" pitchFamily="34" charset="0"/>
              </a:rPr>
              <a:t>Hertzbach &amp; Company, P.A. </a:t>
            </a:r>
          </a:p>
          <a:p>
            <a:pPr marL="0" indent="0" fontAlgn="auto">
              <a:lnSpc>
                <a:spcPct val="100000"/>
              </a:lnSpc>
              <a:spcBef>
                <a:spcPts val="0"/>
              </a:spcBef>
              <a:spcAft>
                <a:spcPts val="0"/>
              </a:spcAft>
              <a:buNone/>
            </a:pPr>
            <a:r>
              <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410.363.3200 </a:t>
            </a:r>
            <a:r>
              <a:rPr lang="en-US" sz="1800" dirty="0">
                <a:solidFill>
                  <a:srgbClr val="008080"/>
                </a:solidFill>
                <a:latin typeface="Arial" panose="020B0604020202020204" pitchFamily="34" charset="0"/>
                <a:cs typeface="Arial" panose="020B0604020202020204" pitchFamily="34" charset="0"/>
              </a:rPr>
              <a:t>|</a:t>
            </a:r>
            <a:r>
              <a:rPr lang="en-US" sz="1800" dirty="0">
                <a:solidFill>
                  <a:sysClr val="windowText" lastClr="000000"/>
                </a:solidFill>
                <a:latin typeface="Arial" panose="020B0604020202020204" pitchFamily="34" charset="0"/>
                <a:cs typeface="Arial" panose="020B0604020202020204" pitchFamily="34" charset="0"/>
              </a:rPr>
              <a:t> 443.471.2052</a:t>
            </a:r>
          </a:p>
          <a:p>
            <a:pPr marL="0" indent="0" fontAlgn="auto">
              <a:lnSpc>
                <a:spcPct val="100000"/>
              </a:lnSpc>
              <a:spcBef>
                <a:spcPts val="0"/>
              </a:spcBef>
              <a:spcAft>
                <a:spcPts val="0"/>
              </a:spcAft>
              <a:buNone/>
            </a:pPr>
            <a:r>
              <a:rPr lang="en-US" sz="1800" dirty="0">
                <a:solidFill>
                  <a:sysClr val="windowText" lastClr="000000"/>
                </a:solidFill>
                <a:latin typeface="Arial" panose="020B0604020202020204" pitchFamily="34" charset="0"/>
                <a:cs typeface="Arial" panose="020B0604020202020204" pitchFamily="34" charset="0"/>
                <a:hlinkClick r:id="rId5"/>
              </a:rPr>
              <a:t>dnorris@hertzbach.com</a:t>
            </a:r>
            <a:r>
              <a:rPr lang="en-US" sz="1800" dirty="0">
                <a:solidFill>
                  <a:sysClr val="windowText" lastClr="000000"/>
                </a:solidFill>
                <a:latin typeface="Arial" panose="020B0604020202020204" pitchFamily="34" charset="0"/>
                <a:cs typeface="Arial" panose="020B0604020202020204" pitchFamily="34" charset="0"/>
              </a:rPr>
              <a:t> </a:t>
            </a:r>
          </a:p>
          <a:p>
            <a:pPr marL="0" indent="0" fontAlgn="auto">
              <a:lnSpc>
                <a:spcPct val="100000"/>
              </a:lnSpc>
              <a:spcBef>
                <a:spcPts val="0"/>
              </a:spcBef>
              <a:spcAft>
                <a:spcPts val="0"/>
              </a:spcAft>
              <a:buNone/>
            </a:pPr>
            <a:r>
              <a:rPr lang="en-US" sz="1800" dirty="0">
                <a:solidFill>
                  <a:sysClr val="windowText" lastClr="000000"/>
                </a:solidFill>
                <a:latin typeface="Arial" panose="020B0604020202020204" pitchFamily="34" charset="0"/>
                <a:cs typeface="Arial" panose="020B0604020202020204" pitchFamily="34" charset="0"/>
                <a:hlinkClick r:id="rId6"/>
              </a:rPr>
              <a:t>www.hertzbach.com</a:t>
            </a:r>
            <a:r>
              <a:rPr lang="en-US" sz="1800" dirty="0">
                <a:solidFill>
                  <a:sysClr val="windowText" lastClr="000000"/>
                </a:solidFill>
                <a:latin typeface="Arial" panose="020B0604020202020204" pitchFamily="34" charset="0"/>
                <a:cs typeface="Arial" panose="020B0604020202020204" pitchFamily="34" charset="0"/>
              </a:rPr>
              <a:t> </a:t>
            </a:r>
          </a:p>
          <a:p>
            <a:pPr marL="0" indent="0" fontAlgn="auto">
              <a:lnSpc>
                <a:spcPct val="100000"/>
              </a:lnSpc>
              <a:spcBef>
                <a:spcPts val="0"/>
              </a:spcBef>
              <a:spcAft>
                <a:spcPts val="0"/>
              </a:spcAft>
              <a:buNone/>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Baltimore    </a:t>
            </a:r>
            <a:r>
              <a:rPr kumimoji="0" lang="en-US" sz="1200" b="0" i="0" u="none" strike="noStrike" kern="1200" cap="none" spc="0" normalizeH="0" baseline="0" noProof="0" dirty="0">
                <a:ln>
                  <a:noFill/>
                </a:ln>
                <a:solidFill>
                  <a:srgbClr val="008080"/>
                </a:solidFill>
                <a:effectLst/>
                <a:uLnTx/>
                <a:uFillTx/>
                <a:latin typeface="Arial" panose="020B0604020202020204" pitchFamily="34" charset="0"/>
                <a:cs typeface="Arial" panose="020B0604020202020204" pitchFamily="34" charset="0"/>
              </a:rPr>
              <a:t>|   </a:t>
            </a: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Greater Washington, D.C.   </a:t>
            </a:r>
            <a:r>
              <a:rPr kumimoji="0" lang="en-US" sz="1200" b="0" i="0" u="none" strike="noStrike" kern="1200" cap="none" spc="0" normalizeH="0" baseline="0" noProof="0" dirty="0">
                <a:ln>
                  <a:noFill/>
                </a:ln>
                <a:solidFill>
                  <a:srgbClr val="008080"/>
                </a:solidFill>
                <a:effectLst/>
                <a:uLnTx/>
                <a:uFillTx/>
                <a:latin typeface="Arial" panose="020B0604020202020204" pitchFamily="34" charset="0"/>
                <a:cs typeface="Arial" panose="020B0604020202020204" pitchFamily="34" charset="0"/>
              </a:rPr>
              <a:t> |    </a:t>
            </a: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N. Virginia </a:t>
            </a:r>
            <a:endPar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105041" y="0"/>
            <a:ext cx="3784380" cy="2354491"/>
          </a:xfrm>
          <a:prstGeom prst="rect">
            <a:avLst/>
          </a:prstGeom>
        </p:spPr>
        <p:txBody>
          <a:bodyPr wrap="square">
            <a:spAutoFit/>
          </a:bodyPr>
          <a:lstStyle/>
          <a:p>
            <a:pPr marL="0" indent="0" algn="ctr">
              <a:buNone/>
            </a:pPr>
            <a:r>
              <a:rPr lang="en-US" dirty="0">
                <a:solidFill>
                  <a:srgbClr val="0070C0"/>
                </a:solidFill>
              </a:rPr>
              <a:t>Edmund K. Delany</a:t>
            </a:r>
          </a:p>
          <a:p>
            <a:pPr marL="0" indent="0" algn="ctr">
              <a:buNone/>
            </a:pPr>
            <a:r>
              <a:rPr lang="en-US" dirty="0">
                <a:solidFill>
                  <a:srgbClr val="0070C0"/>
                </a:solidFill>
              </a:rPr>
              <a:t>Senior Vice President</a:t>
            </a:r>
            <a:br>
              <a:rPr lang="en-US" dirty="0">
                <a:solidFill>
                  <a:srgbClr val="0070C0"/>
                </a:solidFill>
              </a:rPr>
            </a:br>
            <a:r>
              <a:rPr lang="en-US" dirty="0">
                <a:solidFill>
                  <a:srgbClr val="0070C0"/>
                </a:solidFill>
              </a:rPr>
              <a:t>Capital One Community Finance</a:t>
            </a:r>
            <a:br>
              <a:rPr lang="en-US" dirty="0">
                <a:solidFill>
                  <a:srgbClr val="0070C0"/>
                </a:solidFill>
              </a:rPr>
            </a:br>
            <a:r>
              <a:rPr lang="en-US" dirty="0">
                <a:solidFill>
                  <a:srgbClr val="0070C0"/>
                </a:solidFill>
              </a:rPr>
              <a:t>8000 Towers Crescent Drive</a:t>
            </a:r>
          </a:p>
          <a:p>
            <a:pPr marL="0" indent="0" algn="ctr">
              <a:buNone/>
            </a:pPr>
            <a:r>
              <a:rPr lang="en-US" dirty="0">
                <a:solidFill>
                  <a:srgbClr val="0070C0"/>
                </a:solidFill>
              </a:rPr>
              <a:t>7</a:t>
            </a:r>
            <a:r>
              <a:rPr lang="en-US" baseline="30000" dirty="0">
                <a:solidFill>
                  <a:srgbClr val="0070C0"/>
                </a:solidFill>
              </a:rPr>
              <a:t>th</a:t>
            </a:r>
            <a:r>
              <a:rPr lang="en-US" dirty="0">
                <a:solidFill>
                  <a:srgbClr val="0070C0"/>
                </a:solidFill>
              </a:rPr>
              <a:t> Floor</a:t>
            </a:r>
          </a:p>
          <a:p>
            <a:pPr marL="0" indent="0" algn="ctr">
              <a:buNone/>
            </a:pPr>
            <a:r>
              <a:rPr lang="en-US" dirty="0">
                <a:solidFill>
                  <a:srgbClr val="0070C0"/>
                </a:solidFill>
              </a:rPr>
              <a:t>Vienna, VA 22182</a:t>
            </a:r>
            <a:br>
              <a:rPr lang="en-US" dirty="0">
                <a:solidFill>
                  <a:srgbClr val="0070C0"/>
                </a:solidFill>
              </a:rPr>
            </a:br>
            <a:r>
              <a:rPr lang="en-US" dirty="0">
                <a:solidFill>
                  <a:srgbClr val="0070C0"/>
                </a:solidFill>
              </a:rPr>
              <a:t>571-835-7140 (direct)</a:t>
            </a:r>
            <a:br>
              <a:rPr lang="en-US" dirty="0">
                <a:solidFill>
                  <a:srgbClr val="0070C0"/>
                </a:solidFill>
              </a:rPr>
            </a:br>
            <a:r>
              <a:rPr lang="en-US" u="sng" dirty="0">
                <a:solidFill>
                  <a:srgbClr val="0070C0"/>
                </a:solidFill>
                <a:hlinkClick r:id="rId7"/>
              </a:rPr>
              <a:t>Edmund.delany@capitalone.com</a:t>
            </a:r>
            <a:endParaRPr lang="en-US" u="sng" dirty="0">
              <a:solidFill>
                <a:srgbClr val="0070C0"/>
              </a:solidFill>
            </a:endParaRPr>
          </a:p>
        </p:txBody>
      </p:sp>
    </p:spTree>
    <p:extLst>
      <p:ext uri="{BB962C8B-B14F-4D97-AF65-F5344CB8AC3E}">
        <p14:creationId xmlns:p14="http://schemas.microsoft.com/office/powerpoint/2010/main" val="357126407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500">
        <p15:prstTrans prst="airplane"/>
      </p:transition>
    </mc:Choice>
    <mc:Fallback>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solidFill>
                  <a:schemeClr val="bg1"/>
                </a:solidFill>
                <a:cs typeface="Arial" pitchFamily="34" charset="0"/>
              </a:rPr>
              <a:t>Introduction to Klein Hornig LLP</a:t>
            </a:r>
          </a:p>
        </p:txBody>
      </p:sp>
      <p:sp>
        <p:nvSpPr>
          <p:cNvPr id="4" name="Slide Number Placeholder 3"/>
          <p:cNvSpPr>
            <a:spLocks noGrp="1"/>
          </p:cNvSpPr>
          <p:nvPr>
            <p:ph type="sldNum" sz="quarter" idx="12"/>
          </p:nvPr>
        </p:nvSpPr>
        <p:spPr>
          <a:xfrm>
            <a:off x="76200" y="6400801"/>
            <a:ext cx="2133600" cy="36512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61EF5D-8A37-49A7-87D2-0939B70A905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endParaRPr>
          </a:p>
        </p:txBody>
      </p:sp>
      <p:sp>
        <p:nvSpPr>
          <p:cNvPr id="3" name="Content Placeholder 2"/>
          <p:cNvSpPr>
            <a:spLocks noGrp="1"/>
          </p:cNvSpPr>
          <p:nvPr>
            <p:ph idx="1"/>
          </p:nvPr>
        </p:nvSpPr>
        <p:spPr>
          <a:xfrm>
            <a:off x="2133600" y="1752600"/>
            <a:ext cx="6553200" cy="4876800"/>
          </a:xfrm>
        </p:spPr>
        <p:txBody>
          <a:bodyPr>
            <a:normAutofit fontScale="85000" lnSpcReduction="10000"/>
          </a:bodyPr>
          <a:lstStyle/>
          <a:p>
            <a:pPr lvl="0"/>
            <a:r>
              <a:rPr lang="en-US" sz="2400" dirty="0"/>
              <a:t>Klein Hornig LLP is </a:t>
            </a:r>
            <a:r>
              <a:rPr lang="en-US" sz="2400" strike="sngStrike" dirty="0"/>
              <a:t>one of</a:t>
            </a:r>
            <a:r>
              <a:rPr lang="en-US" sz="2400" dirty="0"/>
              <a:t> the nation’s premier firm</a:t>
            </a:r>
            <a:r>
              <a:rPr lang="en-US" sz="2400" strike="sngStrike" dirty="0"/>
              <a:t>s</a:t>
            </a:r>
            <a:r>
              <a:rPr lang="en-US" sz="2400" dirty="0"/>
              <a:t> concentrating exclusively on affordable housing and community development.</a:t>
            </a:r>
          </a:p>
          <a:p>
            <a:pPr lvl="0"/>
            <a:endParaRPr lang="en-US" sz="1200" dirty="0"/>
          </a:p>
          <a:p>
            <a:r>
              <a:rPr lang="en-US" sz="2400" dirty="0"/>
              <a:t>Klein Hornig attorneys have worked extensively in affordable housing and community development finance.</a:t>
            </a:r>
          </a:p>
          <a:p>
            <a:pPr lvl="1">
              <a:buFont typeface="Courier New" panose="02070309020205020404" pitchFamily="49" charset="0"/>
              <a:buChar char="o"/>
            </a:pPr>
            <a:r>
              <a:rPr lang="en-US" sz="1900" dirty="0"/>
              <a:t>Tax Exempt Bond Financing &amp; LIHTC Program</a:t>
            </a:r>
          </a:p>
          <a:p>
            <a:pPr lvl="1">
              <a:buFont typeface="Courier New" panose="02070309020205020404" pitchFamily="49" charset="0"/>
              <a:buChar char="o"/>
            </a:pPr>
            <a:r>
              <a:rPr lang="en-US" sz="1900" b="1" i="1" dirty="0">
                <a:solidFill>
                  <a:srgbClr val="FF0000"/>
                </a:solidFill>
              </a:rPr>
              <a:t>Closed first 9-4 Twinned Project in Virginia (Janna Lee, 2007)</a:t>
            </a:r>
          </a:p>
          <a:p>
            <a:pPr lvl="1">
              <a:buFont typeface="Courier New" panose="02070309020205020404" pitchFamily="49" charset="0"/>
              <a:buChar char="o"/>
            </a:pPr>
            <a:r>
              <a:rPr lang="en-US" sz="1900" b="1" i="1" dirty="0">
                <a:solidFill>
                  <a:srgbClr val="FF0000"/>
                </a:solidFill>
              </a:rPr>
              <a:t>Closed 7 Twinned Projects (4 Virginia, 3 Beyond)</a:t>
            </a:r>
          </a:p>
          <a:p>
            <a:pPr lvl="1">
              <a:buFont typeface="Courier New" panose="02070309020205020404" pitchFamily="49" charset="0"/>
              <a:buChar char="o"/>
            </a:pPr>
            <a:r>
              <a:rPr lang="en-US" sz="1900" b="1" i="1" dirty="0">
                <a:solidFill>
                  <a:srgbClr val="FF0000"/>
                </a:solidFill>
              </a:rPr>
              <a:t>Currently Structuring 6 Virginia projects, 4 Elsewhere</a:t>
            </a:r>
          </a:p>
          <a:p>
            <a:pPr lvl="1">
              <a:buFont typeface="Courier New" panose="02070309020205020404" pitchFamily="49" charset="0"/>
              <a:buChar char="o"/>
            </a:pPr>
            <a:r>
              <a:rPr lang="en-US" sz="1900" dirty="0"/>
              <a:t>RAD, HOPE VI/CNI, HOME and CDBG Funding; Section 8, PBV, PBRA</a:t>
            </a:r>
          </a:p>
          <a:p>
            <a:pPr lvl="1">
              <a:buFont typeface="Courier New" panose="02070309020205020404" pitchFamily="49" charset="0"/>
              <a:buChar char="o"/>
            </a:pPr>
            <a:r>
              <a:rPr lang="en-US" sz="1900" dirty="0"/>
              <a:t>Mixed-Use and Commercial Development; New Markets Tax Credits</a:t>
            </a:r>
          </a:p>
          <a:p>
            <a:pPr lvl="1">
              <a:buFont typeface="Courier New" panose="02070309020205020404" pitchFamily="49" charset="0"/>
              <a:buChar char="o"/>
            </a:pPr>
            <a:r>
              <a:rPr lang="en-US" sz="1900" dirty="0"/>
              <a:t>Historic Tax Credits, Renewable energy credits</a:t>
            </a:r>
          </a:p>
          <a:p>
            <a:pPr marL="457200" lvl="1" indent="0">
              <a:buNone/>
            </a:pPr>
            <a:endParaRPr lang="en-US" sz="1900" dirty="0"/>
          </a:p>
          <a:p>
            <a:pPr>
              <a:buFont typeface="Arial" charset="0"/>
              <a:buChar char="•"/>
            </a:pPr>
            <a:r>
              <a:rPr lang="en-US" sz="2400" dirty="0"/>
              <a:t>Founded in 2002, Klein Hornig has 33 attorneys operating out of offices in Washington, DC and Boston, Massachusetts (and Virginia at Erik’s kitchen table). </a:t>
            </a:r>
          </a:p>
          <a:p>
            <a:pPr marL="457200" lvl="1" indent="0">
              <a:buNone/>
            </a:pPr>
            <a:endParaRPr lang="en-US" sz="1900" dirty="0"/>
          </a:p>
        </p:txBody>
      </p:sp>
    </p:spTree>
    <p:extLst>
      <p:ext uri="{BB962C8B-B14F-4D97-AF65-F5344CB8AC3E}">
        <p14:creationId xmlns:p14="http://schemas.microsoft.com/office/powerpoint/2010/main" val="171504434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Twinning Overview</a:t>
            </a:r>
          </a:p>
        </p:txBody>
      </p:sp>
      <p:sp>
        <p:nvSpPr>
          <p:cNvPr id="3" name="Content Placeholder 2"/>
          <p:cNvSpPr>
            <a:spLocks noGrp="1"/>
          </p:cNvSpPr>
          <p:nvPr>
            <p:ph idx="1"/>
          </p:nvPr>
        </p:nvSpPr>
        <p:spPr/>
        <p:txBody>
          <a:bodyPr>
            <a:normAutofit fontScale="70000" lnSpcReduction="20000"/>
          </a:bodyPr>
          <a:lstStyle/>
          <a:p>
            <a:pPr marL="342900" indent="-342900">
              <a:buAutoNum type="arabicPeriod"/>
            </a:pPr>
            <a:r>
              <a:rPr lang="en-US" dirty="0"/>
              <a:t>What is Twinning? </a:t>
            </a:r>
          </a:p>
          <a:p>
            <a:pPr marL="342900" indent="-342900">
              <a:buFont typeface="Wingdings" pitchFamily="2" charset="2"/>
              <a:buAutoNum type="arabicPeriod"/>
            </a:pPr>
            <a:r>
              <a:rPr lang="en-US" dirty="0"/>
              <a:t>Rewards of Twinning</a:t>
            </a:r>
          </a:p>
          <a:p>
            <a:pPr marL="342900" indent="-342900">
              <a:buFont typeface="Wingdings" pitchFamily="2" charset="2"/>
              <a:buAutoNum type="arabicPeriod"/>
            </a:pPr>
            <a:r>
              <a:rPr lang="en-US" dirty="0"/>
              <a:t>The Virginia Experience</a:t>
            </a:r>
          </a:p>
          <a:p>
            <a:pPr marL="342900" indent="-342900">
              <a:buFont typeface="Wingdings" pitchFamily="2" charset="2"/>
              <a:buAutoNum type="arabicPeriod"/>
            </a:pPr>
            <a:endParaRPr lang="en-US" dirty="0"/>
          </a:p>
          <a:p>
            <a:pPr marL="342900" indent="-342900">
              <a:buFont typeface="Wingdings" pitchFamily="2" charset="2"/>
              <a:buAutoNum type="arabicPeriod"/>
            </a:pPr>
            <a:r>
              <a:rPr lang="en-US" dirty="0"/>
              <a:t>Risks of Twinning—The Taint!</a:t>
            </a:r>
          </a:p>
          <a:p>
            <a:pPr marL="342900" indent="-342900">
              <a:buAutoNum type="arabicPeriod"/>
            </a:pPr>
            <a:r>
              <a:rPr lang="en-US" dirty="0"/>
              <a:t>Rules of Twinning</a:t>
            </a:r>
          </a:p>
          <a:p>
            <a:pPr marL="342900" indent="-342900">
              <a:buAutoNum type="arabicPeriod"/>
            </a:pPr>
            <a:endParaRPr lang="en-US" dirty="0"/>
          </a:p>
          <a:p>
            <a:pPr marL="342900" indent="-342900">
              <a:buAutoNum type="arabicPeriod"/>
            </a:pPr>
            <a:r>
              <a:rPr lang="en-US" dirty="0"/>
              <a:t>Types of Twins</a:t>
            </a:r>
          </a:p>
          <a:p>
            <a:pPr marL="548640" lvl="1" indent="-342900">
              <a:buAutoNum type="alphaLcPeriod"/>
            </a:pPr>
            <a:r>
              <a:rPr lang="en-US" dirty="0"/>
              <a:t>Fraternal:  Creekside Apartments (Janna Lee)</a:t>
            </a:r>
          </a:p>
          <a:p>
            <a:pPr marL="548640" lvl="1" indent="-342900">
              <a:buAutoNum type="alphaLcPeriod"/>
            </a:pPr>
            <a:r>
              <a:rPr lang="en-US" dirty="0"/>
              <a:t>Conjoined: Government Residents A and B</a:t>
            </a:r>
          </a:p>
          <a:p>
            <a:pPr marL="548640" lvl="1" indent="-342900">
              <a:buAutoNum type="alphaLcPeriod"/>
            </a:pPr>
            <a:r>
              <a:rPr lang="en-US" dirty="0"/>
              <a:t>GMOs:  Alice Griffith 3 (</a:t>
            </a:r>
            <a:r>
              <a:rPr lang="en-US" dirty="0" err="1"/>
              <a:t>Checkerboarding</a:t>
            </a:r>
            <a:r>
              <a:rPr lang="en-US" dirty="0"/>
              <a:t> Projects)</a:t>
            </a:r>
          </a:p>
          <a:p>
            <a:pPr marL="548640" lvl="1" indent="-342900">
              <a:buFont typeface="Wingdings" pitchFamily="2" charset="2"/>
              <a:buAutoNum type="alphaLcPeriod"/>
            </a:pPr>
            <a:r>
              <a:rPr lang="en-US" dirty="0"/>
              <a:t>Identical:  Wexford Manor I and II</a:t>
            </a:r>
          </a:p>
          <a:p>
            <a:pPr marL="205740" lvl="1" indent="0">
              <a:buNone/>
            </a:pPr>
            <a:endParaRPr lang="en-US" dirty="0"/>
          </a:p>
          <a:p>
            <a:pPr marL="342900" indent="-342900">
              <a:buAutoNum type="arabicPeriod"/>
            </a:pPr>
            <a:r>
              <a:rPr lang="en-US" dirty="0"/>
              <a:t>Separating Wexford into the Twins</a:t>
            </a:r>
          </a:p>
          <a:p>
            <a:pPr marL="342900" indent="-342900">
              <a:buAutoNum type="arabicPeriod"/>
            </a:pPr>
            <a:r>
              <a:rPr lang="en-US" dirty="0"/>
              <a:t>Lessons Learned (or not) </a:t>
            </a:r>
          </a:p>
        </p:txBody>
      </p:sp>
    </p:spTree>
    <p:extLst>
      <p:ext uri="{BB962C8B-B14F-4D97-AF65-F5344CB8AC3E}">
        <p14:creationId xmlns:p14="http://schemas.microsoft.com/office/powerpoint/2010/main" val="380289025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2387" y="143124"/>
            <a:ext cx="7543800" cy="1380877"/>
          </a:xfrm>
        </p:spPr>
        <p:txBody>
          <a:bodyPr>
            <a:normAutofit/>
          </a:bodyPr>
          <a:lstStyle/>
          <a:p>
            <a:r>
              <a:rPr lang="en-US" cap="none" dirty="0">
                <a:solidFill>
                  <a:schemeClr val="bg1"/>
                </a:solidFill>
                <a:latin typeface="ScalaSans-Regular" pitchFamily="2" charset="0"/>
                <a:cs typeface="Arial" pitchFamily="34" charset="0"/>
              </a:rPr>
              <a:t>Part One:  What is Twinning?</a:t>
            </a:r>
          </a:p>
        </p:txBody>
      </p:sp>
      <p:sp>
        <p:nvSpPr>
          <p:cNvPr id="5" name="Content Placeholder 4"/>
          <p:cNvSpPr>
            <a:spLocks noGrp="1"/>
          </p:cNvSpPr>
          <p:nvPr>
            <p:ph idx="1"/>
          </p:nvPr>
        </p:nvSpPr>
        <p:spPr>
          <a:xfrm>
            <a:off x="2133600" y="1600200"/>
            <a:ext cx="6553200" cy="4724400"/>
          </a:xfrm>
        </p:spPr>
        <p:txBody>
          <a:bodyPr>
            <a:normAutofit/>
          </a:bodyPr>
          <a:lstStyle/>
          <a:p>
            <a:pPr marL="0" lvl="0" indent="0">
              <a:buNone/>
            </a:pPr>
            <a:endParaRPr lang="en-US" sz="4000" dirty="0"/>
          </a:p>
          <a:p>
            <a:pPr marL="0" lvl="0" indent="0">
              <a:buNone/>
            </a:pPr>
            <a:r>
              <a:rPr lang="en-US" sz="4000" dirty="0"/>
              <a:t>Using two funding sources by Separating a Single Project into Two Distinct Projects </a:t>
            </a:r>
          </a:p>
          <a:p>
            <a:pPr marL="0" lvl="0" indent="0">
              <a:buNone/>
            </a:pPr>
            <a:r>
              <a:rPr lang="en-US" sz="4000" dirty="0"/>
              <a:t>(similar to NMTC-LIHTC)</a:t>
            </a:r>
            <a:endParaRPr lang="en-US" sz="3600" dirty="0"/>
          </a:p>
          <a:p>
            <a:pPr marL="0" lvl="0" indent="0">
              <a:buNone/>
            </a:pPr>
            <a:endParaRPr lang="en-US" sz="4000" dirty="0"/>
          </a:p>
        </p:txBody>
      </p:sp>
      <p:sp>
        <p:nvSpPr>
          <p:cNvPr id="4" name="Slide Number Placeholder 3"/>
          <p:cNvSpPr>
            <a:spLocks noGrp="1"/>
          </p:cNvSpPr>
          <p:nvPr>
            <p:ph type="sldNum" sz="quarter" idx="12"/>
          </p:nvPr>
        </p:nvSpPr>
        <p:spPr>
          <a:xfrm>
            <a:off x="76200" y="6400801"/>
            <a:ext cx="2133600" cy="36512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61EF5D-8A37-49A7-87D2-0939B70A9059}" type="slidenum">
              <a:rPr kumimoji="0" lang="en-US" sz="1800" b="0" i="0" u="none" strike="noStrike" kern="0" cap="none" spc="0" normalizeH="0" baseline="0" noProof="0" smtClean="0">
                <a:ln>
                  <a:noFill/>
                </a:ln>
                <a:solidFill>
                  <a:prstClr val="black">
                    <a:tint val="7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prstClr val="black">
                  <a:tint val="75000"/>
                </a:prstClr>
              </a:solidFill>
              <a:effectLst/>
              <a:uLnTx/>
              <a:uFillTx/>
            </a:endParaRPr>
          </a:p>
        </p:txBody>
      </p:sp>
    </p:spTree>
    <p:extLst>
      <p:ext uri="{BB962C8B-B14F-4D97-AF65-F5344CB8AC3E}">
        <p14:creationId xmlns:p14="http://schemas.microsoft.com/office/powerpoint/2010/main" val="37919006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latin typeface="ScalaSans-Regular" pitchFamily="2" charset="0"/>
                <a:cs typeface="Arial" pitchFamily="34" charset="0"/>
              </a:rPr>
              <a:t>Twinning:  What is it in Virginia?</a:t>
            </a:r>
          </a:p>
        </p:txBody>
      </p:sp>
      <p:sp>
        <p:nvSpPr>
          <p:cNvPr id="4" name="Slide Number Placeholder 3"/>
          <p:cNvSpPr>
            <a:spLocks noGrp="1"/>
          </p:cNvSpPr>
          <p:nvPr>
            <p:ph type="sldNum" sz="quarter" idx="12"/>
          </p:nvPr>
        </p:nvSpPr>
        <p:spPr>
          <a:xfrm>
            <a:off x="76200" y="6400801"/>
            <a:ext cx="2133600" cy="365125"/>
          </a:xfrm>
        </p:spPr>
        <p:txBody>
          <a:bodyPr/>
          <a:lstStyle/>
          <a:p>
            <a:fld id="{A561EF5D-8A37-49A7-87D2-0939B70A9059}" type="slidenum">
              <a:rPr lang="en-US" smtClean="0">
                <a:solidFill>
                  <a:prstClr val="black">
                    <a:tint val="75000"/>
                  </a:prstClr>
                </a:solidFill>
              </a:rPr>
              <a:pPr/>
              <a:t>7</a:t>
            </a:fld>
            <a:endParaRPr lang="en-US" dirty="0">
              <a:solidFill>
                <a:prstClr val="black">
                  <a:tint val="75000"/>
                </a:prstClr>
              </a:solidFill>
            </a:endParaRPr>
          </a:p>
        </p:txBody>
      </p:sp>
      <p:sp>
        <p:nvSpPr>
          <p:cNvPr id="5" name="Content Placeholder 4"/>
          <p:cNvSpPr>
            <a:spLocks noGrp="1"/>
          </p:cNvSpPr>
          <p:nvPr>
            <p:ph idx="1"/>
          </p:nvPr>
        </p:nvSpPr>
        <p:spPr>
          <a:xfrm>
            <a:off x="2133600" y="1600200"/>
            <a:ext cx="6553200" cy="4724400"/>
          </a:xfrm>
        </p:spPr>
        <p:txBody>
          <a:bodyPr>
            <a:normAutofit fontScale="55000" lnSpcReduction="20000"/>
          </a:bodyPr>
          <a:lstStyle/>
          <a:p>
            <a:pPr marL="0" lvl="0" indent="0">
              <a:buNone/>
            </a:pPr>
            <a:r>
              <a:rPr lang="en-US" sz="5800" dirty="0"/>
              <a:t>VHDA’s QAP</a:t>
            </a:r>
          </a:p>
          <a:p>
            <a:pPr marL="0" lvl="0" indent="0">
              <a:buNone/>
            </a:pPr>
            <a:endParaRPr lang="en-US" sz="4000" dirty="0"/>
          </a:p>
          <a:p>
            <a:pPr marL="0" lvl="0" indent="0">
              <a:buNone/>
            </a:pPr>
            <a:r>
              <a:rPr lang="en-US" sz="4000" dirty="0"/>
              <a:t>“Any applicant for a development which, pursuant to a </a:t>
            </a:r>
            <a:r>
              <a:rPr lang="en-US" sz="4000" i="1" u="sng" dirty="0"/>
              <a:t>common plan of development, is part of a larger development</a:t>
            </a:r>
            <a:r>
              <a:rPr lang="en-US" sz="4000" dirty="0"/>
              <a:t> located on the </a:t>
            </a:r>
            <a:r>
              <a:rPr lang="en-US" sz="4000" u="sng" dirty="0"/>
              <a:t>same or contiguous sites</a:t>
            </a:r>
            <a:r>
              <a:rPr lang="en-US" sz="4000" dirty="0"/>
              <a:t>, financed in part by tax exempt bonds.” </a:t>
            </a:r>
          </a:p>
          <a:p>
            <a:pPr marL="0" lvl="0" indent="0">
              <a:buNone/>
            </a:pPr>
            <a:endParaRPr lang="en-US" sz="4000" dirty="0"/>
          </a:p>
          <a:p>
            <a:pPr lvl="0">
              <a:buFont typeface="Arial" charset="0"/>
              <a:buChar char="•"/>
            </a:pPr>
            <a:r>
              <a:rPr lang="en-US" sz="4000" dirty="0"/>
              <a:t>Common Plan of Development</a:t>
            </a:r>
          </a:p>
          <a:p>
            <a:pPr marL="0" lvl="0" indent="0">
              <a:buNone/>
            </a:pPr>
            <a:endParaRPr lang="en-US" sz="4000" dirty="0"/>
          </a:p>
          <a:p>
            <a:pPr lvl="0">
              <a:buFont typeface="Arial" charset="0"/>
              <a:buChar char="•"/>
            </a:pPr>
            <a:r>
              <a:rPr lang="en-US" sz="4000" dirty="0"/>
              <a:t>Same or Contiguous “Site”—Condo, Ground Lease, Subdivision</a:t>
            </a:r>
          </a:p>
          <a:p>
            <a:pPr lvl="0">
              <a:buFont typeface="Arial" charset="0"/>
              <a:buChar char="•"/>
            </a:pPr>
            <a:endParaRPr lang="en-US" sz="4000" dirty="0"/>
          </a:p>
          <a:p>
            <a:pPr lvl="0">
              <a:buFont typeface="Arial" charset="0"/>
              <a:buChar char="•"/>
            </a:pPr>
            <a:r>
              <a:rPr lang="en-US" sz="4000" dirty="0"/>
              <a:t>30%, 40%, 50% of </a:t>
            </a:r>
            <a:r>
              <a:rPr lang="en-US" sz="4000" b="1" u="sng" dirty="0"/>
              <a:t>Aggregate units</a:t>
            </a:r>
            <a:r>
              <a:rPr lang="en-US" sz="4000" b="1" dirty="0"/>
              <a:t> </a:t>
            </a:r>
            <a:r>
              <a:rPr lang="en-US" sz="4000" dirty="0"/>
              <a:t>funded by Tax-Exempt Bonds</a:t>
            </a:r>
          </a:p>
          <a:p>
            <a:pPr marL="0" lvl="0" indent="0">
              <a:buNone/>
            </a:pPr>
            <a:endParaRPr lang="en-US" sz="4000" dirty="0"/>
          </a:p>
          <a:p>
            <a:pPr marL="0" lvl="0" indent="0">
              <a:buNone/>
            </a:pPr>
            <a:endParaRPr lang="en-US" sz="4000" dirty="0"/>
          </a:p>
          <a:p>
            <a:pPr marL="0" lvl="0" indent="0">
              <a:buNone/>
            </a:pPr>
            <a:endParaRPr lang="en-US" sz="4000" dirty="0"/>
          </a:p>
          <a:p>
            <a:pPr marL="0" lvl="0" indent="0">
              <a:buNone/>
            </a:pPr>
            <a:endParaRPr lang="en-US" sz="4000" dirty="0"/>
          </a:p>
          <a:p>
            <a:pPr marL="0" lvl="0" indent="0">
              <a:buNone/>
            </a:pPr>
            <a:endParaRPr lang="en-US" sz="4000" dirty="0"/>
          </a:p>
          <a:p>
            <a:endParaRPr lang="en-US" sz="3600" dirty="0"/>
          </a:p>
        </p:txBody>
      </p:sp>
      <p:sp>
        <p:nvSpPr>
          <p:cNvPr id="3" name="Rectangle 2"/>
          <p:cNvSpPr/>
          <p:nvPr/>
        </p:nvSpPr>
        <p:spPr>
          <a:xfrm>
            <a:off x="1981200" y="1981201"/>
            <a:ext cx="6629400" cy="646331"/>
          </a:xfrm>
          <a:prstGeom prst="rect">
            <a:avLst/>
          </a:prstGeom>
        </p:spPr>
        <p:txBody>
          <a:bodyPr wrap="square">
            <a:spAutoFit/>
          </a:bodyPr>
          <a:lstStyle/>
          <a:p>
            <a:pPr fontAlgn="auto">
              <a:spcBef>
                <a:spcPts val="0"/>
              </a:spcBef>
              <a:spcAft>
                <a:spcPts val="0"/>
              </a:spcAft>
            </a:pPr>
            <a:endParaRPr lang="en-US" dirty="0">
              <a:solidFill>
                <a:prstClr val="black"/>
              </a:solidFill>
              <a:latin typeface="Calibri"/>
            </a:endParaRPr>
          </a:p>
          <a:p>
            <a:pPr fontAlgn="auto">
              <a:spcBef>
                <a:spcPts val="0"/>
              </a:spcBef>
              <a:spcAft>
                <a:spcPts val="0"/>
              </a:spcAft>
            </a:pPr>
            <a:endParaRPr lang="en-US" dirty="0">
              <a:solidFill>
                <a:prstClr val="black"/>
              </a:solidFill>
              <a:latin typeface="Calibri"/>
            </a:endParaRPr>
          </a:p>
        </p:txBody>
      </p:sp>
    </p:spTree>
    <p:extLst>
      <p:ext uri="{BB962C8B-B14F-4D97-AF65-F5344CB8AC3E}">
        <p14:creationId xmlns:p14="http://schemas.microsoft.com/office/powerpoint/2010/main" val="2720973439"/>
      </p:ext>
    </p:extLst>
  </p:cSld>
  <p:clrMapOvr>
    <a:masterClrMapping/>
  </p:clrMapOvr>
  <p:transition xmlns:p14="http://schemas.microsoft.com/office/powerpoint/2010/mai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latin typeface="ScalaSans-Regular" pitchFamily="2" charset="0"/>
                <a:cs typeface="Arial" pitchFamily="34" charset="0"/>
              </a:rPr>
              <a:t>Twinning:  What is it in Virginia?</a:t>
            </a:r>
          </a:p>
        </p:txBody>
      </p:sp>
      <p:sp>
        <p:nvSpPr>
          <p:cNvPr id="4" name="Slide Number Placeholder 3"/>
          <p:cNvSpPr>
            <a:spLocks noGrp="1"/>
          </p:cNvSpPr>
          <p:nvPr>
            <p:ph type="sldNum" sz="quarter" idx="12"/>
          </p:nvPr>
        </p:nvSpPr>
        <p:spPr>
          <a:xfrm>
            <a:off x="76200" y="6400801"/>
            <a:ext cx="2133600" cy="365125"/>
          </a:xfrm>
        </p:spPr>
        <p:txBody>
          <a:bodyPr/>
          <a:lstStyle/>
          <a:p>
            <a:fld id="{A561EF5D-8A37-49A7-87D2-0939B70A9059}" type="slidenum">
              <a:rPr lang="en-US" smtClean="0">
                <a:solidFill>
                  <a:prstClr val="black">
                    <a:tint val="75000"/>
                  </a:prstClr>
                </a:solidFill>
              </a:rPr>
              <a:pPr/>
              <a:t>8</a:t>
            </a:fld>
            <a:endParaRPr lang="en-US" dirty="0">
              <a:solidFill>
                <a:prstClr val="black">
                  <a:tint val="75000"/>
                </a:prstClr>
              </a:solidFill>
            </a:endParaRPr>
          </a:p>
        </p:txBody>
      </p:sp>
      <p:sp>
        <p:nvSpPr>
          <p:cNvPr id="5" name="Content Placeholder 4"/>
          <p:cNvSpPr>
            <a:spLocks noGrp="1"/>
          </p:cNvSpPr>
          <p:nvPr>
            <p:ph idx="1"/>
          </p:nvPr>
        </p:nvSpPr>
        <p:spPr>
          <a:xfrm>
            <a:off x="2133600" y="1600200"/>
            <a:ext cx="6553200" cy="4724400"/>
          </a:xfrm>
        </p:spPr>
        <p:txBody>
          <a:bodyPr>
            <a:normAutofit fontScale="92500" lnSpcReduction="20000"/>
          </a:bodyPr>
          <a:lstStyle/>
          <a:p>
            <a:pPr marL="0" lvl="0" indent="0">
              <a:spcBef>
                <a:spcPts val="0"/>
              </a:spcBef>
              <a:buNone/>
            </a:pPr>
            <a:r>
              <a:rPr lang="en-US" sz="2600" dirty="0">
                <a:solidFill>
                  <a:prstClr val="black"/>
                </a:solidFill>
              </a:rPr>
              <a:t>Timing is of the Essence (VHDA Manual)</a:t>
            </a:r>
          </a:p>
          <a:p>
            <a:pPr marL="0" lvl="0" indent="0">
              <a:spcBef>
                <a:spcPts val="0"/>
              </a:spcBef>
              <a:buNone/>
            </a:pPr>
            <a:endParaRPr lang="en-US" sz="1800" dirty="0">
              <a:solidFill>
                <a:prstClr val="black"/>
              </a:solidFill>
            </a:endParaRPr>
          </a:p>
          <a:p>
            <a:pPr lvl="0">
              <a:spcBef>
                <a:spcPts val="0"/>
              </a:spcBef>
              <a:buFont typeface="Arial" charset="0"/>
              <a:buChar char="•"/>
            </a:pPr>
            <a:r>
              <a:rPr lang="en-US" sz="1800" dirty="0">
                <a:solidFill>
                  <a:prstClr val="black"/>
                </a:solidFill>
              </a:rPr>
              <a:t>Tax Exempt Bond Credit application submitted prior to 12/30/2017 </a:t>
            </a:r>
          </a:p>
          <a:p>
            <a:pPr marL="457200" lvl="1" indent="0">
              <a:spcBef>
                <a:spcPts val="0"/>
              </a:spcBef>
              <a:buNone/>
            </a:pPr>
            <a:endParaRPr lang="en-US" sz="1400" dirty="0">
              <a:solidFill>
                <a:prstClr val="black"/>
              </a:solidFill>
            </a:endParaRPr>
          </a:p>
          <a:p>
            <a:pPr marL="0" lvl="0" indent="0">
              <a:spcBef>
                <a:spcPts val="0"/>
              </a:spcBef>
              <a:buNone/>
            </a:pPr>
            <a:endParaRPr lang="en-US" sz="1800" dirty="0">
              <a:solidFill>
                <a:prstClr val="black"/>
              </a:solidFill>
            </a:endParaRPr>
          </a:p>
          <a:p>
            <a:pPr lvl="0">
              <a:spcBef>
                <a:spcPts val="0"/>
              </a:spcBef>
              <a:buFont typeface="Arial" charset="0"/>
              <a:buChar char="•"/>
            </a:pPr>
            <a:r>
              <a:rPr lang="en-US" sz="1800" dirty="0">
                <a:solidFill>
                  <a:prstClr val="black"/>
                </a:solidFill>
              </a:rPr>
              <a:t>Bonds must be issued by April 3, 2018. (used to be April 1</a:t>
            </a:r>
            <a:r>
              <a:rPr lang="en-US" sz="1800" baseline="30000" dirty="0">
                <a:solidFill>
                  <a:prstClr val="black"/>
                </a:solidFill>
              </a:rPr>
              <a:t>st</a:t>
            </a:r>
            <a:r>
              <a:rPr lang="en-US" sz="1800" dirty="0">
                <a:solidFill>
                  <a:prstClr val="black"/>
                </a:solidFill>
              </a:rPr>
              <a:t>)</a:t>
            </a:r>
          </a:p>
          <a:p>
            <a:pPr marL="0" lvl="0" indent="0">
              <a:spcBef>
                <a:spcPts val="0"/>
              </a:spcBef>
              <a:buNone/>
            </a:pPr>
            <a:endParaRPr lang="en-US" sz="1800" dirty="0">
              <a:solidFill>
                <a:prstClr val="black"/>
              </a:solidFill>
            </a:endParaRPr>
          </a:p>
          <a:p>
            <a:pPr lvl="0">
              <a:spcBef>
                <a:spcPts val="0"/>
              </a:spcBef>
              <a:buFont typeface="Arial" charset="0"/>
              <a:buChar char="•"/>
            </a:pPr>
            <a:r>
              <a:rPr lang="en-US" sz="1800" dirty="0">
                <a:solidFill>
                  <a:prstClr val="black"/>
                </a:solidFill>
              </a:rPr>
              <a:t>Both Deals closed by April 27,2018.</a:t>
            </a:r>
          </a:p>
          <a:p>
            <a:pPr marL="0" lvl="0" indent="0">
              <a:spcBef>
                <a:spcPts val="0"/>
              </a:spcBef>
              <a:buNone/>
            </a:pPr>
            <a:endParaRPr lang="en-US" sz="1800" dirty="0">
              <a:solidFill>
                <a:prstClr val="black"/>
              </a:solidFill>
            </a:endParaRPr>
          </a:p>
          <a:p>
            <a:pPr lvl="1">
              <a:spcBef>
                <a:spcPts val="0"/>
              </a:spcBef>
              <a:buFont typeface="Arial" charset="0"/>
              <a:buChar char="•"/>
            </a:pPr>
            <a:r>
              <a:rPr lang="en-US" sz="1800" dirty="0">
                <a:solidFill>
                  <a:prstClr val="black"/>
                </a:solidFill>
              </a:rPr>
              <a:t>Extend to 9/28/2016 for $10k</a:t>
            </a:r>
          </a:p>
          <a:p>
            <a:pPr marL="457200" lvl="1" indent="0">
              <a:spcBef>
                <a:spcPts val="0"/>
              </a:spcBef>
              <a:buNone/>
            </a:pPr>
            <a:endParaRPr lang="en-US" sz="1800" dirty="0">
              <a:solidFill>
                <a:prstClr val="black"/>
              </a:solidFill>
            </a:endParaRPr>
          </a:p>
          <a:p>
            <a:pPr lvl="1">
              <a:spcBef>
                <a:spcPts val="0"/>
              </a:spcBef>
              <a:buFont typeface="Arial" charset="0"/>
              <a:buChar char="•"/>
            </a:pPr>
            <a:r>
              <a:rPr lang="en-US" sz="1800" dirty="0">
                <a:solidFill>
                  <a:prstClr val="black"/>
                </a:solidFill>
              </a:rPr>
              <a:t>Failure to close the TE project = loss of the 9% credits and penalty points for three years that are double the points (50, 70 or 90 points!)</a:t>
            </a:r>
          </a:p>
          <a:p>
            <a:pPr lvl="1">
              <a:spcBef>
                <a:spcPts val="0"/>
              </a:spcBef>
              <a:buFont typeface="Arial" charset="0"/>
              <a:buChar char="•"/>
            </a:pPr>
            <a:endParaRPr lang="en-US" sz="1800" dirty="0">
              <a:solidFill>
                <a:prstClr val="black"/>
              </a:solidFill>
            </a:endParaRPr>
          </a:p>
          <a:p>
            <a:pPr lvl="0">
              <a:spcBef>
                <a:spcPts val="0"/>
              </a:spcBef>
              <a:buFont typeface="Arial" charset="0"/>
              <a:buChar char="•"/>
            </a:pPr>
            <a:r>
              <a:rPr lang="en-US" sz="1800" dirty="0">
                <a:solidFill>
                  <a:prstClr val="black"/>
                </a:solidFill>
              </a:rPr>
              <a:t>9% Allocation—New Construction and Future Year Credits</a:t>
            </a:r>
          </a:p>
          <a:p>
            <a:pPr marL="0" lvl="0" indent="0">
              <a:spcBef>
                <a:spcPts val="0"/>
              </a:spcBef>
              <a:buNone/>
            </a:pPr>
            <a:endParaRPr lang="en-US" sz="1800" dirty="0">
              <a:solidFill>
                <a:prstClr val="black"/>
              </a:solidFill>
            </a:endParaRPr>
          </a:p>
          <a:p>
            <a:pPr lvl="1">
              <a:spcBef>
                <a:spcPts val="0"/>
              </a:spcBef>
              <a:buFont typeface="Arial" charset="0"/>
              <a:buChar char="•"/>
            </a:pPr>
            <a:endParaRPr lang="en-US" sz="1400" dirty="0">
              <a:solidFill>
                <a:prstClr val="black"/>
              </a:solidFill>
            </a:endParaRPr>
          </a:p>
          <a:p>
            <a:pPr lvl="0">
              <a:spcBef>
                <a:spcPts val="0"/>
              </a:spcBef>
              <a:buFont typeface="Arial" charset="0"/>
              <a:buChar char="•"/>
            </a:pPr>
            <a:endParaRPr lang="en-US" sz="1800" dirty="0">
              <a:solidFill>
                <a:prstClr val="black"/>
              </a:solidFill>
            </a:endParaRPr>
          </a:p>
          <a:p>
            <a:pPr marL="0" lvl="0" indent="0">
              <a:spcBef>
                <a:spcPts val="0"/>
              </a:spcBef>
              <a:buNone/>
            </a:pPr>
            <a:endParaRPr lang="en-US" sz="1800" dirty="0">
              <a:solidFill>
                <a:prstClr val="black"/>
              </a:solidFill>
            </a:endParaRPr>
          </a:p>
          <a:p>
            <a:pPr marL="0" lvl="0" indent="0">
              <a:spcBef>
                <a:spcPts val="0"/>
              </a:spcBef>
              <a:buNone/>
            </a:pPr>
            <a:r>
              <a:rPr lang="en-US" sz="4000" dirty="0"/>
              <a:t>	</a:t>
            </a:r>
          </a:p>
          <a:p>
            <a:endParaRPr lang="en-US" sz="3600" dirty="0"/>
          </a:p>
        </p:txBody>
      </p:sp>
      <p:sp>
        <p:nvSpPr>
          <p:cNvPr id="3" name="Rectangle 2"/>
          <p:cNvSpPr/>
          <p:nvPr/>
        </p:nvSpPr>
        <p:spPr>
          <a:xfrm>
            <a:off x="2286000" y="335846"/>
            <a:ext cx="6248400" cy="1477328"/>
          </a:xfrm>
          <a:prstGeom prst="rect">
            <a:avLst/>
          </a:prstGeom>
        </p:spPr>
        <p:txBody>
          <a:bodyPr wrap="square">
            <a:spAutoFit/>
          </a:bodyPr>
          <a:lstStyle/>
          <a:p>
            <a:pPr fontAlgn="auto">
              <a:spcBef>
                <a:spcPts val="0"/>
              </a:spcBef>
              <a:spcAft>
                <a:spcPts val="0"/>
              </a:spcAft>
            </a:pPr>
            <a:endParaRPr lang="en-US" dirty="0">
              <a:solidFill>
                <a:prstClr val="black"/>
              </a:solidFill>
              <a:latin typeface="Calibri"/>
            </a:endParaRPr>
          </a:p>
          <a:p>
            <a:pPr fontAlgn="auto">
              <a:spcBef>
                <a:spcPts val="0"/>
              </a:spcBef>
              <a:spcAft>
                <a:spcPts val="0"/>
              </a:spcAft>
            </a:pPr>
            <a:endParaRPr lang="en-US" dirty="0">
              <a:solidFill>
                <a:prstClr val="black"/>
              </a:solidFill>
              <a:latin typeface="Calibri"/>
            </a:endParaRPr>
          </a:p>
          <a:p>
            <a:pPr fontAlgn="auto">
              <a:spcBef>
                <a:spcPts val="0"/>
              </a:spcBef>
              <a:spcAft>
                <a:spcPts val="0"/>
              </a:spcAft>
            </a:pPr>
            <a:endParaRPr lang="en-US" dirty="0">
              <a:solidFill>
                <a:prstClr val="black"/>
              </a:solidFill>
              <a:latin typeface="Calibri"/>
            </a:endParaRPr>
          </a:p>
          <a:p>
            <a:pPr fontAlgn="auto">
              <a:spcBef>
                <a:spcPts val="0"/>
              </a:spcBef>
              <a:spcAft>
                <a:spcPts val="0"/>
              </a:spcAft>
            </a:pPr>
            <a:endParaRPr lang="en-US" dirty="0">
              <a:solidFill>
                <a:prstClr val="black"/>
              </a:solidFill>
              <a:latin typeface="Calibri"/>
            </a:endParaRPr>
          </a:p>
          <a:p>
            <a:pPr fontAlgn="auto">
              <a:spcBef>
                <a:spcPts val="0"/>
              </a:spcBef>
              <a:spcAft>
                <a:spcPts val="0"/>
              </a:spcAft>
            </a:pPr>
            <a:r>
              <a:rPr lang="en-US" dirty="0">
                <a:solidFill>
                  <a:prstClr val="black"/>
                </a:solidFill>
                <a:latin typeface="Calibri"/>
              </a:rPr>
              <a:t>.</a:t>
            </a:r>
          </a:p>
        </p:txBody>
      </p:sp>
    </p:spTree>
    <p:extLst>
      <p:ext uri="{BB962C8B-B14F-4D97-AF65-F5344CB8AC3E}">
        <p14:creationId xmlns:p14="http://schemas.microsoft.com/office/powerpoint/2010/main" val="3933951325"/>
      </p:ext>
    </p:extLst>
  </p:cSld>
  <p:clrMapOvr>
    <a:masterClrMapping/>
  </p:clrMapOvr>
  <p:transition xmlns:p14="http://schemas.microsoft.com/office/powerpoint/2010/mai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3"/>
            <a:ext cx="7772400" cy="826643"/>
          </a:xfrm>
        </p:spPr>
        <p:txBody>
          <a:bodyPr>
            <a:normAutofit/>
          </a:bodyPr>
          <a:lstStyle/>
          <a:p>
            <a:r>
              <a:rPr lang="en-US" cap="none" dirty="0">
                <a:solidFill>
                  <a:schemeClr val="bg1"/>
                </a:solidFill>
                <a:latin typeface="ScalaSans-Regular" pitchFamily="2" charset="0"/>
                <a:cs typeface="Arial" pitchFamily="34" charset="0"/>
              </a:rPr>
              <a:t>The Rewards of Twinning</a:t>
            </a:r>
          </a:p>
        </p:txBody>
      </p:sp>
      <p:sp>
        <p:nvSpPr>
          <p:cNvPr id="5" name="Content Placeholder 4"/>
          <p:cNvSpPr>
            <a:spLocks noGrp="1"/>
          </p:cNvSpPr>
          <p:nvPr>
            <p:ph idx="1"/>
          </p:nvPr>
        </p:nvSpPr>
        <p:spPr>
          <a:xfrm>
            <a:off x="2209800" y="1676400"/>
            <a:ext cx="6553200" cy="4724400"/>
          </a:xfrm>
        </p:spPr>
        <p:txBody>
          <a:bodyPr>
            <a:normAutofit fontScale="55000" lnSpcReduction="20000"/>
          </a:bodyPr>
          <a:lstStyle/>
          <a:p>
            <a:pPr marL="0" lvl="0" indent="0">
              <a:spcBef>
                <a:spcPts val="0"/>
              </a:spcBef>
              <a:buNone/>
            </a:pPr>
            <a:r>
              <a:rPr lang="en-US" sz="4000" dirty="0"/>
              <a:t>QAP Points (2017)—</a:t>
            </a:r>
          </a:p>
          <a:p>
            <a:pPr marL="0" lvl="0" indent="0">
              <a:spcBef>
                <a:spcPts val="0"/>
              </a:spcBef>
              <a:buNone/>
            </a:pPr>
            <a:endParaRPr lang="en-US" sz="4000" dirty="0"/>
          </a:p>
          <a:p>
            <a:pPr lvl="0">
              <a:spcBef>
                <a:spcPts val="0"/>
              </a:spcBef>
              <a:spcAft>
                <a:spcPts val="600"/>
              </a:spcAft>
              <a:buFont typeface="Arial" panose="020B0604020202020204" pitchFamily="34" charset="0"/>
              <a:buChar char="•"/>
            </a:pPr>
            <a:r>
              <a:rPr lang="en-US" sz="4000" dirty="0"/>
              <a:t>30% (25), 40% (35), 50% (45)</a:t>
            </a:r>
          </a:p>
          <a:p>
            <a:pPr lvl="0">
              <a:spcBef>
                <a:spcPts val="0"/>
              </a:spcBef>
              <a:spcAft>
                <a:spcPts val="600"/>
              </a:spcAft>
              <a:buFont typeface="Arial" panose="020B0604020202020204" pitchFamily="34" charset="0"/>
              <a:buChar char="•"/>
            </a:pPr>
            <a:r>
              <a:rPr lang="en-US" sz="4000" dirty="0"/>
              <a:t>Costs, Bedroom Sizes, Amenities, Deeper Skew</a:t>
            </a:r>
          </a:p>
          <a:p>
            <a:pPr lvl="0">
              <a:spcBef>
                <a:spcPts val="0"/>
              </a:spcBef>
              <a:spcAft>
                <a:spcPts val="600"/>
              </a:spcAft>
              <a:buFont typeface="Arial" panose="020B0604020202020204" pitchFamily="34" charset="0"/>
              <a:buChar char="•"/>
            </a:pPr>
            <a:r>
              <a:rPr lang="en-US" sz="4000" dirty="0"/>
              <a:t>Local Subsidy, Ground leases, Self Subsidy</a:t>
            </a:r>
          </a:p>
          <a:p>
            <a:pPr marL="0" lvl="0" indent="0">
              <a:spcBef>
                <a:spcPts val="0"/>
              </a:spcBef>
              <a:buNone/>
            </a:pPr>
            <a:endParaRPr lang="en-US" sz="4000" dirty="0"/>
          </a:p>
          <a:p>
            <a:pPr marL="0" lvl="0" indent="0">
              <a:spcBef>
                <a:spcPts val="0"/>
              </a:spcBef>
              <a:buNone/>
            </a:pPr>
            <a:r>
              <a:rPr lang="en-US" sz="4000" dirty="0"/>
              <a:t>QAP Constraints that Drive 9-4 Combo</a:t>
            </a:r>
          </a:p>
          <a:p>
            <a:pPr marL="0" lvl="0" indent="0">
              <a:spcBef>
                <a:spcPts val="0"/>
              </a:spcBef>
              <a:buNone/>
            </a:pPr>
            <a:endParaRPr lang="en-US" sz="4000" dirty="0"/>
          </a:p>
          <a:p>
            <a:pPr lvl="0">
              <a:spcBef>
                <a:spcPts val="0"/>
              </a:spcBef>
            </a:pPr>
            <a:r>
              <a:rPr lang="en-US" sz="4000" dirty="0"/>
              <a:t>Related Applicant—15% Cap</a:t>
            </a:r>
          </a:p>
          <a:p>
            <a:pPr lvl="0">
              <a:spcBef>
                <a:spcPts val="0"/>
              </a:spcBef>
            </a:pPr>
            <a:endParaRPr lang="en-US" sz="4000" dirty="0"/>
          </a:p>
          <a:p>
            <a:pPr lvl="0">
              <a:spcBef>
                <a:spcPts val="0"/>
              </a:spcBef>
            </a:pPr>
            <a:r>
              <a:rPr lang="en-US" sz="4000" dirty="0"/>
              <a:t>Nonprofit Pool—$950,000 (update)</a:t>
            </a:r>
          </a:p>
          <a:p>
            <a:pPr lvl="0">
              <a:spcBef>
                <a:spcPts val="0"/>
              </a:spcBef>
            </a:pPr>
            <a:endParaRPr lang="en-US" sz="4000" dirty="0"/>
          </a:p>
          <a:p>
            <a:pPr lvl="0">
              <a:spcBef>
                <a:spcPts val="0"/>
              </a:spcBef>
            </a:pPr>
            <a:r>
              <a:rPr lang="en-US" sz="4000" dirty="0"/>
              <a:t>LHA Pool—$2,100,000 (approx.)</a:t>
            </a:r>
          </a:p>
          <a:p>
            <a:pPr marL="0" lvl="0" indent="0">
              <a:spcBef>
                <a:spcPts val="0"/>
              </a:spcBef>
              <a:buNone/>
            </a:pPr>
            <a:endParaRPr lang="en-US" sz="4000" dirty="0"/>
          </a:p>
          <a:p>
            <a:pPr lvl="0">
              <a:spcBef>
                <a:spcPts val="0"/>
              </a:spcBef>
            </a:pPr>
            <a:r>
              <a:rPr lang="en-US" sz="4000" dirty="0"/>
              <a:t>Options—Multiple Pools, Multi-Year, TE Bonds</a:t>
            </a:r>
          </a:p>
          <a:p>
            <a:pPr marL="0" lvl="0" indent="0">
              <a:spcBef>
                <a:spcPts val="0"/>
              </a:spcBef>
              <a:buNone/>
            </a:pPr>
            <a:endParaRPr lang="en-US" sz="4000" dirty="0"/>
          </a:p>
          <a:p>
            <a:pPr marL="0" lvl="0" indent="0">
              <a:buNone/>
            </a:pPr>
            <a:r>
              <a:rPr lang="en-US" sz="4000" dirty="0"/>
              <a:t>“Monetizing” the Surplus Basis	</a:t>
            </a:r>
          </a:p>
          <a:p>
            <a:endParaRPr lang="en-US" sz="3600" dirty="0"/>
          </a:p>
        </p:txBody>
      </p:sp>
      <p:sp>
        <p:nvSpPr>
          <p:cNvPr id="4" name="Slide Number Placeholder 3"/>
          <p:cNvSpPr>
            <a:spLocks noGrp="1"/>
          </p:cNvSpPr>
          <p:nvPr>
            <p:ph type="sldNum" sz="quarter" idx="12"/>
          </p:nvPr>
        </p:nvSpPr>
        <p:spPr>
          <a:xfrm>
            <a:off x="76200" y="6400801"/>
            <a:ext cx="2133600" cy="36512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61EF5D-8A37-49A7-87D2-0939B70A9059}" type="slidenum">
              <a:rPr kumimoji="0" lang="en-US" sz="1800" b="0" i="0" u="none" strike="noStrike" kern="0" cap="none" spc="0" normalizeH="0" baseline="0" noProof="0" smtClean="0">
                <a:ln>
                  <a:noFill/>
                </a:ln>
                <a:solidFill>
                  <a:prstClr val="black">
                    <a:tint val="7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prstClr val="black">
                  <a:tint val="75000"/>
                </a:prstClr>
              </a:solidFill>
              <a:effectLst/>
              <a:uLnTx/>
              <a:uFillTx/>
            </a:endParaRPr>
          </a:p>
        </p:txBody>
      </p:sp>
    </p:spTree>
    <p:extLst>
      <p:ext uri="{BB962C8B-B14F-4D97-AF65-F5344CB8AC3E}">
        <p14:creationId xmlns:p14="http://schemas.microsoft.com/office/powerpoint/2010/main" val="83801452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xmlns:p14="http://schemas.microsoft.com/office/powerpoint/2010/mai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H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Blank">
  <a:themeElements>
    <a:clrScheme name="Custom 1">
      <a:dk1>
        <a:srgbClr val="000000"/>
      </a:dk1>
      <a:lt1>
        <a:srgbClr val="FFFFFF"/>
      </a:lt1>
      <a:dk2>
        <a:srgbClr val="000000"/>
      </a:dk2>
      <a:lt2>
        <a:srgbClr val="808080"/>
      </a:lt2>
      <a:accent1>
        <a:srgbClr val="003A6F"/>
      </a:accent1>
      <a:accent2>
        <a:srgbClr val="00AB39"/>
      </a:accent2>
      <a:accent3>
        <a:srgbClr val="A12830"/>
      </a:accent3>
      <a:accent4>
        <a:srgbClr val="FFE512"/>
      </a:accent4>
      <a:accent5>
        <a:srgbClr val="C41E99"/>
      </a:accent5>
      <a:accent6>
        <a:srgbClr val="FF5C00"/>
      </a:accent6>
      <a:hlink>
        <a:srgbClr val="003A6F"/>
      </a:hlink>
      <a:folHlink>
        <a:srgbClr val="A1283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Blank">
  <a:themeElements>
    <a:clrScheme name="Custom 1">
      <a:dk1>
        <a:srgbClr val="000000"/>
      </a:dk1>
      <a:lt1>
        <a:srgbClr val="FFFFFF"/>
      </a:lt1>
      <a:dk2>
        <a:srgbClr val="000000"/>
      </a:dk2>
      <a:lt2>
        <a:srgbClr val="808080"/>
      </a:lt2>
      <a:accent1>
        <a:srgbClr val="003A6F"/>
      </a:accent1>
      <a:accent2>
        <a:srgbClr val="00AB39"/>
      </a:accent2>
      <a:accent3>
        <a:srgbClr val="A12830"/>
      </a:accent3>
      <a:accent4>
        <a:srgbClr val="FFE512"/>
      </a:accent4>
      <a:accent5>
        <a:srgbClr val="C41E99"/>
      </a:accent5>
      <a:accent6>
        <a:srgbClr val="FF5C00"/>
      </a:accent6>
      <a:hlink>
        <a:srgbClr val="003A6F"/>
      </a:hlink>
      <a:folHlink>
        <a:srgbClr val="A1283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lank">
  <a:themeElements>
    <a:clrScheme name="Custom 1">
      <a:dk1>
        <a:srgbClr val="000000"/>
      </a:dk1>
      <a:lt1>
        <a:srgbClr val="FFFFFF"/>
      </a:lt1>
      <a:dk2>
        <a:srgbClr val="000000"/>
      </a:dk2>
      <a:lt2>
        <a:srgbClr val="808080"/>
      </a:lt2>
      <a:accent1>
        <a:srgbClr val="003A6F"/>
      </a:accent1>
      <a:accent2>
        <a:srgbClr val="00AB39"/>
      </a:accent2>
      <a:accent3>
        <a:srgbClr val="A12830"/>
      </a:accent3>
      <a:accent4>
        <a:srgbClr val="FFE512"/>
      </a:accent4>
      <a:accent5>
        <a:srgbClr val="C41E99"/>
      </a:accent5>
      <a:accent6>
        <a:srgbClr val="FF5C00"/>
      </a:accent6>
      <a:hlink>
        <a:srgbClr val="003A6F"/>
      </a:hlink>
      <a:folHlink>
        <a:srgbClr val="A1283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KH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KH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KH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Blank">
  <a:themeElements>
    <a:clrScheme name="Custom 1">
      <a:dk1>
        <a:srgbClr val="000000"/>
      </a:dk1>
      <a:lt1>
        <a:srgbClr val="FFFFFF"/>
      </a:lt1>
      <a:dk2>
        <a:srgbClr val="000000"/>
      </a:dk2>
      <a:lt2>
        <a:srgbClr val="808080"/>
      </a:lt2>
      <a:accent1>
        <a:srgbClr val="003A6F"/>
      </a:accent1>
      <a:accent2>
        <a:srgbClr val="00AB39"/>
      </a:accent2>
      <a:accent3>
        <a:srgbClr val="A12830"/>
      </a:accent3>
      <a:accent4>
        <a:srgbClr val="FFE512"/>
      </a:accent4>
      <a:accent5>
        <a:srgbClr val="C41E99"/>
      </a:accent5>
      <a:accent6>
        <a:srgbClr val="FF5C00"/>
      </a:accent6>
      <a:hlink>
        <a:srgbClr val="003A6F"/>
      </a:hlink>
      <a:folHlink>
        <a:srgbClr val="A1283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a:themeElements>
    <a:clrScheme name="Custom 1">
      <a:dk1>
        <a:srgbClr val="000000"/>
      </a:dk1>
      <a:lt1>
        <a:srgbClr val="FFFFFF"/>
      </a:lt1>
      <a:dk2>
        <a:srgbClr val="000000"/>
      </a:dk2>
      <a:lt2>
        <a:srgbClr val="808080"/>
      </a:lt2>
      <a:accent1>
        <a:srgbClr val="003A6F"/>
      </a:accent1>
      <a:accent2>
        <a:srgbClr val="00AB39"/>
      </a:accent2>
      <a:accent3>
        <a:srgbClr val="A12830"/>
      </a:accent3>
      <a:accent4>
        <a:srgbClr val="FFE512"/>
      </a:accent4>
      <a:accent5>
        <a:srgbClr val="C41E99"/>
      </a:accent5>
      <a:accent6>
        <a:srgbClr val="FF5C00"/>
      </a:accent6>
      <a:hlink>
        <a:srgbClr val="003A6F"/>
      </a:hlink>
      <a:folHlink>
        <a:srgbClr val="A1283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APAHTemplate</Template>
  <TotalTime>15799</TotalTime>
  <Words>2400</Words>
  <Application>Microsoft Macintosh PowerPoint</Application>
  <PresentationFormat>On-screen Show (4:3)</PresentationFormat>
  <Paragraphs>605</Paragraphs>
  <Slides>34</Slides>
  <Notes>13</Notes>
  <HiddenSlides>0</HiddenSlides>
  <MMClips>0</MMClips>
  <ScaleCrop>false</ScaleCrop>
  <HeadingPairs>
    <vt:vector size="4" baseType="variant">
      <vt:variant>
        <vt:lpstr>Theme</vt:lpstr>
      </vt:variant>
      <vt:variant>
        <vt:i4>12</vt:i4>
      </vt:variant>
      <vt:variant>
        <vt:lpstr>Slide Titles</vt:lpstr>
      </vt:variant>
      <vt:variant>
        <vt:i4>34</vt:i4>
      </vt:variant>
    </vt:vector>
  </HeadingPairs>
  <TitlesOfParts>
    <vt:vector size="46" baseType="lpstr">
      <vt:lpstr>KH Powerpoint Template</vt:lpstr>
      <vt:lpstr>Wood Type</vt:lpstr>
      <vt:lpstr>Office Theme</vt:lpstr>
      <vt:lpstr>2_Office Theme</vt:lpstr>
      <vt:lpstr>1_KH Powerpoint Template</vt:lpstr>
      <vt:lpstr>2_KH Powerpoint Template</vt:lpstr>
      <vt:lpstr>3_KH Powerpoint Template</vt:lpstr>
      <vt:lpstr>Blank</vt:lpstr>
      <vt:lpstr>1_Blank</vt:lpstr>
      <vt:lpstr>2_Blank</vt:lpstr>
      <vt:lpstr>3_Blank</vt:lpstr>
      <vt:lpstr>4_Blank</vt:lpstr>
      <vt:lpstr> 9-4 Twinning—        Take a Deep Dive </vt:lpstr>
      <vt:lpstr>PowerPoint Presentation</vt:lpstr>
      <vt:lpstr>PowerPoint Presentation</vt:lpstr>
      <vt:lpstr>Introduction to Klein Hornig LLP</vt:lpstr>
      <vt:lpstr>Twinning Overview</vt:lpstr>
      <vt:lpstr>Part One:  What is Twinning?</vt:lpstr>
      <vt:lpstr>Twinning:  What is it in Virginia?</vt:lpstr>
      <vt:lpstr>Twinning:  What is it in Virginia?</vt:lpstr>
      <vt:lpstr>The Rewards of Twinning</vt:lpstr>
      <vt:lpstr>The Virginia Experience with Art Bowen</vt:lpstr>
      <vt:lpstr>Part Two:  The Risks and Rules of                Twinning</vt:lpstr>
      <vt:lpstr>The EVIL Taint</vt:lpstr>
      <vt:lpstr> Twinning Rules—Pitfalls to Avoid </vt:lpstr>
      <vt:lpstr>The Rules of Twinning</vt:lpstr>
      <vt:lpstr>Twinning and Separate the Real Estate</vt:lpstr>
      <vt:lpstr>PowerPoint Presentation</vt:lpstr>
      <vt:lpstr>PowerPoint Presentation</vt:lpstr>
      <vt:lpstr>PowerPoint Presentation</vt:lpstr>
      <vt:lpstr>PowerPoint Presentation</vt:lpstr>
      <vt:lpstr>Part Three:  Types of Twins</vt:lpstr>
      <vt:lpstr>FraterNaL TWINS: Creekside I &amp; II Housing Capital Advisors, Rick Edson</vt:lpstr>
      <vt:lpstr>Conjoined Twins: Gov’t Residences A&amp;B JAG and Stratford Capital</vt:lpstr>
      <vt:lpstr>GMOs (Checkerboarded):  Alice Griffith 3 McCormack Baron Salazar </vt:lpstr>
      <vt:lpstr>Identical Twins:  Wexford Manor I &amp; II Wesley Housing Development Corp.</vt:lpstr>
      <vt:lpstr>Part FOUR:  Separating Wexford       into the twins</vt:lpstr>
      <vt:lpstr>Wexford:  A Tale of Two Buildings</vt:lpstr>
      <vt:lpstr>Twinning – Cost of Twinning</vt:lpstr>
      <vt:lpstr>Twinning – Cost of Twinning</vt:lpstr>
      <vt:lpstr>Twinning – Cost of Twinning</vt:lpstr>
      <vt:lpstr>Twinning – Cost of Twinning</vt:lpstr>
      <vt:lpstr>Twinning and the Impact on the Investor/Lender</vt:lpstr>
      <vt:lpstr>The Wexford Wonder Twins—Lessons Learned </vt:lpstr>
      <vt:lpstr>Lessons Learned (or not!)</vt:lpstr>
      <vt:lpstr>    Questions?</vt:lpstr>
    </vt:vector>
  </TitlesOfParts>
  <Company>APAH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Kate Wersan</dc:creator>
  <cp:lastModifiedBy>Courtney Battle</cp:lastModifiedBy>
  <cp:revision>471</cp:revision>
  <cp:lastPrinted>2017-01-30T19:45:27Z</cp:lastPrinted>
  <dcterms:created xsi:type="dcterms:W3CDTF">2008-12-04T16:58:47Z</dcterms:created>
  <dcterms:modified xsi:type="dcterms:W3CDTF">2017-02-09T21:10:21Z</dcterms:modified>
</cp:coreProperties>
</file>