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9" r:id="rId3"/>
    <p:sldId id="323" r:id="rId4"/>
    <p:sldId id="325" r:id="rId5"/>
    <p:sldId id="326" r:id="rId6"/>
    <p:sldId id="327" r:id="rId7"/>
    <p:sldId id="352" r:id="rId8"/>
    <p:sldId id="353" r:id="rId9"/>
    <p:sldId id="354" r:id="rId10"/>
    <p:sldId id="355" r:id="rId11"/>
    <p:sldId id="350" r:id="rId12"/>
    <p:sldId id="333" r:id="rId13"/>
    <p:sldId id="356" r:id="rId14"/>
    <p:sldId id="357" r:id="rId15"/>
    <p:sldId id="338" r:id="rId16"/>
    <p:sldId id="358" r:id="rId17"/>
    <p:sldId id="359" r:id="rId18"/>
    <p:sldId id="360" r:id="rId19"/>
    <p:sldId id="339" r:id="rId20"/>
    <p:sldId id="324" r:id="rId21"/>
    <p:sldId id="340" r:id="rId22"/>
    <p:sldId id="361" r:id="rId23"/>
    <p:sldId id="343" r:id="rId24"/>
    <p:sldId id="364" r:id="rId25"/>
    <p:sldId id="362" r:id="rId26"/>
    <p:sldId id="344" r:id="rId27"/>
    <p:sldId id="345" r:id="rId28"/>
    <p:sldId id="317" r:id="rId29"/>
    <p:sldId id="342" r:id="rId30"/>
    <p:sldId id="367" r:id="rId31"/>
    <p:sldId id="365" r:id="rId32"/>
    <p:sldId id="366" r:id="rId33"/>
    <p:sldId id="320" r:id="rId34"/>
    <p:sldId id="347" r:id="rId35"/>
    <p:sldId id="368" r:id="rId36"/>
    <p:sldId id="315" r:id="rId37"/>
    <p:sldId id="369" r:id="rId38"/>
    <p:sldId id="371" r:id="rId39"/>
    <p:sldId id="372" r:id="rId40"/>
    <p:sldId id="349" r:id="rId41"/>
    <p:sldId id="316" r:id="rId42"/>
    <p:sldId id="287" r:id="rId43"/>
    <p:sldId id="288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F74"/>
    <a:srgbClr val="FF6600"/>
    <a:srgbClr val="A44114"/>
    <a:srgbClr val="000066"/>
    <a:srgbClr val="BA8CDC"/>
    <a:srgbClr val="AFD9F3"/>
    <a:srgbClr val="F3B99F"/>
    <a:srgbClr val="BC1604"/>
    <a:srgbClr val="893611"/>
    <a:srgbClr val="B94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8" autoAdjust="0"/>
    <p:restoredTop sz="98191" autoAdjust="0"/>
  </p:normalViewPr>
  <p:slideViewPr>
    <p:cSldViewPr>
      <p:cViewPr varScale="1">
        <p:scale>
          <a:sx n="75" d="100"/>
          <a:sy n="75" d="100"/>
        </p:scale>
        <p:origin x="6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55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epthought\Dropbox\CRA%20Low%20Wage%20Recovery\Higher%20Wage%20%20Recovery\WMSA%20Higher%20Wage%20Recove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F74"/>
            </a:solidFill>
            <a:ln>
              <a:solidFill>
                <a:srgbClr val="124F74"/>
              </a:solidFill>
            </a:ln>
          </c:spPr>
          <c:invertIfNegative val="0"/>
          <c:cat>
            <c:numRef>
              <c:f>Sheet1!$A$2:$A$287</c:f>
              <c:numCache>
                <c:formatCode>General</c:formatCode>
                <c:ptCount val="286"/>
                <c:pt idx="0">
                  <c:v>1991</c:v>
                </c:pt>
                <c:pt idx="12">
                  <c:v>1992</c:v>
                </c:pt>
                <c:pt idx="24">
                  <c:v>1993</c:v>
                </c:pt>
                <c:pt idx="36">
                  <c:v>1994</c:v>
                </c:pt>
                <c:pt idx="48">
                  <c:v>1995</c:v>
                </c:pt>
                <c:pt idx="60">
                  <c:v>1996</c:v>
                </c:pt>
                <c:pt idx="72">
                  <c:v>1997</c:v>
                </c:pt>
                <c:pt idx="84">
                  <c:v>1998</c:v>
                </c:pt>
                <c:pt idx="96">
                  <c:v>1999</c:v>
                </c:pt>
                <c:pt idx="108">
                  <c:v>2000</c:v>
                </c:pt>
                <c:pt idx="120">
                  <c:v>2001</c:v>
                </c:pt>
                <c:pt idx="132">
                  <c:v>2002</c:v>
                </c:pt>
                <c:pt idx="144">
                  <c:v>2003</c:v>
                </c:pt>
                <c:pt idx="156">
                  <c:v>2004</c:v>
                </c:pt>
                <c:pt idx="168">
                  <c:v>2005</c:v>
                </c:pt>
                <c:pt idx="180">
                  <c:v>2006</c:v>
                </c:pt>
                <c:pt idx="192">
                  <c:v>2007</c:v>
                </c:pt>
                <c:pt idx="204">
                  <c:v>2008</c:v>
                </c:pt>
                <c:pt idx="216">
                  <c:v>2009</c:v>
                </c:pt>
                <c:pt idx="228">
                  <c:v>2010</c:v>
                </c:pt>
                <c:pt idx="240">
                  <c:v>2011</c:v>
                </c:pt>
                <c:pt idx="252">
                  <c:v>2012</c:v>
                </c:pt>
                <c:pt idx="264">
                  <c:v>2013</c:v>
                </c:pt>
                <c:pt idx="276">
                  <c:v>2014</c:v>
                </c:pt>
              </c:numCache>
            </c:numRef>
          </c:cat>
          <c:val>
            <c:numRef>
              <c:f>Sheet1!$B$2:$B$287</c:f>
              <c:numCache>
                <c:formatCode>General</c:formatCode>
                <c:ptCount val="286"/>
                <c:pt idx="0">
                  <c:v>-44.400000000000091</c:v>
                </c:pt>
                <c:pt idx="1">
                  <c:v>-47.800000000000182</c:v>
                </c:pt>
                <c:pt idx="2">
                  <c:v>-56.099999999999909</c:v>
                </c:pt>
                <c:pt idx="3">
                  <c:v>-57.800000000000182</c:v>
                </c:pt>
                <c:pt idx="4">
                  <c:v>-58</c:v>
                </c:pt>
                <c:pt idx="5">
                  <c:v>-62.299999999999727</c:v>
                </c:pt>
                <c:pt idx="6">
                  <c:v>-60.099999999999909</c:v>
                </c:pt>
                <c:pt idx="7">
                  <c:v>-61.300000000000182</c:v>
                </c:pt>
                <c:pt idx="8">
                  <c:v>-58.699999999999818</c:v>
                </c:pt>
                <c:pt idx="9">
                  <c:v>-45.099999999999909</c:v>
                </c:pt>
                <c:pt idx="10">
                  <c:v>-34.300000000000182</c:v>
                </c:pt>
                <c:pt idx="11">
                  <c:v>-35.5</c:v>
                </c:pt>
                <c:pt idx="12">
                  <c:v>-27.299999999999727</c:v>
                </c:pt>
                <c:pt idx="13">
                  <c:v>-28.699999999999818</c:v>
                </c:pt>
                <c:pt idx="14">
                  <c:v>-20.099999999999909</c:v>
                </c:pt>
                <c:pt idx="15">
                  <c:v>-6.3000000000001819</c:v>
                </c:pt>
                <c:pt idx="16">
                  <c:v>-5.5</c:v>
                </c:pt>
                <c:pt idx="17">
                  <c:v>-12.800000000000182</c:v>
                </c:pt>
                <c:pt idx="18">
                  <c:v>-5</c:v>
                </c:pt>
                <c:pt idx="19">
                  <c:v>-8.5999999999999091</c:v>
                </c:pt>
                <c:pt idx="20">
                  <c:v>-5.4000000000000909</c:v>
                </c:pt>
                <c:pt idx="21">
                  <c:v>9.5</c:v>
                </c:pt>
                <c:pt idx="22">
                  <c:v>2.3000000000001819</c:v>
                </c:pt>
                <c:pt idx="23">
                  <c:v>10.899999999999636</c:v>
                </c:pt>
                <c:pt idx="24">
                  <c:v>24.199999999999818</c:v>
                </c:pt>
                <c:pt idx="25">
                  <c:v>31.5</c:v>
                </c:pt>
                <c:pt idx="26">
                  <c:v>23.199999999999818</c:v>
                </c:pt>
                <c:pt idx="27">
                  <c:v>32.100000000000364</c:v>
                </c:pt>
                <c:pt idx="28">
                  <c:v>32.800000000000182</c:v>
                </c:pt>
                <c:pt idx="29">
                  <c:v>36</c:v>
                </c:pt>
                <c:pt idx="30">
                  <c:v>38.199999999999818</c:v>
                </c:pt>
                <c:pt idx="31">
                  <c:v>38</c:v>
                </c:pt>
                <c:pt idx="32">
                  <c:v>40.900000000000091</c:v>
                </c:pt>
                <c:pt idx="33">
                  <c:v>38.5</c:v>
                </c:pt>
                <c:pt idx="34">
                  <c:v>47.400000000000091</c:v>
                </c:pt>
                <c:pt idx="35">
                  <c:v>49.800000000000182</c:v>
                </c:pt>
                <c:pt idx="36">
                  <c:v>31</c:v>
                </c:pt>
                <c:pt idx="37">
                  <c:v>26.599999999999909</c:v>
                </c:pt>
                <c:pt idx="38">
                  <c:v>41.200000000000273</c:v>
                </c:pt>
                <c:pt idx="39">
                  <c:v>43.399999999999636</c:v>
                </c:pt>
                <c:pt idx="40">
                  <c:v>39.5</c:v>
                </c:pt>
                <c:pt idx="41">
                  <c:v>43.400000000000091</c:v>
                </c:pt>
                <c:pt idx="42">
                  <c:v>39.200000000000273</c:v>
                </c:pt>
                <c:pt idx="43">
                  <c:v>42.199999999999818</c:v>
                </c:pt>
                <c:pt idx="44">
                  <c:v>43.199999999999818</c:v>
                </c:pt>
                <c:pt idx="45">
                  <c:v>39.599999999999909</c:v>
                </c:pt>
                <c:pt idx="46">
                  <c:v>36.099999999999909</c:v>
                </c:pt>
                <c:pt idx="47">
                  <c:v>34.199999999999818</c:v>
                </c:pt>
                <c:pt idx="48">
                  <c:v>31.800000000000182</c:v>
                </c:pt>
                <c:pt idx="49">
                  <c:v>36.5</c:v>
                </c:pt>
                <c:pt idx="50">
                  <c:v>33.5</c:v>
                </c:pt>
                <c:pt idx="51">
                  <c:v>27</c:v>
                </c:pt>
                <c:pt idx="52">
                  <c:v>23.599999999999909</c:v>
                </c:pt>
                <c:pt idx="53">
                  <c:v>23.300000000000182</c:v>
                </c:pt>
                <c:pt idx="54">
                  <c:v>21.199999999999818</c:v>
                </c:pt>
                <c:pt idx="55">
                  <c:v>19</c:v>
                </c:pt>
                <c:pt idx="56">
                  <c:v>18.200000000000273</c:v>
                </c:pt>
                <c:pt idx="57">
                  <c:v>20.200000000000273</c:v>
                </c:pt>
                <c:pt idx="58">
                  <c:v>20.300000000000182</c:v>
                </c:pt>
                <c:pt idx="59">
                  <c:v>20.5</c:v>
                </c:pt>
                <c:pt idx="60">
                  <c:v>13.799999999999727</c:v>
                </c:pt>
                <c:pt idx="61">
                  <c:v>27.599999999999909</c:v>
                </c:pt>
                <c:pt idx="62">
                  <c:v>31</c:v>
                </c:pt>
                <c:pt idx="63">
                  <c:v>29</c:v>
                </c:pt>
                <c:pt idx="64">
                  <c:v>35.599999999999909</c:v>
                </c:pt>
                <c:pt idx="65">
                  <c:v>36.699999999999818</c:v>
                </c:pt>
                <c:pt idx="66">
                  <c:v>55.700000000000273</c:v>
                </c:pt>
                <c:pt idx="67">
                  <c:v>62</c:v>
                </c:pt>
                <c:pt idx="68">
                  <c:v>56.699999999999818</c:v>
                </c:pt>
                <c:pt idx="69">
                  <c:v>58.299999999999727</c:v>
                </c:pt>
                <c:pt idx="70">
                  <c:v>64.099999999999909</c:v>
                </c:pt>
                <c:pt idx="71">
                  <c:v>64</c:v>
                </c:pt>
                <c:pt idx="72">
                  <c:v>74.200000000000273</c:v>
                </c:pt>
                <c:pt idx="73">
                  <c:v>64.400000000000091</c:v>
                </c:pt>
                <c:pt idx="74">
                  <c:v>64.699999999999818</c:v>
                </c:pt>
                <c:pt idx="75">
                  <c:v>63</c:v>
                </c:pt>
                <c:pt idx="76">
                  <c:v>59.900000000000091</c:v>
                </c:pt>
                <c:pt idx="77">
                  <c:v>58.699999999999818</c:v>
                </c:pt>
                <c:pt idx="78">
                  <c:v>61.799999999999727</c:v>
                </c:pt>
                <c:pt idx="79">
                  <c:v>58.700000000000273</c:v>
                </c:pt>
                <c:pt idx="80">
                  <c:v>61.200000000000273</c:v>
                </c:pt>
                <c:pt idx="81">
                  <c:v>55.700000000000273</c:v>
                </c:pt>
                <c:pt idx="82">
                  <c:v>54</c:v>
                </c:pt>
                <c:pt idx="83">
                  <c:v>61.400000000000091</c:v>
                </c:pt>
                <c:pt idx="84">
                  <c:v>59.199999999999818</c:v>
                </c:pt>
                <c:pt idx="85">
                  <c:v>62.900000000000091</c:v>
                </c:pt>
                <c:pt idx="86">
                  <c:v>61.800000000000182</c:v>
                </c:pt>
                <c:pt idx="87">
                  <c:v>69.100000000000364</c:v>
                </c:pt>
                <c:pt idx="88">
                  <c:v>76.400000000000091</c:v>
                </c:pt>
                <c:pt idx="89">
                  <c:v>79.400000000000091</c:v>
                </c:pt>
                <c:pt idx="90">
                  <c:v>75.5</c:v>
                </c:pt>
                <c:pt idx="91">
                  <c:v>78.299999999999727</c:v>
                </c:pt>
                <c:pt idx="92">
                  <c:v>73.5</c:v>
                </c:pt>
                <c:pt idx="93">
                  <c:v>83.5</c:v>
                </c:pt>
                <c:pt idx="94">
                  <c:v>86.900000000000091</c:v>
                </c:pt>
                <c:pt idx="95">
                  <c:v>85</c:v>
                </c:pt>
                <c:pt idx="96">
                  <c:v>84.900000000000091</c:v>
                </c:pt>
                <c:pt idx="97">
                  <c:v>84.799999999999727</c:v>
                </c:pt>
                <c:pt idx="98">
                  <c:v>81.199999999999818</c:v>
                </c:pt>
                <c:pt idx="99">
                  <c:v>88.599999999999909</c:v>
                </c:pt>
                <c:pt idx="100">
                  <c:v>77.299999999999727</c:v>
                </c:pt>
                <c:pt idx="101">
                  <c:v>78.200000000000273</c:v>
                </c:pt>
                <c:pt idx="102">
                  <c:v>95.599999999999909</c:v>
                </c:pt>
                <c:pt idx="103">
                  <c:v>98.900000000000091</c:v>
                </c:pt>
                <c:pt idx="104">
                  <c:v>97.199999999999818</c:v>
                </c:pt>
                <c:pt idx="105">
                  <c:v>109.40000000000009</c:v>
                </c:pt>
                <c:pt idx="106">
                  <c:v>109.09999999999991</c:v>
                </c:pt>
                <c:pt idx="107">
                  <c:v>108.90000000000009</c:v>
                </c:pt>
                <c:pt idx="108">
                  <c:v>113.69999999999982</c:v>
                </c:pt>
                <c:pt idx="109">
                  <c:v>110</c:v>
                </c:pt>
                <c:pt idx="110">
                  <c:v>124.40000000000009</c:v>
                </c:pt>
                <c:pt idx="111">
                  <c:v>124.59999999999991</c:v>
                </c:pt>
                <c:pt idx="112">
                  <c:v>131.30000000000018</c:v>
                </c:pt>
                <c:pt idx="113">
                  <c:v>139.39999999999964</c:v>
                </c:pt>
                <c:pt idx="114">
                  <c:v>116.30000000000018</c:v>
                </c:pt>
                <c:pt idx="115">
                  <c:v>116.69999999999982</c:v>
                </c:pt>
                <c:pt idx="116">
                  <c:v>113.80000000000018</c:v>
                </c:pt>
                <c:pt idx="117">
                  <c:v>105.89999999999964</c:v>
                </c:pt>
                <c:pt idx="118">
                  <c:v>105.29999999999973</c:v>
                </c:pt>
                <c:pt idx="119">
                  <c:v>104.09999999999991</c:v>
                </c:pt>
                <c:pt idx="120">
                  <c:v>89.200000000000273</c:v>
                </c:pt>
                <c:pt idx="121">
                  <c:v>86.800000000000182</c:v>
                </c:pt>
                <c:pt idx="122">
                  <c:v>72.699999999999818</c:v>
                </c:pt>
                <c:pt idx="123">
                  <c:v>50.900000000000091</c:v>
                </c:pt>
                <c:pt idx="124">
                  <c:v>48.5</c:v>
                </c:pt>
                <c:pt idx="125">
                  <c:v>43.200000000000273</c:v>
                </c:pt>
                <c:pt idx="126">
                  <c:v>38.699999999999818</c:v>
                </c:pt>
                <c:pt idx="127">
                  <c:v>33.800000000000182</c:v>
                </c:pt>
                <c:pt idx="128">
                  <c:v>17</c:v>
                </c:pt>
                <c:pt idx="129">
                  <c:v>10</c:v>
                </c:pt>
                <c:pt idx="130">
                  <c:v>-1.2999999999997272</c:v>
                </c:pt>
                <c:pt idx="131">
                  <c:v>-3.0999999999999091</c:v>
                </c:pt>
                <c:pt idx="132">
                  <c:v>8.2999999999997272</c:v>
                </c:pt>
                <c:pt idx="133">
                  <c:v>8</c:v>
                </c:pt>
                <c:pt idx="134">
                  <c:v>7.7000000000002728</c:v>
                </c:pt>
                <c:pt idx="135">
                  <c:v>8.1999999999998181</c:v>
                </c:pt>
                <c:pt idx="136">
                  <c:v>7.3000000000001819</c:v>
                </c:pt>
                <c:pt idx="137">
                  <c:v>-9.9999999999909051E-2</c:v>
                </c:pt>
                <c:pt idx="138">
                  <c:v>1.2000000000002728</c:v>
                </c:pt>
                <c:pt idx="139">
                  <c:v>3.1999999999998181</c:v>
                </c:pt>
                <c:pt idx="140">
                  <c:v>16.199999999999818</c:v>
                </c:pt>
                <c:pt idx="141">
                  <c:v>16.700000000000273</c:v>
                </c:pt>
                <c:pt idx="142">
                  <c:v>21.299999999999727</c:v>
                </c:pt>
                <c:pt idx="143">
                  <c:v>12.699999999999818</c:v>
                </c:pt>
                <c:pt idx="144">
                  <c:v>40.200000000000273</c:v>
                </c:pt>
                <c:pt idx="145">
                  <c:v>28.400000000000091</c:v>
                </c:pt>
                <c:pt idx="146">
                  <c:v>32</c:v>
                </c:pt>
                <c:pt idx="147">
                  <c:v>53.200000000000273</c:v>
                </c:pt>
                <c:pt idx="148">
                  <c:v>55.299999999999727</c:v>
                </c:pt>
                <c:pt idx="149">
                  <c:v>55.899999999999636</c:v>
                </c:pt>
                <c:pt idx="150">
                  <c:v>73.5</c:v>
                </c:pt>
                <c:pt idx="151">
                  <c:v>67.600000000000364</c:v>
                </c:pt>
                <c:pt idx="152">
                  <c:v>68.800000000000182</c:v>
                </c:pt>
                <c:pt idx="153">
                  <c:v>65.699999999999818</c:v>
                </c:pt>
                <c:pt idx="154">
                  <c:v>65.100000000000364</c:v>
                </c:pt>
                <c:pt idx="155">
                  <c:v>68.800000000000182</c:v>
                </c:pt>
                <c:pt idx="156">
                  <c:v>51.699999999999818</c:v>
                </c:pt>
                <c:pt idx="157">
                  <c:v>67.599999999999909</c:v>
                </c:pt>
                <c:pt idx="158">
                  <c:v>77.899999999999636</c:v>
                </c:pt>
                <c:pt idx="159">
                  <c:v>62.399999999999636</c:v>
                </c:pt>
                <c:pt idx="160">
                  <c:v>66.099999999999909</c:v>
                </c:pt>
                <c:pt idx="161">
                  <c:v>64.700000000000273</c:v>
                </c:pt>
                <c:pt idx="162">
                  <c:v>62.699999999999818</c:v>
                </c:pt>
                <c:pt idx="163">
                  <c:v>67.299999999999727</c:v>
                </c:pt>
                <c:pt idx="164">
                  <c:v>68</c:v>
                </c:pt>
                <c:pt idx="165">
                  <c:v>86.099999999999909</c:v>
                </c:pt>
                <c:pt idx="166">
                  <c:v>87.299999999999727</c:v>
                </c:pt>
                <c:pt idx="167">
                  <c:v>85.199999999999818</c:v>
                </c:pt>
                <c:pt idx="168">
                  <c:v>75.800000000000182</c:v>
                </c:pt>
                <c:pt idx="169">
                  <c:v>76.400000000000091</c:v>
                </c:pt>
                <c:pt idx="170">
                  <c:v>59.800000000000182</c:v>
                </c:pt>
                <c:pt idx="171">
                  <c:v>70.5</c:v>
                </c:pt>
                <c:pt idx="172">
                  <c:v>65.200000000000273</c:v>
                </c:pt>
                <c:pt idx="173">
                  <c:v>62.199999999999818</c:v>
                </c:pt>
                <c:pt idx="174">
                  <c:v>67</c:v>
                </c:pt>
                <c:pt idx="175">
                  <c:v>63.5</c:v>
                </c:pt>
                <c:pt idx="176">
                  <c:v>63.399999999999636</c:v>
                </c:pt>
                <c:pt idx="177">
                  <c:v>43.100000000000364</c:v>
                </c:pt>
                <c:pt idx="178">
                  <c:v>51.900000000000091</c:v>
                </c:pt>
                <c:pt idx="179">
                  <c:v>52.300000000000182</c:v>
                </c:pt>
                <c:pt idx="180">
                  <c:v>60.399999999999636</c:v>
                </c:pt>
                <c:pt idx="181">
                  <c:v>59</c:v>
                </c:pt>
                <c:pt idx="182">
                  <c:v>67.800000000000182</c:v>
                </c:pt>
                <c:pt idx="183">
                  <c:v>52.600000000000364</c:v>
                </c:pt>
                <c:pt idx="184">
                  <c:v>52.400000000000091</c:v>
                </c:pt>
                <c:pt idx="185">
                  <c:v>58.599999999999909</c:v>
                </c:pt>
                <c:pt idx="186">
                  <c:v>43.200000000000273</c:v>
                </c:pt>
                <c:pt idx="187">
                  <c:v>42.599999999999909</c:v>
                </c:pt>
                <c:pt idx="188">
                  <c:v>38.400000000000091</c:v>
                </c:pt>
                <c:pt idx="189">
                  <c:v>45.099999999999909</c:v>
                </c:pt>
                <c:pt idx="190">
                  <c:v>35.800000000000182</c:v>
                </c:pt>
                <c:pt idx="191">
                  <c:v>39.099999999999909</c:v>
                </c:pt>
                <c:pt idx="192">
                  <c:v>33.700000000000273</c:v>
                </c:pt>
                <c:pt idx="193">
                  <c:v>28.5</c:v>
                </c:pt>
                <c:pt idx="194">
                  <c:v>25.299999999999727</c:v>
                </c:pt>
                <c:pt idx="195">
                  <c:v>24.5</c:v>
                </c:pt>
                <c:pt idx="196">
                  <c:v>24.299999999999727</c:v>
                </c:pt>
                <c:pt idx="197">
                  <c:v>17.100000000000364</c:v>
                </c:pt>
                <c:pt idx="198">
                  <c:v>22</c:v>
                </c:pt>
                <c:pt idx="199">
                  <c:v>18.5</c:v>
                </c:pt>
                <c:pt idx="200">
                  <c:v>13.800000000000182</c:v>
                </c:pt>
                <c:pt idx="201">
                  <c:v>24.699999999999818</c:v>
                </c:pt>
                <c:pt idx="202">
                  <c:v>25.799999999999727</c:v>
                </c:pt>
                <c:pt idx="203">
                  <c:v>22.200000000000273</c:v>
                </c:pt>
                <c:pt idx="204">
                  <c:v>17.099999999999909</c:v>
                </c:pt>
                <c:pt idx="205">
                  <c:v>20.099999999999909</c:v>
                </c:pt>
                <c:pt idx="206">
                  <c:v>14.099999999999909</c:v>
                </c:pt>
                <c:pt idx="207">
                  <c:v>26.399999999999636</c:v>
                </c:pt>
                <c:pt idx="208">
                  <c:v>25.800000000000182</c:v>
                </c:pt>
                <c:pt idx="209">
                  <c:v>16.199999999999818</c:v>
                </c:pt>
                <c:pt idx="210">
                  <c:v>26</c:v>
                </c:pt>
                <c:pt idx="211">
                  <c:v>24.800000000000182</c:v>
                </c:pt>
                <c:pt idx="212">
                  <c:v>17</c:v>
                </c:pt>
                <c:pt idx="213">
                  <c:v>2</c:v>
                </c:pt>
                <c:pt idx="214">
                  <c:v>-9.6999999999998181</c:v>
                </c:pt>
                <c:pt idx="215">
                  <c:v>-22.100000000000364</c:v>
                </c:pt>
                <c:pt idx="216">
                  <c:v>-20.800000000000182</c:v>
                </c:pt>
                <c:pt idx="217">
                  <c:v>-32.200000000000273</c:v>
                </c:pt>
                <c:pt idx="218">
                  <c:v>-41.5</c:v>
                </c:pt>
                <c:pt idx="219">
                  <c:v>-59</c:v>
                </c:pt>
                <c:pt idx="220">
                  <c:v>-60.599999999999909</c:v>
                </c:pt>
                <c:pt idx="221">
                  <c:v>-57</c:v>
                </c:pt>
                <c:pt idx="222">
                  <c:v>-58.200000000000273</c:v>
                </c:pt>
                <c:pt idx="223">
                  <c:v>-66</c:v>
                </c:pt>
                <c:pt idx="224">
                  <c:v>-70.300000000000182</c:v>
                </c:pt>
                <c:pt idx="225">
                  <c:v>-52</c:v>
                </c:pt>
                <c:pt idx="226">
                  <c:v>-40.099999999999909</c:v>
                </c:pt>
                <c:pt idx="227">
                  <c:v>-36.299999999999727</c:v>
                </c:pt>
                <c:pt idx="228">
                  <c:v>-36.899999999999636</c:v>
                </c:pt>
                <c:pt idx="229">
                  <c:v>-57.199999999999818</c:v>
                </c:pt>
                <c:pt idx="230">
                  <c:v>-19.699999999999818</c:v>
                </c:pt>
                <c:pt idx="231">
                  <c:v>16.200000000000273</c:v>
                </c:pt>
                <c:pt idx="232">
                  <c:v>25</c:v>
                </c:pt>
                <c:pt idx="233">
                  <c:v>27.300000000000182</c:v>
                </c:pt>
                <c:pt idx="234">
                  <c:v>27.900000000000091</c:v>
                </c:pt>
                <c:pt idx="235">
                  <c:v>15</c:v>
                </c:pt>
                <c:pt idx="236">
                  <c:v>35</c:v>
                </c:pt>
                <c:pt idx="237">
                  <c:v>35.599999999999909</c:v>
                </c:pt>
                <c:pt idx="238">
                  <c:v>33.599999999999909</c:v>
                </c:pt>
                <c:pt idx="239">
                  <c:v>36.699999999999818</c:v>
                </c:pt>
                <c:pt idx="240">
                  <c:v>47.399999999999636</c:v>
                </c:pt>
                <c:pt idx="241">
                  <c:v>79.199999999999818</c:v>
                </c:pt>
                <c:pt idx="242">
                  <c:v>55.400000000000091</c:v>
                </c:pt>
                <c:pt idx="243">
                  <c:v>44.299999999999727</c:v>
                </c:pt>
                <c:pt idx="244">
                  <c:v>20.699999999999818</c:v>
                </c:pt>
                <c:pt idx="245">
                  <c:v>25</c:v>
                </c:pt>
                <c:pt idx="246">
                  <c:v>35.300000000000182</c:v>
                </c:pt>
                <c:pt idx="247">
                  <c:v>41.599999999999909</c:v>
                </c:pt>
                <c:pt idx="248">
                  <c:v>53.700000000000273</c:v>
                </c:pt>
                <c:pt idx="249">
                  <c:v>38.100000000000364</c:v>
                </c:pt>
                <c:pt idx="250">
                  <c:v>37.199999999999818</c:v>
                </c:pt>
                <c:pt idx="251">
                  <c:v>36.400000000000091</c:v>
                </c:pt>
                <c:pt idx="252">
                  <c:v>32</c:v>
                </c:pt>
                <c:pt idx="253">
                  <c:v>36.600000000000364</c:v>
                </c:pt>
                <c:pt idx="254">
                  <c:v>41.199999999999818</c:v>
                </c:pt>
                <c:pt idx="255">
                  <c:v>30.700000000000273</c:v>
                </c:pt>
                <c:pt idx="256">
                  <c:v>44</c:v>
                </c:pt>
                <c:pt idx="257">
                  <c:v>42.799999999999727</c:v>
                </c:pt>
                <c:pt idx="258">
                  <c:v>24.799999999999727</c:v>
                </c:pt>
                <c:pt idx="259">
                  <c:v>39.5</c:v>
                </c:pt>
                <c:pt idx="260">
                  <c:v>33.699999999999818</c:v>
                </c:pt>
                <c:pt idx="261">
                  <c:v>48.5</c:v>
                </c:pt>
                <c:pt idx="262">
                  <c:v>51.200000000000273</c:v>
                </c:pt>
                <c:pt idx="263">
                  <c:v>45.699999999999818</c:v>
                </c:pt>
                <c:pt idx="264">
                  <c:v>48.900000000000091</c:v>
                </c:pt>
                <c:pt idx="265">
                  <c:v>48</c:v>
                </c:pt>
                <c:pt idx="266">
                  <c:v>36.599999999999909</c:v>
                </c:pt>
                <c:pt idx="267">
                  <c:v>40.699999999999818</c:v>
                </c:pt>
                <c:pt idx="268">
                  <c:v>38.300000000000182</c:v>
                </c:pt>
                <c:pt idx="269">
                  <c:v>26.5</c:v>
                </c:pt>
                <c:pt idx="270">
                  <c:v>29.400000000000091</c:v>
                </c:pt>
                <c:pt idx="271">
                  <c:v>26.800000000000182</c:v>
                </c:pt>
                <c:pt idx="272">
                  <c:v>22.400000000000091</c:v>
                </c:pt>
                <c:pt idx="273">
                  <c:v>14.5</c:v>
                </c:pt>
                <c:pt idx="274">
                  <c:v>16.099999999999909</c:v>
                </c:pt>
                <c:pt idx="275">
                  <c:v>15.900000000000091</c:v>
                </c:pt>
                <c:pt idx="276">
                  <c:v>20.400000000000091</c:v>
                </c:pt>
                <c:pt idx="277">
                  <c:v>5.1999999999998181</c:v>
                </c:pt>
                <c:pt idx="278">
                  <c:v>4.9000000000000909</c:v>
                </c:pt>
                <c:pt idx="279">
                  <c:v>6.9000000000000909</c:v>
                </c:pt>
                <c:pt idx="280">
                  <c:v>5.5</c:v>
                </c:pt>
                <c:pt idx="281">
                  <c:v>26.300000000000182</c:v>
                </c:pt>
                <c:pt idx="282">
                  <c:v>20</c:v>
                </c:pt>
                <c:pt idx="283">
                  <c:v>7.6999999999998181</c:v>
                </c:pt>
                <c:pt idx="284">
                  <c:v>6.2999999999997272</c:v>
                </c:pt>
                <c:pt idx="285">
                  <c:v>17.599999999999909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831768"/>
        <c:axId val="241829416"/>
      </c:barChart>
      <c:catAx>
        <c:axId val="241831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1829416"/>
        <c:crosses val="autoZero"/>
        <c:auto val="1"/>
        <c:lblAlgn val="ctr"/>
        <c:lblOffset val="100"/>
        <c:tickLblSkip val="1"/>
        <c:noMultiLvlLbl val="0"/>
      </c:catAx>
      <c:valAx>
        <c:axId val="241829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831768"/>
        <c:crosses val="autoZero"/>
        <c:crossBetween val="between"/>
      </c:valAx>
      <c:spPr>
        <a:ln>
          <a:solidFill>
            <a:srgbClr val="FFFFFF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Arl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Sheet1!$B$2:$B$15</c:f>
              <c:numCache>
                <c:formatCode>_(* #,##0.00_);_(* \(#,##0.00\);_(* "-"??_);_(@_)</c:formatCode>
                <c:ptCount val="14"/>
                <c:pt idx="0">
                  <c:v>2.4262295081967213</c:v>
                </c:pt>
                <c:pt idx="1">
                  <c:v>2.8419117647058822</c:v>
                </c:pt>
                <c:pt idx="2">
                  <c:v>2.2248322147651005</c:v>
                </c:pt>
                <c:pt idx="3">
                  <c:v>2.3607142857142858</c:v>
                </c:pt>
                <c:pt idx="4">
                  <c:v>4.3020408163265307</c:v>
                </c:pt>
                <c:pt idx="5">
                  <c:v>7.0659898477157359</c:v>
                </c:pt>
                <c:pt idx="6">
                  <c:v>7.0747126436781613</c:v>
                </c:pt>
                <c:pt idx="7">
                  <c:v>7.3397435897435894</c:v>
                </c:pt>
                <c:pt idx="8">
                  <c:v>5.8717948717948714</c:v>
                </c:pt>
                <c:pt idx="9">
                  <c:v>6.4534883720930232</c:v>
                </c:pt>
                <c:pt idx="10">
                  <c:v>5.3933333333333335</c:v>
                </c:pt>
                <c:pt idx="11">
                  <c:v>2.8440366972477062</c:v>
                </c:pt>
                <c:pt idx="12">
                  <c:v>2.8294573643410854</c:v>
                </c:pt>
                <c:pt idx="13">
                  <c:v>3.9909502262443439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DC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Sheet1!$C$2:$C$15</c:f>
              <c:numCache>
                <c:formatCode>_(* #,##0.00_);_(* \(#,##0.00\);_(* "-"??_);_(@_)</c:formatCode>
                <c:ptCount val="14"/>
                <c:pt idx="0">
                  <c:v>3.6013745704467355</c:v>
                </c:pt>
                <c:pt idx="1">
                  <c:v>3.343328335832084</c:v>
                </c:pt>
                <c:pt idx="2">
                  <c:v>3.1401360544217689</c:v>
                </c:pt>
                <c:pt idx="3">
                  <c:v>2.5400843881856541</c:v>
                </c:pt>
                <c:pt idx="4">
                  <c:v>4.4402332361516033</c:v>
                </c:pt>
                <c:pt idx="5">
                  <c:v>8.3277310924369754</c:v>
                </c:pt>
                <c:pt idx="6">
                  <c:v>8.4956896551724146</c:v>
                </c:pt>
                <c:pt idx="7">
                  <c:v>9.683574879227054</c:v>
                </c:pt>
                <c:pt idx="8">
                  <c:v>6.6237113402061851</c:v>
                </c:pt>
                <c:pt idx="9">
                  <c:v>7.7111111111111112</c:v>
                </c:pt>
                <c:pt idx="10">
                  <c:v>6.2707838479809972</c:v>
                </c:pt>
                <c:pt idx="11">
                  <c:v>3.6869070208728654</c:v>
                </c:pt>
                <c:pt idx="12">
                  <c:v>3.0452488687782804</c:v>
                </c:pt>
                <c:pt idx="13">
                  <c:v>2.9636608344549127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Ffx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Sheet1!$D$2:$D$15</c:f>
              <c:numCache>
                <c:formatCode>_(* #,##0.00_);_(* \(#,##0.00\);_(* "-"??_);_(@_)</c:formatCode>
                <c:ptCount val="14"/>
                <c:pt idx="0">
                  <c:v>3.2848402447314751</c:v>
                </c:pt>
                <c:pt idx="1">
                  <c:v>3.1294922989161438</c:v>
                </c:pt>
                <c:pt idx="2">
                  <c:v>2.4401864319005697</c:v>
                </c:pt>
                <c:pt idx="3">
                  <c:v>2.1999020088192061</c:v>
                </c:pt>
                <c:pt idx="4">
                  <c:v>4.8248945147679327</c:v>
                </c:pt>
                <c:pt idx="5">
                  <c:v>8.3134328358208958</c:v>
                </c:pt>
                <c:pt idx="6">
                  <c:v>11.350253807106599</c:v>
                </c:pt>
                <c:pt idx="7">
                  <c:v>7.0379858657243819</c:v>
                </c:pt>
                <c:pt idx="8">
                  <c:v>5.2111388196176227</c:v>
                </c:pt>
                <c:pt idx="9">
                  <c:v>6.7299670691547746</c:v>
                </c:pt>
                <c:pt idx="10">
                  <c:v>5.0282208588957058</c:v>
                </c:pt>
                <c:pt idx="11">
                  <c:v>3.2860040567951319</c:v>
                </c:pt>
                <c:pt idx="12">
                  <c:v>3.4571159283694626</c:v>
                </c:pt>
                <c:pt idx="13">
                  <c:v>4.7026496565260061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Ldn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Sheet1!$E$2:$E$15</c:f>
              <c:numCache>
                <c:formatCode>_(* #,##0.00_);_(* \(#,##0.00\);_(* "-"??_);_(@_)</c:formatCode>
                <c:ptCount val="14"/>
                <c:pt idx="0">
                  <c:v>5.0820105820105823</c:v>
                </c:pt>
                <c:pt idx="1">
                  <c:v>4.5475687103594078</c:v>
                </c:pt>
                <c:pt idx="2">
                  <c:v>3.2</c:v>
                </c:pt>
                <c:pt idx="3">
                  <c:v>2.8808823529411764</c:v>
                </c:pt>
                <c:pt idx="4">
                  <c:v>6.5285171102661597</c:v>
                </c:pt>
                <c:pt idx="5">
                  <c:v>11.233870967741936</c:v>
                </c:pt>
                <c:pt idx="6">
                  <c:v>12.894736842105264</c:v>
                </c:pt>
                <c:pt idx="7">
                  <c:v>8.1002638522427439</c:v>
                </c:pt>
                <c:pt idx="8">
                  <c:v>5.8380952380952378</c:v>
                </c:pt>
                <c:pt idx="9">
                  <c:v>7.8011869436201779</c:v>
                </c:pt>
                <c:pt idx="10">
                  <c:v>8.6095238095238091</c:v>
                </c:pt>
                <c:pt idx="11">
                  <c:v>4.3071253071253075</c:v>
                </c:pt>
                <c:pt idx="12">
                  <c:v>4.5036855036855039</c:v>
                </c:pt>
                <c:pt idx="13">
                  <c:v>6.1016166281755195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PG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Sheet1!$F$2:$F$15</c:f>
              <c:numCache>
                <c:formatCode>_(* #,##0.00_);_(* \(#,##0.00\);_(* "-"??_);_(@_)</c:formatCode>
                <c:ptCount val="14"/>
                <c:pt idx="0">
                  <c:v>3.6102620087336246</c:v>
                </c:pt>
                <c:pt idx="1">
                  <c:v>2.7990990990990992</c:v>
                </c:pt>
                <c:pt idx="2">
                  <c:v>2.5850815850815851</c:v>
                </c:pt>
                <c:pt idx="3">
                  <c:v>2.0781690140845068</c:v>
                </c:pt>
                <c:pt idx="4">
                  <c:v>2.6052060737527114</c:v>
                </c:pt>
                <c:pt idx="5">
                  <c:v>5.1419047619047618</c:v>
                </c:pt>
                <c:pt idx="6">
                  <c:v>15.709129511677283</c:v>
                </c:pt>
                <c:pt idx="7">
                  <c:v>19.703431372549019</c:v>
                </c:pt>
                <c:pt idx="8">
                  <c:v>9.0676056338028168</c:v>
                </c:pt>
                <c:pt idx="9">
                  <c:v>11.945054945054945</c:v>
                </c:pt>
                <c:pt idx="10">
                  <c:v>7.2587859424920129</c:v>
                </c:pt>
                <c:pt idx="11">
                  <c:v>4.2440570522979399</c:v>
                </c:pt>
                <c:pt idx="12">
                  <c:v>3.3915343915343916</c:v>
                </c:pt>
                <c:pt idx="13">
                  <c:v>3.898107714701601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Mont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Sheet1!$G$2:$G$15</c:f>
              <c:numCache>
                <c:formatCode>_(* #,##0.00_);_(* \(#,##0.00\);_(* "-"??_);_(@_)</c:formatCode>
                <c:ptCount val="14"/>
                <c:pt idx="0">
                  <c:v>2.9324090121317159</c:v>
                </c:pt>
                <c:pt idx="1">
                  <c:v>2.7415123456790123</c:v>
                </c:pt>
                <c:pt idx="2">
                  <c:v>2.5208633093525181</c:v>
                </c:pt>
                <c:pt idx="3">
                  <c:v>2.5755494505494507</c:v>
                </c:pt>
                <c:pt idx="4">
                  <c:v>3.5360594795539035</c:v>
                </c:pt>
                <c:pt idx="5">
                  <c:v>6.375</c:v>
                </c:pt>
                <c:pt idx="6">
                  <c:v>10.717219589257503</c:v>
                </c:pt>
                <c:pt idx="7">
                  <c:v>9.8259587020648969</c:v>
                </c:pt>
                <c:pt idx="8">
                  <c:v>5.6804670912951165</c:v>
                </c:pt>
                <c:pt idx="9">
                  <c:v>8.1988217967599404</c:v>
                </c:pt>
                <c:pt idx="10">
                  <c:v>6.1466876971608837</c:v>
                </c:pt>
                <c:pt idx="11">
                  <c:v>4.0165289256198351</c:v>
                </c:pt>
                <c:pt idx="12">
                  <c:v>3.6601092896174863</c:v>
                </c:pt>
                <c:pt idx="13">
                  <c:v>4.7657657657657655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Sheet1!$H$1</c:f>
              <c:strCache>
                <c:ptCount val="1"/>
                <c:pt idx="0">
                  <c:v>PW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Sheet1!$H$2:$H$15</c:f>
              <c:numCache>
                <c:formatCode>_(* #,##0.00_);_(* \(#,##0.00\);_(* "-"??_);_(@_)</c:formatCode>
                <c:ptCount val="14"/>
                <c:pt idx="0">
                  <c:v>3.244718309859155</c:v>
                </c:pt>
                <c:pt idx="1">
                  <c:v>3.2198795180722892</c:v>
                </c:pt>
                <c:pt idx="2">
                  <c:v>2.8696774193548387</c:v>
                </c:pt>
                <c:pt idx="3">
                  <c:v>2.3575949367088609</c:v>
                </c:pt>
                <c:pt idx="4">
                  <c:v>4.7005847953216371</c:v>
                </c:pt>
                <c:pt idx="5">
                  <c:v>11.990783410138249</c:v>
                </c:pt>
                <c:pt idx="6">
                  <c:v>18.214067278287462</c:v>
                </c:pt>
                <c:pt idx="7">
                  <c:v>6.0202140309155769</c:v>
                </c:pt>
                <c:pt idx="8">
                  <c:v>5.0414012738853504</c:v>
                </c:pt>
                <c:pt idx="9">
                  <c:v>7.3048780487804876</c:v>
                </c:pt>
                <c:pt idx="10">
                  <c:v>4.5761421319796955</c:v>
                </c:pt>
                <c:pt idx="11">
                  <c:v>3.1244541484716155</c:v>
                </c:pt>
                <c:pt idx="12">
                  <c:v>3.3827392120075048</c:v>
                </c:pt>
                <c:pt idx="13">
                  <c:v>4.7569721115537851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5632520"/>
        <c:axId val="295627816"/>
      </c:lineChart>
      <c:catAx>
        <c:axId val="295632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/>
            </a:pPr>
            <a:endParaRPr lang="en-US"/>
          </a:p>
        </c:txPr>
        <c:crossAx val="295627816"/>
        <c:crosses val="autoZero"/>
        <c:auto val="1"/>
        <c:lblAlgn val="ctr"/>
        <c:lblOffset val="100"/>
        <c:noMultiLvlLbl val="0"/>
      </c:catAx>
      <c:valAx>
        <c:axId val="29562781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95632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7.0000000000000007E-2</c:v>
                </c:pt>
                <c:pt idx="1">
                  <c:v>7.1999999999999995E-2</c:v>
                </c:pt>
                <c:pt idx="2">
                  <c:v>6.9000000000000006E-2</c:v>
                </c:pt>
                <c:pt idx="3">
                  <c:v>6.9000000000000006E-2</c:v>
                </c:pt>
                <c:pt idx="4">
                  <c:v>5.8000000000000003E-2</c:v>
                </c:pt>
                <c:pt idx="5">
                  <c:v>4.8000000000000001E-2</c:v>
                </c:pt>
                <c:pt idx="6">
                  <c:v>4.9000000000000002E-2</c:v>
                </c:pt>
                <c:pt idx="7">
                  <c:v>5.0999999999999997E-2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5629384"/>
        <c:axId val="295629776"/>
      </c:barChart>
      <c:catAx>
        <c:axId val="295629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95629776"/>
        <c:crosses val="autoZero"/>
        <c:auto val="1"/>
        <c:lblAlgn val="ctr"/>
        <c:lblOffset val="100"/>
        <c:noMultiLvlLbl val="0"/>
      </c:catAx>
      <c:valAx>
        <c:axId val="2956297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95629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74421829346799E-2"/>
          <c:y val="8.1984967788117397E-2"/>
          <c:w val="0.9072299806863765"/>
          <c:h val="0.87239370078740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6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Sheet1!$A$2:$A$69</c:f>
              <c:strCache>
                <c:ptCount val="68"/>
                <c:pt idx="0">
                  <c:v>2000</c:v>
                </c:pt>
                <c:pt idx="2">
                  <c:v>2002</c:v>
                </c:pt>
                <c:pt idx="4">
                  <c:v>2004</c:v>
                </c:pt>
                <c:pt idx="6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Jan</c:v>
                </c:pt>
                <c:pt idx="11">
                  <c:v>Feb</c:v>
                </c:pt>
                <c:pt idx="12">
                  <c:v>Mar</c:v>
                </c:pt>
                <c:pt idx="13">
                  <c:v>Apr</c:v>
                </c:pt>
                <c:pt idx="14">
                  <c:v>May</c:v>
                </c:pt>
                <c:pt idx="15">
                  <c:v>Jun</c:v>
                </c:pt>
                <c:pt idx="16">
                  <c:v>Jul</c:v>
                </c:pt>
                <c:pt idx="17">
                  <c:v>Aug</c:v>
                </c:pt>
                <c:pt idx="18">
                  <c:v>Sep</c:v>
                </c:pt>
                <c:pt idx="19">
                  <c:v>Oct</c:v>
                </c:pt>
                <c:pt idx="20">
                  <c:v>Nov</c:v>
                </c:pt>
                <c:pt idx="21">
                  <c:v>Dec</c:v>
                </c:pt>
                <c:pt idx="22">
                  <c:v>Jan</c:v>
                </c:pt>
                <c:pt idx="23">
                  <c:v>Feb</c:v>
                </c:pt>
                <c:pt idx="24">
                  <c:v>Mar</c:v>
                </c:pt>
                <c:pt idx="25">
                  <c:v>Apr</c:v>
                </c:pt>
                <c:pt idx="26">
                  <c:v>May</c:v>
                </c:pt>
                <c:pt idx="27">
                  <c:v>Jun</c:v>
                </c:pt>
                <c:pt idx="28">
                  <c:v>Jul</c:v>
                </c:pt>
                <c:pt idx="29">
                  <c:v>Aug</c:v>
                </c:pt>
                <c:pt idx="30">
                  <c:v>Sep</c:v>
                </c:pt>
                <c:pt idx="31">
                  <c:v>Oct</c:v>
                </c:pt>
                <c:pt idx="32">
                  <c:v>Nov</c:v>
                </c:pt>
                <c:pt idx="33">
                  <c:v>Dec</c:v>
                </c:pt>
                <c:pt idx="34">
                  <c:v>Jan</c:v>
                </c:pt>
                <c:pt idx="35">
                  <c:v>Feb</c:v>
                </c:pt>
                <c:pt idx="36">
                  <c:v>Mar</c:v>
                </c:pt>
                <c:pt idx="37">
                  <c:v>Apr</c:v>
                </c:pt>
                <c:pt idx="38">
                  <c:v>May</c:v>
                </c:pt>
                <c:pt idx="39">
                  <c:v>Jun</c:v>
                </c:pt>
                <c:pt idx="40">
                  <c:v>Jul</c:v>
                </c:pt>
                <c:pt idx="41">
                  <c:v>Aug</c:v>
                </c:pt>
                <c:pt idx="42">
                  <c:v>Sep</c:v>
                </c:pt>
                <c:pt idx="43">
                  <c:v>Oct</c:v>
                </c:pt>
                <c:pt idx="44">
                  <c:v>Nov</c:v>
                </c:pt>
                <c:pt idx="45">
                  <c:v>Dec</c:v>
                </c:pt>
                <c:pt idx="46">
                  <c:v>Jan</c:v>
                </c:pt>
                <c:pt idx="47">
                  <c:v>Feb</c:v>
                </c:pt>
                <c:pt idx="48">
                  <c:v>Mar</c:v>
                </c:pt>
                <c:pt idx="49">
                  <c:v>Apr</c:v>
                </c:pt>
                <c:pt idx="50">
                  <c:v>May</c:v>
                </c:pt>
                <c:pt idx="51">
                  <c:v>Jun</c:v>
                </c:pt>
                <c:pt idx="52">
                  <c:v>Jul</c:v>
                </c:pt>
                <c:pt idx="53">
                  <c:v>Aug</c:v>
                </c:pt>
                <c:pt idx="54">
                  <c:v>Sep</c:v>
                </c:pt>
                <c:pt idx="55">
                  <c:v>Oct</c:v>
                </c:pt>
                <c:pt idx="56">
                  <c:v>Nov</c:v>
                </c:pt>
                <c:pt idx="57">
                  <c:v>Dec</c:v>
                </c:pt>
                <c:pt idx="58">
                  <c:v>Jan</c:v>
                </c:pt>
                <c:pt idx="59">
                  <c:v>Feb</c:v>
                </c:pt>
                <c:pt idx="60">
                  <c:v>Mar</c:v>
                </c:pt>
                <c:pt idx="61">
                  <c:v>Apr</c:v>
                </c:pt>
                <c:pt idx="62">
                  <c:v>May</c:v>
                </c:pt>
                <c:pt idx="63">
                  <c:v>Jun</c:v>
                </c:pt>
                <c:pt idx="64">
                  <c:v>Jul</c:v>
                </c:pt>
                <c:pt idx="65">
                  <c:v>Aug</c:v>
                </c:pt>
                <c:pt idx="66">
                  <c:v>Sep</c:v>
                </c:pt>
                <c:pt idx="67">
                  <c:v>Oct</c:v>
                </c:pt>
              </c:strCache>
            </c:strRef>
          </c:cat>
          <c:val>
            <c:numRef>
              <c:f>Sheet1!$B$2:$B$69</c:f>
              <c:numCache>
                <c:formatCode>_(* #,##0.0_);_(* \(#,##0.0\);_(* "-"??_);_(@_)</c:formatCode>
                <c:ptCount val="68"/>
                <c:pt idx="0">
                  <c:v>14.516535031535714</c:v>
                </c:pt>
                <c:pt idx="1">
                  <c:v>21.706646497954157</c:v>
                </c:pt>
                <c:pt idx="2">
                  <c:v>15.969876005571772</c:v>
                </c:pt>
                <c:pt idx="3">
                  <c:v>6.8371370467229955</c:v>
                </c:pt>
                <c:pt idx="4">
                  <c:v>22.297205187266005</c:v>
                </c:pt>
                <c:pt idx="5">
                  <c:v>16.459337804463388</c:v>
                </c:pt>
                <c:pt idx="6">
                  <c:v>-0.34770004244309061</c:v>
                </c:pt>
                <c:pt idx="7">
                  <c:v>1.1688230472703416</c:v>
                </c:pt>
                <c:pt idx="8">
                  <c:v>2.0258112887196265</c:v>
                </c:pt>
                <c:pt idx="9">
                  <c:v>-10.060070099865563</c:v>
                </c:pt>
                <c:pt idx="10" formatCode="General">
                  <c:v>-7.4</c:v>
                </c:pt>
                <c:pt idx="11" formatCode="General">
                  <c:v>-4.8</c:v>
                </c:pt>
                <c:pt idx="12" formatCode="General">
                  <c:v>-7.5</c:v>
                </c:pt>
                <c:pt idx="13" formatCode="General">
                  <c:v>-3.8</c:v>
                </c:pt>
                <c:pt idx="14" formatCode="General">
                  <c:v>-0.4</c:v>
                </c:pt>
                <c:pt idx="15" formatCode="General">
                  <c:v>1.2</c:v>
                </c:pt>
                <c:pt idx="16" formatCode="General">
                  <c:v>13.9</c:v>
                </c:pt>
                <c:pt idx="17" formatCode="General">
                  <c:v>7.7</c:v>
                </c:pt>
                <c:pt idx="18" formatCode="General">
                  <c:v>7.3</c:v>
                </c:pt>
                <c:pt idx="19" formatCode="General">
                  <c:v>18.399999999999999</c:v>
                </c:pt>
                <c:pt idx="20" formatCode="General">
                  <c:v>19.399999999999999</c:v>
                </c:pt>
                <c:pt idx="21" formatCode="General">
                  <c:v>9.1</c:v>
                </c:pt>
                <c:pt idx="22" formatCode="General">
                  <c:v>3.8</c:v>
                </c:pt>
                <c:pt idx="23" formatCode="General">
                  <c:v>3.2</c:v>
                </c:pt>
                <c:pt idx="24" formatCode="General">
                  <c:v>7.4</c:v>
                </c:pt>
                <c:pt idx="25" formatCode="General">
                  <c:v>4.5999999999999996</c:v>
                </c:pt>
                <c:pt idx="26" formatCode="General">
                  <c:v>7.9</c:v>
                </c:pt>
                <c:pt idx="27" formatCode="General">
                  <c:v>5.8</c:v>
                </c:pt>
                <c:pt idx="28" formatCode="General">
                  <c:v>7.5</c:v>
                </c:pt>
                <c:pt idx="29" formatCode="General">
                  <c:v>6.1</c:v>
                </c:pt>
                <c:pt idx="30" formatCode="General">
                  <c:v>-3</c:v>
                </c:pt>
                <c:pt idx="31" formatCode="General">
                  <c:v>-9.6</c:v>
                </c:pt>
                <c:pt idx="32" formatCode="General">
                  <c:v>-8.8000000000000007</c:v>
                </c:pt>
                <c:pt idx="33" formatCode="General">
                  <c:v>-3.9</c:v>
                </c:pt>
                <c:pt idx="34" formatCode="General">
                  <c:v>10.7</c:v>
                </c:pt>
                <c:pt idx="35" formatCode="General">
                  <c:v>7.9</c:v>
                </c:pt>
                <c:pt idx="36" formatCode="General">
                  <c:v>7.9</c:v>
                </c:pt>
                <c:pt idx="37" formatCode="General">
                  <c:v>-0.4</c:v>
                </c:pt>
                <c:pt idx="38" formatCode="General">
                  <c:v>13.9</c:v>
                </c:pt>
                <c:pt idx="39" formatCode="General">
                  <c:v>-3.4</c:v>
                </c:pt>
                <c:pt idx="40" formatCode="General">
                  <c:v>-3.9</c:v>
                </c:pt>
                <c:pt idx="41" formatCode="General">
                  <c:v>4.5</c:v>
                </c:pt>
                <c:pt idx="42" formatCode="General">
                  <c:v>13</c:v>
                </c:pt>
                <c:pt idx="43" formatCode="General">
                  <c:v>6.8</c:v>
                </c:pt>
                <c:pt idx="44" formatCode="General">
                  <c:v>12.8</c:v>
                </c:pt>
                <c:pt idx="45" formatCode="General">
                  <c:v>14.1</c:v>
                </c:pt>
                <c:pt idx="46" formatCode="General">
                  <c:v>0.9</c:v>
                </c:pt>
                <c:pt idx="47" formatCode="General">
                  <c:v>8.1999999999999993</c:v>
                </c:pt>
                <c:pt idx="48" formatCode="General">
                  <c:v>4.0999999999999996</c:v>
                </c:pt>
                <c:pt idx="49" formatCode="General">
                  <c:v>6</c:v>
                </c:pt>
                <c:pt idx="50" formatCode="General">
                  <c:v>1.7</c:v>
                </c:pt>
                <c:pt idx="51" formatCode="0.0">
                  <c:v>15.3201959771962</c:v>
                </c:pt>
                <c:pt idx="52" formatCode="0.0">
                  <c:v>11.0660364419029</c:v>
                </c:pt>
                <c:pt idx="53" formatCode="0.0">
                  <c:v>5.3959430781329099</c:v>
                </c:pt>
                <c:pt idx="54">
                  <c:v>16.569949593081699</c:v>
                </c:pt>
                <c:pt idx="55" formatCode="0.0">
                  <c:v>4.0003912915065296</c:v>
                </c:pt>
                <c:pt idx="56" formatCode="0.0">
                  <c:v>4.5509891620152096</c:v>
                </c:pt>
                <c:pt idx="57">
                  <c:v>-4.7970003852356795</c:v>
                </c:pt>
                <c:pt idx="58" formatCode="0.0">
                  <c:v>10.049226613596501</c:v>
                </c:pt>
                <c:pt idx="59" formatCode="0.0">
                  <c:v>10.9311368035998</c:v>
                </c:pt>
                <c:pt idx="60" formatCode="General">
                  <c:v>-1.4</c:v>
                </c:pt>
                <c:pt idx="61" formatCode="General">
                  <c:v>12.362190822368362</c:v>
                </c:pt>
                <c:pt idx="62" formatCode="General">
                  <c:v>11.192477036798602</c:v>
                </c:pt>
                <c:pt idx="63" formatCode="General">
                  <c:v>6.1370648724888737</c:v>
                </c:pt>
                <c:pt idx="64" formatCode="General">
                  <c:v>3.7378664602124387</c:v>
                </c:pt>
                <c:pt idx="65" formatCode="General">
                  <c:v>-0.94084098203152144</c:v>
                </c:pt>
                <c:pt idx="66" formatCode="General">
                  <c:v>-6.4529301049542225</c:v>
                </c:pt>
                <c:pt idx="67" formatCode="General">
                  <c:v>11.959742275313925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5633304"/>
        <c:axId val="295625856"/>
      </c:barChart>
      <c:catAx>
        <c:axId val="295633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en-US"/>
          </a:p>
        </c:txPr>
        <c:crossAx val="295625856"/>
        <c:crosses val="autoZero"/>
        <c:auto val="1"/>
        <c:lblAlgn val="ctr"/>
        <c:lblOffset val="100"/>
        <c:noMultiLvlLbl val="0"/>
      </c:catAx>
      <c:valAx>
        <c:axId val="29562585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95633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74421829346799E-2"/>
          <c:y val="8.1984967788117397E-2"/>
          <c:w val="0.9072299806863765"/>
          <c:h val="0.87239370078740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7"/>
            <c:invertIfNegative val="0"/>
            <c:bubble3D val="0"/>
          </c:dPt>
          <c:dPt>
            <c:idx val="39"/>
            <c:invertIfNegative val="0"/>
            <c:bubble3D val="0"/>
          </c:dPt>
          <c:dPt>
            <c:idx val="40"/>
            <c:invertIfNegative val="0"/>
            <c:bubble3D val="0"/>
          </c:dPt>
          <c:dPt>
            <c:idx val="57"/>
            <c:invertIfNegative val="0"/>
            <c:bubble3D val="0"/>
          </c:dPt>
          <c:dPt>
            <c:idx val="60"/>
            <c:invertIfNegative val="0"/>
            <c:bubble3D val="0"/>
          </c:dPt>
          <c:dPt>
            <c:idx val="6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5"/>
            <c:invertIfNegative val="0"/>
            <c:bubble3D val="0"/>
          </c:dPt>
          <c:dPt>
            <c:idx val="66"/>
            <c:invertIfNegative val="0"/>
            <c:bubble3D val="0"/>
          </c:dPt>
          <c:cat>
            <c:strRef>
              <c:f>Sheet1!$A$2:$A$69</c:f>
              <c:strCache>
                <c:ptCount val="68"/>
                <c:pt idx="0">
                  <c:v>2000</c:v>
                </c:pt>
                <c:pt idx="2">
                  <c:v>2002</c:v>
                </c:pt>
                <c:pt idx="4">
                  <c:v>2004</c:v>
                </c:pt>
                <c:pt idx="6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Jan</c:v>
                </c:pt>
                <c:pt idx="11">
                  <c:v>Feb</c:v>
                </c:pt>
                <c:pt idx="12">
                  <c:v>Mar</c:v>
                </c:pt>
                <c:pt idx="13">
                  <c:v>Apr</c:v>
                </c:pt>
                <c:pt idx="14">
                  <c:v>May</c:v>
                </c:pt>
                <c:pt idx="15">
                  <c:v>Jun</c:v>
                </c:pt>
                <c:pt idx="16">
                  <c:v>Jul</c:v>
                </c:pt>
                <c:pt idx="17">
                  <c:v>Aug</c:v>
                </c:pt>
                <c:pt idx="18">
                  <c:v>Sep</c:v>
                </c:pt>
                <c:pt idx="19">
                  <c:v>Oct</c:v>
                </c:pt>
                <c:pt idx="20">
                  <c:v>Nov</c:v>
                </c:pt>
                <c:pt idx="21">
                  <c:v>Dec</c:v>
                </c:pt>
                <c:pt idx="22">
                  <c:v>Jan</c:v>
                </c:pt>
                <c:pt idx="23">
                  <c:v>Feb</c:v>
                </c:pt>
                <c:pt idx="24">
                  <c:v>Mar</c:v>
                </c:pt>
                <c:pt idx="25">
                  <c:v>Apr</c:v>
                </c:pt>
                <c:pt idx="26">
                  <c:v>May</c:v>
                </c:pt>
                <c:pt idx="27">
                  <c:v>Jun</c:v>
                </c:pt>
                <c:pt idx="28">
                  <c:v>Jul</c:v>
                </c:pt>
                <c:pt idx="29">
                  <c:v>Aug</c:v>
                </c:pt>
                <c:pt idx="30">
                  <c:v>Sep</c:v>
                </c:pt>
                <c:pt idx="31">
                  <c:v>Oct</c:v>
                </c:pt>
                <c:pt idx="32">
                  <c:v>Nov</c:v>
                </c:pt>
                <c:pt idx="33">
                  <c:v>Dec</c:v>
                </c:pt>
                <c:pt idx="34">
                  <c:v>Jan</c:v>
                </c:pt>
                <c:pt idx="35">
                  <c:v>Feb</c:v>
                </c:pt>
                <c:pt idx="36">
                  <c:v>Mar</c:v>
                </c:pt>
                <c:pt idx="37">
                  <c:v>Apr</c:v>
                </c:pt>
                <c:pt idx="38">
                  <c:v>May</c:v>
                </c:pt>
                <c:pt idx="39">
                  <c:v>Jun</c:v>
                </c:pt>
                <c:pt idx="40">
                  <c:v>Jul</c:v>
                </c:pt>
                <c:pt idx="41">
                  <c:v>Aug</c:v>
                </c:pt>
                <c:pt idx="42">
                  <c:v>Sep</c:v>
                </c:pt>
                <c:pt idx="43">
                  <c:v>Oct</c:v>
                </c:pt>
                <c:pt idx="44">
                  <c:v>Nov</c:v>
                </c:pt>
                <c:pt idx="45">
                  <c:v>Dec</c:v>
                </c:pt>
                <c:pt idx="46">
                  <c:v>Jan</c:v>
                </c:pt>
                <c:pt idx="47">
                  <c:v>Feb</c:v>
                </c:pt>
                <c:pt idx="48">
                  <c:v>Mar</c:v>
                </c:pt>
                <c:pt idx="49">
                  <c:v>Apr</c:v>
                </c:pt>
                <c:pt idx="50">
                  <c:v>May</c:v>
                </c:pt>
                <c:pt idx="51">
                  <c:v>Jun</c:v>
                </c:pt>
                <c:pt idx="52">
                  <c:v>Jul</c:v>
                </c:pt>
                <c:pt idx="53">
                  <c:v>Aug</c:v>
                </c:pt>
                <c:pt idx="54">
                  <c:v>Sep</c:v>
                </c:pt>
                <c:pt idx="55">
                  <c:v>Oct</c:v>
                </c:pt>
                <c:pt idx="56">
                  <c:v>Nov</c:v>
                </c:pt>
                <c:pt idx="57">
                  <c:v>Dec</c:v>
                </c:pt>
                <c:pt idx="58">
                  <c:v>Jan</c:v>
                </c:pt>
                <c:pt idx="59">
                  <c:v>Feb</c:v>
                </c:pt>
                <c:pt idx="60">
                  <c:v>Mar</c:v>
                </c:pt>
                <c:pt idx="61">
                  <c:v>Apr</c:v>
                </c:pt>
                <c:pt idx="62">
                  <c:v>May</c:v>
                </c:pt>
                <c:pt idx="63">
                  <c:v>Jun</c:v>
                </c:pt>
                <c:pt idx="64">
                  <c:v>Jul</c:v>
                </c:pt>
                <c:pt idx="65">
                  <c:v>Aug</c:v>
                </c:pt>
                <c:pt idx="66">
                  <c:v>Sep</c:v>
                </c:pt>
                <c:pt idx="67">
                  <c:v>Oct</c:v>
                </c:pt>
              </c:strCache>
            </c:strRef>
          </c:cat>
          <c:val>
            <c:numRef>
              <c:f>Sheet1!$B$2:$B$69</c:f>
              <c:numCache>
                <c:formatCode>_(* #,##0.0_);_(* \(#,##0.0\);_(* "-"??_);_(@_)</c:formatCode>
                <c:ptCount val="68"/>
                <c:pt idx="0">
                  <c:v>3.5130032549681429</c:v>
                </c:pt>
                <c:pt idx="1">
                  <c:v>5.6644346206214591</c:v>
                </c:pt>
                <c:pt idx="2">
                  <c:v>13.884077971362974</c:v>
                </c:pt>
                <c:pt idx="3">
                  <c:v>13.792210974724593</c:v>
                </c:pt>
                <c:pt idx="4">
                  <c:v>19.530811320483458</c:v>
                </c:pt>
                <c:pt idx="5">
                  <c:v>21.718674101238655</c:v>
                </c:pt>
                <c:pt idx="6">
                  <c:v>5.4404632674845255</c:v>
                </c:pt>
                <c:pt idx="7">
                  <c:v>3.3849044379554298</c:v>
                </c:pt>
                <c:pt idx="8">
                  <c:v>-7.5333825789882507</c:v>
                </c:pt>
                <c:pt idx="9">
                  <c:v>-15.646520163648031</c:v>
                </c:pt>
                <c:pt idx="10" formatCode="General">
                  <c:v>-11.1</c:v>
                </c:pt>
                <c:pt idx="11" formatCode="General">
                  <c:v>-10</c:v>
                </c:pt>
                <c:pt idx="12" formatCode="General">
                  <c:v>-11.8</c:v>
                </c:pt>
                <c:pt idx="13" formatCode="General">
                  <c:v>-8</c:v>
                </c:pt>
                <c:pt idx="14" formatCode="General">
                  <c:v>-6.4</c:v>
                </c:pt>
                <c:pt idx="15" formatCode="General">
                  <c:v>-7.7</c:v>
                </c:pt>
                <c:pt idx="16" formatCode="General">
                  <c:v>0.5</c:v>
                </c:pt>
                <c:pt idx="17" formatCode="General">
                  <c:v>-1.4</c:v>
                </c:pt>
                <c:pt idx="18" formatCode="General">
                  <c:v>-1.7</c:v>
                </c:pt>
                <c:pt idx="19" formatCode="General">
                  <c:v>0.3</c:v>
                </c:pt>
                <c:pt idx="20" formatCode="General">
                  <c:v>5.0999999999999996</c:v>
                </c:pt>
                <c:pt idx="21" formatCode="General">
                  <c:v>-1.2</c:v>
                </c:pt>
                <c:pt idx="22" formatCode="General">
                  <c:v>2.2999999999999998</c:v>
                </c:pt>
                <c:pt idx="23" formatCode="General">
                  <c:v>-8.6</c:v>
                </c:pt>
                <c:pt idx="24" formatCode="General">
                  <c:v>3.9</c:v>
                </c:pt>
                <c:pt idx="25" formatCode="General">
                  <c:v>-3.5</c:v>
                </c:pt>
                <c:pt idx="26" formatCode="General">
                  <c:v>-2.2000000000000002</c:v>
                </c:pt>
                <c:pt idx="27" formatCode="General">
                  <c:v>-2.1</c:v>
                </c:pt>
                <c:pt idx="28" formatCode="General">
                  <c:v>-5.8</c:v>
                </c:pt>
                <c:pt idx="29" formatCode="General">
                  <c:v>-2.6</c:v>
                </c:pt>
                <c:pt idx="30" formatCode="General">
                  <c:v>-5.4</c:v>
                </c:pt>
                <c:pt idx="31" formatCode="General">
                  <c:v>-12.5</c:v>
                </c:pt>
                <c:pt idx="32" formatCode="General">
                  <c:v>-7.3</c:v>
                </c:pt>
                <c:pt idx="33" formatCode="General">
                  <c:v>-10.1</c:v>
                </c:pt>
                <c:pt idx="34" formatCode="General">
                  <c:v>-5.3</c:v>
                </c:pt>
                <c:pt idx="35" formatCode="General">
                  <c:v>-1.8</c:v>
                </c:pt>
                <c:pt idx="36" formatCode="General">
                  <c:v>-1</c:v>
                </c:pt>
                <c:pt idx="37" formatCode="General">
                  <c:v>9.5</c:v>
                </c:pt>
                <c:pt idx="38" formatCode="General">
                  <c:v>10.9</c:v>
                </c:pt>
                <c:pt idx="39" formatCode="General">
                  <c:v>5.4</c:v>
                </c:pt>
                <c:pt idx="40" formatCode="General">
                  <c:v>4.3</c:v>
                </c:pt>
                <c:pt idx="41" formatCode="General">
                  <c:v>0.5</c:v>
                </c:pt>
                <c:pt idx="42" formatCode="General">
                  <c:v>9.1999999999999993</c:v>
                </c:pt>
                <c:pt idx="43" formatCode="General">
                  <c:v>10.5</c:v>
                </c:pt>
                <c:pt idx="44" formatCode="General">
                  <c:v>6.5</c:v>
                </c:pt>
                <c:pt idx="45" formatCode="General">
                  <c:v>14.4</c:v>
                </c:pt>
                <c:pt idx="46" formatCode="General">
                  <c:v>3.8</c:v>
                </c:pt>
                <c:pt idx="47" formatCode="General">
                  <c:v>11</c:v>
                </c:pt>
                <c:pt idx="48" formatCode="General">
                  <c:v>11.2</c:v>
                </c:pt>
                <c:pt idx="49" formatCode="General">
                  <c:v>7.6</c:v>
                </c:pt>
                <c:pt idx="50" formatCode="General">
                  <c:v>9.6999999999999993</c:v>
                </c:pt>
                <c:pt idx="51" formatCode="0.0">
                  <c:v>10.866266062397299</c:v>
                </c:pt>
                <c:pt idx="52" formatCode="0.0">
                  <c:v>11.5990734004932</c:v>
                </c:pt>
                <c:pt idx="53" formatCode="0.0">
                  <c:v>11.7785811297928</c:v>
                </c:pt>
                <c:pt idx="54" formatCode="0.0">
                  <c:v>5.6407660430866997</c:v>
                </c:pt>
                <c:pt idx="55" formatCode="0.0">
                  <c:v>9.3392342099914192</c:v>
                </c:pt>
                <c:pt idx="56" formatCode="0.0">
                  <c:v>10.280130368330999</c:v>
                </c:pt>
                <c:pt idx="57">
                  <c:v>4.951868778813167</c:v>
                </c:pt>
                <c:pt idx="58" formatCode="General">
                  <c:v>11.7420736931166</c:v>
                </c:pt>
                <c:pt idx="59" formatCode="General">
                  <c:v>13.4211705360535</c:v>
                </c:pt>
                <c:pt idx="60" formatCode="0.0">
                  <c:v>4.7</c:v>
                </c:pt>
                <c:pt idx="61" formatCode="0.0">
                  <c:v>4.3925734566874652</c:v>
                </c:pt>
                <c:pt idx="62" formatCode="0.0">
                  <c:v>0.69693882094697623</c:v>
                </c:pt>
                <c:pt idx="63" formatCode="0.0">
                  <c:v>-0.45309451707326781</c:v>
                </c:pt>
                <c:pt idx="64" formatCode="0.0">
                  <c:v>-2.0537183211127679</c:v>
                </c:pt>
                <c:pt idx="65" formatCode="0.0">
                  <c:v>1.5971185822739222</c:v>
                </c:pt>
                <c:pt idx="66" formatCode="0.0">
                  <c:v>3.6033107988634598</c:v>
                </c:pt>
                <c:pt idx="67" formatCode="0.0">
                  <c:v>4.129567380900113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5626248"/>
        <c:axId val="295630168"/>
      </c:barChart>
      <c:catAx>
        <c:axId val="295626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en-US"/>
          </a:p>
        </c:txPr>
        <c:crossAx val="295630168"/>
        <c:crosses val="autoZero"/>
        <c:auto val="1"/>
        <c:lblAlgn val="ctr"/>
        <c:lblOffset val="100"/>
        <c:noMultiLvlLbl val="0"/>
      </c:catAx>
      <c:valAx>
        <c:axId val="2956301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95626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74421829346799E-2"/>
          <c:y val="8.1984967788117397E-2"/>
          <c:w val="0.9072299806863765"/>
          <c:h val="0.87239370078740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2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7"/>
            <c:invertIfNegative val="0"/>
            <c:bubble3D val="0"/>
          </c:dPt>
          <c:dPt>
            <c:idx val="39"/>
            <c:invertIfNegative val="0"/>
            <c:bubble3D val="0"/>
          </c:dPt>
          <c:dPt>
            <c:idx val="40"/>
            <c:invertIfNegative val="0"/>
            <c:bubble3D val="0"/>
          </c:dPt>
          <c:dPt>
            <c:idx val="57"/>
            <c:invertIfNegative val="0"/>
            <c:bubble3D val="0"/>
          </c:dPt>
          <c:dPt>
            <c:idx val="60"/>
            <c:invertIfNegative val="0"/>
            <c:bubble3D val="0"/>
          </c:dPt>
          <c:dPt>
            <c:idx val="65"/>
            <c:invertIfNegative val="0"/>
            <c:bubble3D val="0"/>
          </c:dPt>
          <c:dPt>
            <c:idx val="66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Sheet1!$A$2:$A$69</c:f>
              <c:strCache>
                <c:ptCount val="68"/>
                <c:pt idx="0">
                  <c:v>2000</c:v>
                </c:pt>
                <c:pt idx="2">
                  <c:v>2002</c:v>
                </c:pt>
                <c:pt idx="4">
                  <c:v>2004</c:v>
                </c:pt>
                <c:pt idx="6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Jan</c:v>
                </c:pt>
                <c:pt idx="11">
                  <c:v>Feb</c:v>
                </c:pt>
                <c:pt idx="12">
                  <c:v>Mar</c:v>
                </c:pt>
                <c:pt idx="13">
                  <c:v>Apr</c:v>
                </c:pt>
                <c:pt idx="14">
                  <c:v>May</c:v>
                </c:pt>
                <c:pt idx="15">
                  <c:v>Jun</c:v>
                </c:pt>
                <c:pt idx="16">
                  <c:v>Jul</c:v>
                </c:pt>
                <c:pt idx="17">
                  <c:v>Aug</c:v>
                </c:pt>
                <c:pt idx="18">
                  <c:v>Sep</c:v>
                </c:pt>
                <c:pt idx="19">
                  <c:v>Oct</c:v>
                </c:pt>
                <c:pt idx="20">
                  <c:v>Nov</c:v>
                </c:pt>
                <c:pt idx="21">
                  <c:v>Dec</c:v>
                </c:pt>
                <c:pt idx="22">
                  <c:v>Jan</c:v>
                </c:pt>
                <c:pt idx="23">
                  <c:v>Feb</c:v>
                </c:pt>
                <c:pt idx="24">
                  <c:v>Mar</c:v>
                </c:pt>
                <c:pt idx="25">
                  <c:v>Apr</c:v>
                </c:pt>
                <c:pt idx="26">
                  <c:v>May</c:v>
                </c:pt>
                <c:pt idx="27">
                  <c:v>Jun</c:v>
                </c:pt>
                <c:pt idx="28">
                  <c:v>Jul</c:v>
                </c:pt>
                <c:pt idx="29">
                  <c:v>Aug</c:v>
                </c:pt>
                <c:pt idx="30">
                  <c:v>Sep</c:v>
                </c:pt>
                <c:pt idx="31">
                  <c:v>Oct</c:v>
                </c:pt>
                <c:pt idx="32">
                  <c:v>Nov</c:v>
                </c:pt>
                <c:pt idx="33">
                  <c:v>Dec</c:v>
                </c:pt>
                <c:pt idx="34">
                  <c:v>Jan</c:v>
                </c:pt>
                <c:pt idx="35">
                  <c:v>Feb</c:v>
                </c:pt>
                <c:pt idx="36">
                  <c:v>Mar</c:v>
                </c:pt>
                <c:pt idx="37">
                  <c:v>Apr</c:v>
                </c:pt>
                <c:pt idx="38">
                  <c:v>May</c:v>
                </c:pt>
                <c:pt idx="39">
                  <c:v>Jun</c:v>
                </c:pt>
                <c:pt idx="40">
                  <c:v>Jul</c:v>
                </c:pt>
                <c:pt idx="41">
                  <c:v>Aug</c:v>
                </c:pt>
                <c:pt idx="42">
                  <c:v>Sep</c:v>
                </c:pt>
                <c:pt idx="43">
                  <c:v>Oct</c:v>
                </c:pt>
                <c:pt idx="44">
                  <c:v>Nov</c:v>
                </c:pt>
                <c:pt idx="45">
                  <c:v>Dec</c:v>
                </c:pt>
                <c:pt idx="46">
                  <c:v>Jan</c:v>
                </c:pt>
                <c:pt idx="47">
                  <c:v>Feb</c:v>
                </c:pt>
                <c:pt idx="48">
                  <c:v>Mar</c:v>
                </c:pt>
                <c:pt idx="49">
                  <c:v>Apr</c:v>
                </c:pt>
                <c:pt idx="50">
                  <c:v>May</c:v>
                </c:pt>
                <c:pt idx="51">
                  <c:v>Jun</c:v>
                </c:pt>
                <c:pt idx="52">
                  <c:v>Jul</c:v>
                </c:pt>
                <c:pt idx="53">
                  <c:v>Aug</c:v>
                </c:pt>
                <c:pt idx="54">
                  <c:v>Sep</c:v>
                </c:pt>
                <c:pt idx="55">
                  <c:v>Oct</c:v>
                </c:pt>
                <c:pt idx="56">
                  <c:v>Nov</c:v>
                </c:pt>
                <c:pt idx="57">
                  <c:v>Dec</c:v>
                </c:pt>
                <c:pt idx="58">
                  <c:v>Jan</c:v>
                </c:pt>
                <c:pt idx="59">
                  <c:v>Feb</c:v>
                </c:pt>
                <c:pt idx="60">
                  <c:v>Mar</c:v>
                </c:pt>
                <c:pt idx="61">
                  <c:v>Apr</c:v>
                </c:pt>
                <c:pt idx="62">
                  <c:v>May</c:v>
                </c:pt>
                <c:pt idx="63">
                  <c:v>Jun</c:v>
                </c:pt>
                <c:pt idx="64">
                  <c:v>Jul</c:v>
                </c:pt>
                <c:pt idx="65">
                  <c:v>Aug</c:v>
                </c:pt>
                <c:pt idx="66">
                  <c:v>Sep</c:v>
                </c:pt>
                <c:pt idx="67">
                  <c:v>Oct</c:v>
                </c:pt>
              </c:strCache>
            </c:strRef>
          </c:cat>
          <c:val>
            <c:numRef>
              <c:f>Sheet1!$B$2:$B$69</c:f>
              <c:numCache>
                <c:formatCode>_(* #,##0.0_);_(* \(#,##0.0\);_(* "-"??_);_(@_)</c:formatCode>
                <c:ptCount val="68"/>
                <c:pt idx="0">
                  <c:v>5.4</c:v>
                </c:pt>
                <c:pt idx="1">
                  <c:v>10.199999999999999</c:v>
                </c:pt>
                <c:pt idx="2">
                  <c:v>13.6</c:v>
                </c:pt>
                <c:pt idx="3">
                  <c:v>14.4</c:v>
                </c:pt>
                <c:pt idx="4">
                  <c:v>21.9</c:v>
                </c:pt>
                <c:pt idx="5">
                  <c:v>22.9</c:v>
                </c:pt>
                <c:pt idx="6">
                  <c:v>1.1000000000000001</c:v>
                </c:pt>
                <c:pt idx="7">
                  <c:v>-1.1000000000000001</c:v>
                </c:pt>
                <c:pt idx="8">
                  <c:v>-23.1</c:v>
                </c:pt>
                <c:pt idx="9">
                  <c:v>-6.4</c:v>
                </c:pt>
                <c:pt idx="10" formatCode="General">
                  <c:v>18.899999999999999</c:v>
                </c:pt>
                <c:pt idx="11" formatCode="General">
                  <c:v>15.9</c:v>
                </c:pt>
                <c:pt idx="12" formatCode="General">
                  <c:v>16.600000000000001</c:v>
                </c:pt>
                <c:pt idx="13" formatCode="General">
                  <c:v>16.399999999999999</c:v>
                </c:pt>
                <c:pt idx="14" formatCode="General">
                  <c:v>12</c:v>
                </c:pt>
                <c:pt idx="15" formatCode="General">
                  <c:v>11.1</c:v>
                </c:pt>
                <c:pt idx="16" formatCode="General">
                  <c:v>9.1</c:v>
                </c:pt>
                <c:pt idx="17" formatCode="General">
                  <c:v>9.1</c:v>
                </c:pt>
                <c:pt idx="18" formatCode="General">
                  <c:v>6.2</c:v>
                </c:pt>
                <c:pt idx="19" formatCode="General">
                  <c:v>10</c:v>
                </c:pt>
                <c:pt idx="20" formatCode="General">
                  <c:v>9.5</c:v>
                </c:pt>
                <c:pt idx="21" formatCode="General">
                  <c:v>3.8</c:v>
                </c:pt>
                <c:pt idx="22" formatCode="General">
                  <c:v>0.4</c:v>
                </c:pt>
                <c:pt idx="23" formatCode="General">
                  <c:v>6</c:v>
                </c:pt>
                <c:pt idx="24" formatCode="General">
                  <c:v>2.1</c:v>
                </c:pt>
                <c:pt idx="25" formatCode="General">
                  <c:v>4.0999999999999996</c:v>
                </c:pt>
                <c:pt idx="26" formatCode="General">
                  <c:v>4.3</c:v>
                </c:pt>
                <c:pt idx="27" formatCode="General">
                  <c:v>5.6</c:v>
                </c:pt>
                <c:pt idx="28" formatCode="General">
                  <c:v>-0.4</c:v>
                </c:pt>
                <c:pt idx="29" formatCode="General">
                  <c:v>2.6</c:v>
                </c:pt>
                <c:pt idx="30" formatCode="General">
                  <c:v>7.2</c:v>
                </c:pt>
                <c:pt idx="31" formatCode="General">
                  <c:v>-1.5</c:v>
                </c:pt>
                <c:pt idx="32" formatCode="General">
                  <c:v>0</c:v>
                </c:pt>
                <c:pt idx="33" formatCode="General">
                  <c:v>-3.1</c:v>
                </c:pt>
                <c:pt idx="34" formatCode="General">
                  <c:v>4.5</c:v>
                </c:pt>
                <c:pt idx="35" formatCode="General">
                  <c:v>2.2999999999999998</c:v>
                </c:pt>
                <c:pt idx="36" formatCode="General">
                  <c:v>8.3000000000000007</c:v>
                </c:pt>
                <c:pt idx="37" formatCode="General">
                  <c:v>5.4</c:v>
                </c:pt>
                <c:pt idx="38" formatCode="General">
                  <c:v>6.1</c:v>
                </c:pt>
                <c:pt idx="39" formatCode="General">
                  <c:v>2.8</c:v>
                </c:pt>
                <c:pt idx="40" formatCode="General">
                  <c:v>4.5999999999999996</c:v>
                </c:pt>
                <c:pt idx="41" formatCode="General">
                  <c:v>4.5</c:v>
                </c:pt>
                <c:pt idx="42" formatCode="General">
                  <c:v>2.4</c:v>
                </c:pt>
                <c:pt idx="43" formatCode="General">
                  <c:v>5.6</c:v>
                </c:pt>
                <c:pt idx="44" formatCode="General">
                  <c:v>9.6</c:v>
                </c:pt>
                <c:pt idx="45" formatCode="General">
                  <c:v>13</c:v>
                </c:pt>
                <c:pt idx="46" formatCode="General">
                  <c:v>9.1</c:v>
                </c:pt>
                <c:pt idx="47" formatCode="General">
                  <c:v>10.199999999999999</c:v>
                </c:pt>
                <c:pt idx="48" formatCode="General">
                  <c:v>10.1</c:v>
                </c:pt>
                <c:pt idx="49" formatCode="General">
                  <c:v>9.5</c:v>
                </c:pt>
                <c:pt idx="50" formatCode="General">
                  <c:v>7.8</c:v>
                </c:pt>
                <c:pt idx="51" formatCode="0.0">
                  <c:v>7.4</c:v>
                </c:pt>
                <c:pt idx="52" formatCode="0.0">
                  <c:v>6.8</c:v>
                </c:pt>
                <c:pt idx="53" formatCode="0.0">
                  <c:v>3.8</c:v>
                </c:pt>
                <c:pt idx="54">
                  <c:v>8.1999999999999993</c:v>
                </c:pt>
                <c:pt idx="55" formatCode="0.0">
                  <c:v>9.8000000000000007</c:v>
                </c:pt>
                <c:pt idx="56" formatCode="0.0">
                  <c:v>1.4</c:v>
                </c:pt>
                <c:pt idx="57">
                  <c:v>6.6</c:v>
                </c:pt>
                <c:pt idx="58" formatCode="0.0">
                  <c:v>3.6</c:v>
                </c:pt>
                <c:pt idx="59" formatCode="0.0">
                  <c:v>4.5</c:v>
                </c:pt>
                <c:pt idx="60" formatCode="General">
                  <c:v>1</c:v>
                </c:pt>
                <c:pt idx="61" formatCode="General">
                  <c:v>2.4</c:v>
                </c:pt>
                <c:pt idx="62" formatCode="General">
                  <c:v>1</c:v>
                </c:pt>
                <c:pt idx="63" formatCode="General">
                  <c:v>1.6</c:v>
                </c:pt>
                <c:pt idx="64" formatCode="General">
                  <c:v>2.2000000000000002</c:v>
                </c:pt>
                <c:pt idx="65" formatCode="General">
                  <c:v>4.0999999999999996</c:v>
                </c:pt>
                <c:pt idx="66" formatCode="General">
                  <c:v>-1.5</c:v>
                </c:pt>
                <c:pt idx="67" formatCode="General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5630560"/>
        <c:axId val="295630952"/>
      </c:barChart>
      <c:catAx>
        <c:axId val="29563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en-US"/>
          </a:p>
        </c:txPr>
        <c:crossAx val="295630952"/>
        <c:crosses val="autoZero"/>
        <c:auto val="1"/>
        <c:lblAlgn val="ctr"/>
        <c:lblOffset val="100"/>
        <c:noMultiLvlLbl val="0"/>
      </c:catAx>
      <c:valAx>
        <c:axId val="29563095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9563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32934772042433E-2"/>
          <c:y val="4.9947381363921912E-2"/>
          <c:w val="0.86521957324778853"/>
          <c:h val="0.75348848410824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3mo avg</c:v>
                </c:pt>
              </c:strCache>
            </c:strRef>
          </c:tx>
          <c:spPr>
            <a:solidFill>
              <a:srgbClr val="124F74"/>
            </a:solidFill>
            <a:ln>
              <a:solidFill>
                <a:srgbClr val="124F74"/>
              </a:solidFill>
            </a:ln>
          </c:spPr>
          <c:invertIfNegative val="0"/>
          <c:cat>
            <c:numRef>
              <c:f>Sheet1!$A$2:$A$178</c:f>
              <c:numCache>
                <c:formatCode>[$-409]mmm\-yy;@</c:formatCode>
                <c:ptCount val="17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</c:numCache>
            </c:numRef>
          </c:cat>
          <c:val>
            <c:numRef>
              <c:f>Sheet1!$B$2:$B$178</c:f>
              <c:numCache>
                <c:formatCode>0</c:formatCode>
                <c:ptCount val="177"/>
                <c:pt idx="0">
                  <c:v>3015.3333333333348</c:v>
                </c:pt>
                <c:pt idx="1">
                  <c:v>3022.3333333333348</c:v>
                </c:pt>
                <c:pt idx="2">
                  <c:v>3072.6666666666656</c:v>
                </c:pt>
                <c:pt idx="3">
                  <c:v>3151.6666666666656</c:v>
                </c:pt>
                <c:pt idx="4">
                  <c:v>3280.6666666666656</c:v>
                </c:pt>
                <c:pt idx="5">
                  <c:v>3266</c:v>
                </c:pt>
                <c:pt idx="6">
                  <c:v>3502</c:v>
                </c:pt>
                <c:pt idx="7">
                  <c:v>3551.6666666666656</c:v>
                </c:pt>
                <c:pt idx="8">
                  <c:v>3132.3333333333348</c:v>
                </c:pt>
                <c:pt idx="9">
                  <c:v>2978</c:v>
                </c:pt>
                <c:pt idx="10">
                  <c:v>2990.6666666666656</c:v>
                </c:pt>
                <c:pt idx="11">
                  <c:v>3167.6666666666656</c:v>
                </c:pt>
                <c:pt idx="12">
                  <c:v>2966</c:v>
                </c:pt>
                <c:pt idx="13">
                  <c:v>3098.3333333333348</c:v>
                </c:pt>
                <c:pt idx="14">
                  <c:v>3304.3333333333348</c:v>
                </c:pt>
                <c:pt idx="15">
                  <c:v>3391.3333333333348</c:v>
                </c:pt>
                <c:pt idx="16">
                  <c:v>3137.3333333333348</c:v>
                </c:pt>
                <c:pt idx="17">
                  <c:v>3289.3333333333348</c:v>
                </c:pt>
                <c:pt idx="18">
                  <c:v>3184.3333333333348</c:v>
                </c:pt>
                <c:pt idx="19">
                  <c:v>3181.6666666666656</c:v>
                </c:pt>
                <c:pt idx="20">
                  <c:v>2780.6666666666656</c:v>
                </c:pt>
                <c:pt idx="21">
                  <c:v>2923.3333333333348</c:v>
                </c:pt>
                <c:pt idx="22">
                  <c:v>2972.6666666666656</c:v>
                </c:pt>
                <c:pt idx="23">
                  <c:v>3016</c:v>
                </c:pt>
                <c:pt idx="24">
                  <c:v>2885.6666666666656</c:v>
                </c:pt>
                <c:pt idx="25">
                  <c:v>2741.3333333333348</c:v>
                </c:pt>
                <c:pt idx="26">
                  <c:v>3049.6666666666656</c:v>
                </c:pt>
                <c:pt idx="27">
                  <c:v>3237.3333333333348</c:v>
                </c:pt>
                <c:pt idx="28">
                  <c:v>3374.6666666666656</c:v>
                </c:pt>
                <c:pt idx="29">
                  <c:v>3168</c:v>
                </c:pt>
                <c:pt idx="30">
                  <c:v>3385.6666666666656</c:v>
                </c:pt>
                <c:pt idx="31">
                  <c:v>3488</c:v>
                </c:pt>
                <c:pt idx="32">
                  <c:v>3599.6666666666656</c:v>
                </c:pt>
                <c:pt idx="33">
                  <c:v>3414.6666666666656</c:v>
                </c:pt>
                <c:pt idx="34">
                  <c:v>3315.6666666666656</c:v>
                </c:pt>
                <c:pt idx="35">
                  <c:v>3340.6666666666656</c:v>
                </c:pt>
                <c:pt idx="36">
                  <c:v>3249</c:v>
                </c:pt>
                <c:pt idx="37">
                  <c:v>3232.3333333333348</c:v>
                </c:pt>
                <c:pt idx="38">
                  <c:v>3079.6666666666656</c:v>
                </c:pt>
                <c:pt idx="39">
                  <c:v>3052.6666666666656</c:v>
                </c:pt>
                <c:pt idx="40">
                  <c:v>3264.6666666666656</c:v>
                </c:pt>
                <c:pt idx="41">
                  <c:v>3858.6666666666656</c:v>
                </c:pt>
                <c:pt idx="42">
                  <c:v>3825.6666666666656</c:v>
                </c:pt>
                <c:pt idx="43">
                  <c:v>3639</c:v>
                </c:pt>
                <c:pt idx="44">
                  <c:v>2998.3333333333348</c:v>
                </c:pt>
                <c:pt idx="45">
                  <c:v>2895.6666666666656</c:v>
                </c:pt>
                <c:pt idx="46">
                  <c:v>2517</c:v>
                </c:pt>
                <c:pt idx="47">
                  <c:v>2557.6666666666656</c:v>
                </c:pt>
                <c:pt idx="48">
                  <c:v>2553.3333333333348</c:v>
                </c:pt>
                <c:pt idx="49">
                  <c:v>2793</c:v>
                </c:pt>
                <c:pt idx="50">
                  <c:v>2754</c:v>
                </c:pt>
                <c:pt idx="51">
                  <c:v>3305</c:v>
                </c:pt>
                <c:pt idx="52">
                  <c:v>3413.6666666666656</c:v>
                </c:pt>
                <c:pt idx="53">
                  <c:v>3616</c:v>
                </c:pt>
                <c:pt idx="54">
                  <c:v>3179</c:v>
                </c:pt>
                <c:pt idx="55">
                  <c:v>3205.3333333333348</c:v>
                </c:pt>
                <c:pt idx="56">
                  <c:v>3254.3333333333348</c:v>
                </c:pt>
                <c:pt idx="57">
                  <c:v>3334</c:v>
                </c:pt>
                <c:pt idx="58">
                  <c:v>2925.6666666666656</c:v>
                </c:pt>
                <c:pt idx="59">
                  <c:v>2522</c:v>
                </c:pt>
                <c:pt idx="60">
                  <c:v>2147.3333333333348</c:v>
                </c:pt>
                <c:pt idx="61">
                  <c:v>2384</c:v>
                </c:pt>
                <c:pt idx="62">
                  <c:v>2767.3333333333348</c:v>
                </c:pt>
                <c:pt idx="63">
                  <c:v>3042.6666666666656</c:v>
                </c:pt>
                <c:pt idx="64">
                  <c:v>3364.6666666666656</c:v>
                </c:pt>
                <c:pt idx="65">
                  <c:v>3905</c:v>
                </c:pt>
                <c:pt idx="66">
                  <c:v>3837</c:v>
                </c:pt>
                <c:pt idx="67">
                  <c:v>3695.6666666666656</c:v>
                </c:pt>
                <c:pt idx="68">
                  <c:v>2607.3333333333348</c:v>
                </c:pt>
                <c:pt idx="69">
                  <c:v>2432.6666666666656</c:v>
                </c:pt>
                <c:pt idx="70">
                  <c:v>2089.6666666666656</c:v>
                </c:pt>
                <c:pt idx="71">
                  <c:v>2281</c:v>
                </c:pt>
                <c:pt idx="72">
                  <c:v>2564.6666666666656</c:v>
                </c:pt>
                <c:pt idx="73">
                  <c:v>2739.6666666666656</c:v>
                </c:pt>
                <c:pt idx="74">
                  <c:v>2897</c:v>
                </c:pt>
                <c:pt idx="75">
                  <c:v>2793.3333333333348</c:v>
                </c:pt>
                <c:pt idx="76">
                  <c:v>2807</c:v>
                </c:pt>
                <c:pt idx="77">
                  <c:v>2579.6666666666656</c:v>
                </c:pt>
                <c:pt idx="78">
                  <c:v>2279.6666666666656</c:v>
                </c:pt>
                <c:pt idx="79">
                  <c:v>2104</c:v>
                </c:pt>
                <c:pt idx="80">
                  <c:v>2174</c:v>
                </c:pt>
                <c:pt idx="81">
                  <c:v>2215</c:v>
                </c:pt>
                <c:pt idx="82">
                  <c:v>2021.6666666666667</c:v>
                </c:pt>
                <c:pt idx="83">
                  <c:v>1517.6666666666667</c:v>
                </c:pt>
                <c:pt idx="84">
                  <c:v>1377</c:v>
                </c:pt>
                <c:pt idx="85">
                  <c:v>1604.3333333333328</c:v>
                </c:pt>
                <c:pt idx="86">
                  <c:v>2130.3333333333348</c:v>
                </c:pt>
                <c:pt idx="87">
                  <c:v>2248.6666666666656</c:v>
                </c:pt>
                <c:pt idx="88">
                  <c:v>2675.6666666666656</c:v>
                </c:pt>
                <c:pt idx="89">
                  <c:v>2437</c:v>
                </c:pt>
                <c:pt idx="90">
                  <c:v>2366.6666666666656</c:v>
                </c:pt>
                <c:pt idx="91">
                  <c:v>1817</c:v>
                </c:pt>
                <c:pt idx="92">
                  <c:v>1510</c:v>
                </c:pt>
                <c:pt idx="93">
                  <c:v>1424.6666666666667</c:v>
                </c:pt>
                <c:pt idx="94">
                  <c:v>1186.6666666666667</c:v>
                </c:pt>
                <c:pt idx="95">
                  <c:v>1627.6666666666667</c:v>
                </c:pt>
                <c:pt idx="96">
                  <c:v>1696.6666666666667</c:v>
                </c:pt>
                <c:pt idx="97">
                  <c:v>1801</c:v>
                </c:pt>
                <c:pt idx="98">
                  <c:v>1466</c:v>
                </c:pt>
                <c:pt idx="99">
                  <c:v>1333.3333333333328</c:v>
                </c:pt>
                <c:pt idx="100">
                  <c:v>1248.6666666666667</c:v>
                </c:pt>
                <c:pt idx="101">
                  <c:v>1235</c:v>
                </c:pt>
                <c:pt idx="102">
                  <c:v>1264</c:v>
                </c:pt>
                <c:pt idx="103">
                  <c:v>1252.6666666666667</c:v>
                </c:pt>
                <c:pt idx="104">
                  <c:v>1152.6666666666667</c:v>
                </c:pt>
                <c:pt idx="105">
                  <c:v>1133.3333333333328</c:v>
                </c:pt>
                <c:pt idx="106">
                  <c:v>948.33333333333348</c:v>
                </c:pt>
                <c:pt idx="107">
                  <c:v>976</c:v>
                </c:pt>
                <c:pt idx="108">
                  <c:v>850.66666666666663</c:v>
                </c:pt>
                <c:pt idx="109">
                  <c:v>1010.6666666666666</c:v>
                </c:pt>
                <c:pt idx="110">
                  <c:v>1003.6666666666666</c:v>
                </c:pt>
                <c:pt idx="111">
                  <c:v>1039.3333333333328</c:v>
                </c:pt>
                <c:pt idx="112">
                  <c:v>988.66666666666663</c:v>
                </c:pt>
                <c:pt idx="113">
                  <c:v>954.33333333333348</c:v>
                </c:pt>
                <c:pt idx="114">
                  <c:v>936</c:v>
                </c:pt>
                <c:pt idx="115">
                  <c:v>949</c:v>
                </c:pt>
                <c:pt idx="116">
                  <c:v>934</c:v>
                </c:pt>
                <c:pt idx="117">
                  <c:v>1014</c:v>
                </c:pt>
                <c:pt idx="118" formatCode="General">
                  <c:v>937</c:v>
                </c:pt>
                <c:pt idx="119" formatCode="General">
                  <c:v>958</c:v>
                </c:pt>
                <c:pt idx="120" formatCode="General">
                  <c:v>880</c:v>
                </c:pt>
                <c:pt idx="121" formatCode="General">
                  <c:v>828</c:v>
                </c:pt>
                <c:pt idx="122" formatCode="General">
                  <c:v>1133</c:v>
                </c:pt>
                <c:pt idx="123" formatCode="General">
                  <c:v>1205</c:v>
                </c:pt>
                <c:pt idx="124" formatCode="General">
                  <c:v>1312</c:v>
                </c:pt>
                <c:pt idx="125" formatCode="General">
                  <c:v>1052</c:v>
                </c:pt>
                <c:pt idx="126" formatCode="General">
                  <c:v>1071</c:v>
                </c:pt>
                <c:pt idx="127" formatCode="General">
                  <c:v>1220</c:v>
                </c:pt>
                <c:pt idx="128" formatCode="General">
                  <c:v>1122</c:v>
                </c:pt>
                <c:pt idx="129" formatCode="General">
                  <c:v>909</c:v>
                </c:pt>
                <c:pt idx="130" formatCode="General">
                  <c:v>690</c:v>
                </c:pt>
                <c:pt idx="131" formatCode="General">
                  <c:v>632</c:v>
                </c:pt>
                <c:pt idx="132" formatCode="General">
                  <c:v>923</c:v>
                </c:pt>
                <c:pt idx="133" formatCode="General">
                  <c:v>1079</c:v>
                </c:pt>
                <c:pt idx="134" formatCode="General">
                  <c:v>1385</c:v>
                </c:pt>
                <c:pt idx="135" formatCode="General">
                  <c:v>1221</c:v>
                </c:pt>
                <c:pt idx="136" formatCode="General">
                  <c:v>1400</c:v>
                </c:pt>
                <c:pt idx="137" formatCode="General">
                  <c:v>1449</c:v>
                </c:pt>
                <c:pt idx="138" formatCode="General">
                  <c:v>1816</c:v>
                </c:pt>
                <c:pt idx="139" formatCode="General">
                  <c:v>1806</c:v>
                </c:pt>
                <c:pt idx="140" formatCode="General">
                  <c:v>1609</c:v>
                </c:pt>
                <c:pt idx="141" formatCode="General">
                  <c:v>1267</c:v>
                </c:pt>
                <c:pt idx="142" formatCode="General">
                  <c:v>1243</c:v>
                </c:pt>
                <c:pt idx="143" formatCode="General">
                  <c:v>1489</c:v>
                </c:pt>
                <c:pt idx="144">
                  <c:v>1540.6666666666667</c:v>
                </c:pt>
                <c:pt idx="145">
                  <c:v>1520.6666666666667</c:v>
                </c:pt>
                <c:pt idx="146">
                  <c:v>1315.6666666666667</c:v>
                </c:pt>
                <c:pt idx="147">
                  <c:v>1397</c:v>
                </c:pt>
                <c:pt idx="148">
                  <c:v>1692</c:v>
                </c:pt>
                <c:pt idx="149">
                  <c:v>1930</c:v>
                </c:pt>
                <c:pt idx="150">
                  <c:v>2072.6666666666656</c:v>
                </c:pt>
                <c:pt idx="151">
                  <c:v>1991.3333333333328</c:v>
                </c:pt>
                <c:pt idx="152">
                  <c:v>1844.6666666666667</c:v>
                </c:pt>
                <c:pt idx="153">
                  <c:v>1762</c:v>
                </c:pt>
                <c:pt idx="154">
                  <c:v>1851.3333333333328</c:v>
                </c:pt>
                <c:pt idx="155">
                  <c:v>2132.3333333333348</c:v>
                </c:pt>
                <c:pt idx="156">
                  <c:v>1986</c:v>
                </c:pt>
                <c:pt idx="157">
                  <c:v>1696.6666666666667</c:v>
                </c:pt>
                <c:pt idx="158">
                  <c:v>1422.6666666666667</c:v>
                </c:pt>
                <c:pt idx="159">
                  <c:v>1751.3333333333328</c:v>
                </c:pt>
                <c:pt idx="160">
                  <c:v>2117.6666666666656</c:v>
                </c:pt>
                <c:pt idx="161">
                  <c:v>2277.3333333333348</c:v>
                </c:pt>
                <c:pt idx="162">
                  <c:v>2219.3333333333348</c:v>
                </c:pt>
                <c:pt idx="163">
                  <c:v>1760.6666666666667</c:v>
                </c:pt>
                <c:pt idx="164">
                  <c:v>1917.3333333333328</c:v>
                </c:pt>
                <c:pt idx="165">
                  <c:v>2162</c:v>
                </c:pt>
                <c:pt idx="166">
                  <c:v>2161.6666666666656</c:v>
                </c:pt>
                <c:pt idx="167">
                  <c:v>1858.3333333333328</c:v>
                </c:pt>
                <c:pt idx="168">
                  <c:v>1506.3333333333328</c:v>
                </c:pt>
                <c:pt idx="169">
                  <c:v>2215.3333333333348</c:v>
                </c:pt>
                <c:pt idx="170">
                  <c:v>2201.6666666666656</c:v>
                </c:pt>
                <c:pt idx="171">
                  <c:v>2187</c:v>
                </c:pt>
                <c:pt idx="172">
                  <c:v>1572.3333333333328</c:v>
                </c:pt>
                <c:pt idx="173">
                  <c:v>1780</c:v>
                </c:pt>
                <c:pt idx="174">
                  <c:v>2185.3333333333348</c:v>
                </c:pt>
                <c:pt idx="175">
                  <c:v>2407</c:v>
                </c:pt>
                <c:pt idx="176">
                  <c:v>2407.6666666666656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628600"/>
        <c:axId val="295631736"/>
      </c:barChart>
      <c:dateAx>
        <c:axId val="295628600"/>
        <c:scaling>
          <c:orientation val="minMax"/>
          <c:min val="37135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 rot="2700000"/>
          <a:lstStyle/>
          <a:p>
            <a:pPr>
              <a:defRPr/>
            </a:pPr>
            <a:endParaRPr lang="en-US"/>
          </a:p>
        </c:txPr>
        <c:crossAx val="29563173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2956317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95628600"/>
        <c:crossesAt val="36708"/>
        <c:crossBetween val="midCat"/>
      </c:valAx>
      <c:spPr>
        <a:ln>
          <a:solidFill>
            <a:srgbClr val="FFFFFF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39157605299337"/>
          <c:y val="6.099216764571095E-2"/>
          <c:w val="0.74341107361579806"/>
          <c:h val="0.8017172853393326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Single-Family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29725</c:v>
                </c:pt>
                <c:pt idx="1">
                  <c:v>28805</c:v>
                </c:pt>
                <c:pt idx="2">
                  <c:v>30002</c:v>
                </c:pt>
                <c:pt idx="3">
                  <c:v>27986</c:v>
                </c:pt>
                <c:pt idx="4">
                  <c:v>26940</c:v>
                </c:pt>
                <c:pt idx="5">
                  <c:v>25918</c:v>
                </c:pt>
                <c:pt idx="6">
                  <c:v>18471</c:v>
                </c:pt>
                <c:pt idx="7">
                  <c:v>14551</c:v>
                </c:pt>
                <c:pt idx="8">
                  <c:v>9321</c:v>
                </c:pt>
                <c:pt idx="9">
                  <c:v>8954</c:v>
                </c:pt>
                <c:pt idx="10">
                  <c:v>9488</c:v>
                </c:pt>
                <c:pt idx="11">
                  <c:v>9644</c:v>
                </c:pt>
                <c:pt idx="12">
                  <c:v>10980</c:v>
                </c:pt>
                <c:pt idx="13">
                  <c:v>13274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Multi-Family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9364</c:v>
                </c:pt>
                <c:pt idx="1">
                  <c:v>9699</c:v>
                </c:pt>
                <c:pt idx="2">
                  <c:v>10723</c:v>
                </c:pt>
                <c:pt idx="3">
                  <c:v>7861</c:v>
                </c:pt>
                <c:pt idx="4">
                  <c:v>11084</c:v>
                </c:pt>
                <c:pt idx="5">
                  <c:v>10858</c:v>
                </c:pt>
                <c:pt idx="6">
                  <c:v>9487</c:v>
                </c:pt>
                <c:pt idx="7">
                  <c:v>7908</c:v>
                </c:pt>
                <c:pt idx="8">
                  <c:v>4411</c:v>
                </c:pt>
                <c:pt idx="9">
                  <c:v>3375</c:v>
                </c:pt>
                <c:pt idx="10">
                  <c:v>3577</c:v>
                </c:pt>
                <c:pt idx="11">
                  <c:v>10013</c:v>
                </c:pt>
                <c:pt idx="12">
                  <c:v>11424</c:v>
                </c:pt>
                <c:pt idx="13">
                  <c:v>10759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95631344"/>
        <c:axId val="241830984"/>
      </c:bar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% MF</c:v>
                </c:pt>
              </c:strCache>
            </c:strRef>
          </c:tx>
          <c:marker>
            <c:symbol val="diamond"/>
            <c:size val="7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0.239555885287421</c:v>
                </c:pt>
                <c:pt idx="1">
                  <c:v>0.25189590691876168</c:v>
                </c:pt>
                <c:pt idx="2">
                  <c:v>0.2633026396562308</c:v>
                </c:pt>
                <c:pt idx="3">
                  <c:v>0.21929310681507519</c:v>
                </c:pt>
                <c:pt idx="4">
                  <c:v>0.29150010519671787</c:v>
                </c:pt>
                <c:pt idx="5">
                  <c:v>0.29524690015227323</c:v>
                </c:pt>
                <c:pt idx="6">
                  <c:v>0.33933042420774018</c:v>
                </c:pt>
                <c:pt idx="7">
                  <c:v>0.35210828621042789</c:v>
                </c:pt>
                <c:pt idx="8">
                  <c:v>0.32122050684532477</c:v>
                </c:pt>
                <c:pt idx="9">
                  <c:v>0.27374482926433613</c:v>
                </c:pt>
                <c:pt idx="10">
                  <c:v>0.27378492154611556</c:v>
                </c:pt>
                <c:pt idx="11">
                  <c:v>0.50938596937477743</c:v>
                </c:pt>
                <c:pt idx="12">
                  <c:v>0.50990894483128013</c:v>
                </c:pt>
                <c:pt idx="13">
                  <c:v>0.44767611201264929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16000"/>
        <c:axId val="296019528"/>
      </c:lineChart>
      <c:catAx>
        <c:axId val="29563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400"/>
            </a:pPr>
            <a:endParaRPr lang="en-US"/>
          </a:p>
        </c:txPr>
        <c:crossAx val="241830984"/>
        <c:crosses val="autoZero"/>
        <c:auto val="1"/>
        <c:lblAlgn val="ctr"/>
        <c:lblOffset val="100"/>
        <c:noMultiLvlLbl val="0"/>
      </c:catAx>
      <c:valAx>
        <c:axId val="241830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Units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95631344"/>
        <c:crosses val="autoZero"/>
        <c:crossBetween val="between"/>
      </c:valAx>
      <c:valAx>
        <c:axId val="2960195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Multi-Family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96016000"/>
        <c:crosses val="max"/>
        <c:crossBetween val="between"/>
      </c:valAx>
      <c:catAx>
        <c:axId val="296016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60195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F7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3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4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4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4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4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4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4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4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4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4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4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5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5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5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53"/>
            <c:invertIfNegative val="0"/>
            <c:bubble3D val="0"/>
          </c:dPt>
          <c:dPt>
            <c:idx val="54"/>
            <c:invertIfNegative val="0"/>
            <c:bubble3D val="0"/>
          </c:dPt>
          <c:dPt>
            <c:idx val="5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5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5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5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5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7"/>
            <c:invertIfNegative val="0"/>
            <c:bubble3D val="0"/>
          </c:dPt>
          <c:dPt>
            <c:idx val="78"/>
            <c:invertIfNegative val="0"/>
            <c:bubble3D val="0"/>
          </c:dPt>
          <c:dPt>
            <c:idx val="79"/>
            <c:invertIfNegative val="0"/>
            <c:bubble3D val="0"/>
          </c:dPt>
          <c:dPt>
            <c:idx val="80"/>
            <c:invertIfNegative val="0"/>
            <c:bubble3D val="0"/>
          </c:dPt>
          <c:cat>
            <c:strRef>
              <c:f>Sheet1!$A$2:$A$78</c:f>
              <c:strCache>
                <c:ptCount val="7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  <c:pt idx="13">
                  <c:v>Jul</c:v>
                </c:pt>
                <c:pt idx="14">
                  <c:v>Aug</c:v>
                </c:pt>
                <c:pt idx="15">
                  <c:v>Sep</c:v>
                </c:pt>
                <c:pt idx="16">
                  <c:v>Oct</c:v>
                </c:pt>
                <c:pt idx="17">
                  <c:v>Nov</c:v>
                </c:pt>
                <c:pt idx="18">
                  <c:v>Dec</c:v>
                </c:pt>
                <c:pt idx="19">
                  <c:v>Jan</c:v>
                </c:pt>
                <c:pt idx="20">
                  <c:v>Feb</c:v>
                </c:pt>
                <c:pt idx="21">
                  <c:v>Mar</c:v>
                </c:pt>
                <c:pt idx="22">
                  <c:v>Apr</c:v>
                </c:pt>
                <c:pt idx="23">
                  <c:v>May</c:v>
                </c:pt>
                <c:pt idx="24">
                  <c:v>Jun</c:v>
                </c:pt>
                <c:pt idx="25">
                  <c:v>Jul</c:v>
                </c:pt>
                <c:pt idx="26">
                  <c:v>Aug</c:v>
                </c:pt>
                <c:pt idx="27">
                  <c:v>Sep</c:v>
                </c:pt>
                <c:pt idx="28">
                  <c:v>Oct</c:v>
                </c:pt>
                <c:pt idx="29">
                  <c:v>Nov</c:v>
                </c:pt>
                <c:pt idx="30">
                  <c:v>Dec</c:v>
                </c:pt>
                <c:pt idx="31">
                  <c:v>Jan</c:v>
                </c:pt>
                <c:pt idx="32">
                  <c:v>Feb</c:v>
                </c:pt>
                <c:pt idx="33">
                  <c:v>Mar</c:v>
                </c:pt>
                <c:pt idx="34">
                  <c:v>Apr</c:v>
                </c:pt>
                <c:pt idx="35">
                  <c:v>May</c:v>
                </c:pt>
                <c:pt idx="36">
                  <c:v>Jun</c:v>
                </c:pt>
                <c:pt idx="37">
                  <c:v>Jul</c:v>
                </c:pt>
                <c:pt idx="38">
                  <c:v>Aug</c:v>
                </c:pt>
                <c:pt idx="39">
                  <c:v>Sep</c:v>
                </c:pt>
                <c:pt idx="40">
                  <c:v>Oct</c:v>
                </c:pt>
                <c:pt idx="41">
                  <c:v>Nov</c:v>
                </c:pt>
                <c:pt idx="42">
                  <c:v>Dec</c:v>
                </c:pt>
                <c:pt idx="43">
                  <c:v>Jan</c:v>
                </c:pt>
                <c:pt idx="44">
                  <c:v>Feb</c:v>
                </c:pt>
                <c:pt idx="45">
                  <c:v>Mar</c:v>
                </c:pt>
                <c:pt idx="46">
                  <c:v>Apr</c:v>
                </c:pt>
                <c:pt idx="47">
                  <c:v>May</c:v>
                </c:pt>
                <c:pt idx="48">
                  <c:v>Jun</c:v>
                </c:pt>
                <c:pt idx="49">
                  <c:v>Jul</c:v>
                </c:pt>
                <c:pt idx="50">
                  <c:v>Aug</c:v>
                </c:pt>
                <c:pt idx="51">
                  <c:v>Sep</c:v>
                </c:pt>
                <c:pt idx="52">
                  <c:v>Oct</c:v>
                </c:pt>
                <c:pt idx="53">
                  <c:v>Nov</c:v>
                </c:pt>
                <c:pt idx="54">
                  <c:v>Dec</c:v>
                </c:pt>
                <c:pt idx="55">
                  <c:v>Jan</c:v>
                </c:pt>
                <c:pt idx="56">
                  <c:v>Feb</c:v>
                </c:pt>
                <c:pt idx="57">
                  <c:v>Mar</c:v>
                </c:pt>
                <c:pt idx="58">
                  <c:v>Apr</c:v>
                </c:pt>
                <c:pt idx="59">
                  <c:v>May</c:v>
                </c:pt>
                <c:pt idx="60">
                  <c:v>Jun</c:v>
                </c:pt>
                <c:pt idx="61">
                  <c:v>Jul</c:v>
                </c:pt>
                <c:pt idx="62">
                  <c:v>Aug</c:v>
                </c:pt>
                <c:pt idx="63">
                  <c:v>Sep</c:v>
                </c:pt>
                <c:pt idx="64">
                  <c:v>Oct</c:v>
                </c:pt>
                <c:pt idx="65">
                  <c:v>Nov</c:v>
                </c:pt>
                <c:pt idx="66">
                  <c:v>Dec</c:v>
                </c:pt>
                <c:pt idx="67">
                  <c:v>Jan</c:v>
                </c:pt>
                <c:pt idx="68">
                  <c:v>Feb</c:v>
                </c:pt>
                <c:pt idx="69">
                  <c:v>Mar</c:v>
                </c:pt>
                <c:pt idx="70">
                  <c:v>Apr</c:v>
                </c:pt>
                <c:pt idx="71">
                  <c:v>May</c:v>
                </c:pt>
                <c:pt idx="72">
                  <c:v>Jun</c:v>
                </c:pt>
                <c:pt idx="73">
                  <c:v>Jul</c:v>
                </c:pt>
                <c:pt idx="74">
                  <c:v>Aug</c:v>
                </c:pt>
                <c:pt idx="75">
                  <c:v>Sep</c:v>
                </c:pt>
                <c:pt idx="76">
                  <c:v>Oct</c:v>
                </c:pt>
              </c:strCache>
            </c:strRef>
          </c:cat>
          <c:val>
            <c:numRef>
              <c:f>Sheet1!$B$2:$B$78</c:f>
              <c:numCache>
                <c:formatCode>General</c:formatCode>
                <c:ptCount val="77"/>
                <c:pt idx="0">
                  <c:v>8.5</c:v>
                </c:pt>
                <c:pt idx="1">
                  <c:v>3.0999999999999659</c:v>
                </c:pt>
                <c:pt idx="2">
                  <c:v>3.8000000000000114</c:v>
                </c:pt>
                <c:pt idx="3">
                  <c:v>0.89999999999997726</c:v>
                </c:pt>
                <c:pt idx="4">
                  <c:v>1.3000000000000114</c:v>
                </c:pt>
                <c:pt idx="5">
                  <c:v>-0.39999999999997726</c:v>
                </c:pt>
                <c:pt idx="6">
                  <c:v>6.8000000000000114</c:v>
                </c:pt>
                <c:pt idx="7">
                  <c:v>10.099999999999966</c:v>
                </c:pt>
                <c:pt idx="8">
                  <c:v>10.5</c:v>
                </c:pt>
                <c:pt idx="9">
                  <c:v>10</c:v>
                </c:pt>
                <c:pt idx="10">
                  <c:v>13.400000000000034</c:v>
                </c:pt>
                <c:pt idx="11">
                  <c:v>12.300000000000011</c:v>
                </c:pt>
                <c:pt idx="12">
                  <c:v>13</c:v>
                </c:pt>
                <c:pt idx="13">
                  <c:v>13</c:v>
                </c:pt>
                <c:pt idx="14">
                  <c:v>13.800000000000011</c:v>
                </c:pt>
                <c:pt idx="15">
                  <c:v>13.100000000000023</c:v>
                </c:pt>
                <c:pt idx="16">
                  <c:v>14.899999999999977</c:v>
                </c:pt>
                <c:pt idx="17">
                  <c:v>15.5</c:v>
                </c:pt>
                <c:pt idx="18">
                  <c:v>13.599999999999966</c:v>
                </c:pt>
                <c:pt idx="19">
                  <c:v>18.800000000000011</c:v>
                </c:pt>
                <c:pt idx="20">
                  <c:v>17.599999999999966</c:v>
                </c:pt>
                <c:pt idx="21">
                  <c:v>18.399999999999977</c:v>
                </c:pt>
                <c:pt idx="22">
                  <c:v>17.5</c:v>
                </c:pt>
                <c:pt idx="23">
                  <c:v>25.300000000000011</c:v>
                </c:pt>
                <c:pt idx="24">
                  <c:v>22.800000000000011</c:v>
                </c:pt>
                <c:pt idx="25">
                  <c:v>20.5</c:v>
                </c:pt>
                <c:pt idx="26">
                  <c:v>18.899999999999977</c:v>
                </c:pt>
                <c:pt idx="27">
                  <c:v>17.699999999999989</c:v>
                </c:pt>
                <c:pt idx="28">
                  <c:v>16.900000000000034</c:v>
                </c:pt>
                <c:pt idx="29">
                  <c:v>16.199999999999989</c:v>
                </c:pt>
                <c:pt idx="30">
                  <c:v>15.699999999999989</c:v>
                </c:pt>
                <c:pt idx="31">
                  <c:v>11.600000000000023</c:v>
                </c:pt>
                <c:pt idx="32">
                  <c:v>11.600000000000023</c:v>
                </c:pt>
                <c:pt idx="33">
                  <c:v>11.100000000000023</c:v>
                </c:pt>
                <c:pt idx="34">
                  <c:v>8.3999999999999773</c:v>
                </c:pt>
                <c:pt idx="35">
                  <c:v>-0.40000000000003411</c:v>
                </c:pt>
                <c:pt idx="36">
                  <c:v>-0.60000000000002274</c:v>
                </c:pt>
                <c:pt idx="37">
                  <c:v>-0.89999999999997726</c:v>
                </c:pt>
                <c:pt idx="38">
                  <c:v>-0.29999999999995453</c:v>
                </c:pt>
                <c:pt idx="39">
                  <c:v>4.1000000000000227</c:v>
                </c:pt>
                <c:pt idx="40">
                  <c:v>-3.4000000000000341</c:v>
                </c:pt>
                <c:pt idx="41">
                  <c:v>-6.9000000000000341</c:v>
                </c:pt>
                <c:pt idx="42">
                  <c:v>-5.7999999999999545</c:v>
                </c:pt>
                <c:pt idx="43">
                  <c:v>-5.1000000000000227</c:v>
                </c:pt>
                <c:pt idx="44">
                  <c:v>-6.1999999999999886</c:v>
                </c:pt>
                <c:pt idx="45">
                  <c:v>-5.8000000000000114</c:v>
                </c:pt>
                <c:pt idx="46">
                  <c:v>-5.3000000000000114</c:v>
                </c:pt>
                <c:pt idx="47">
                  <c:v>-6.3000000000000114</c:v>
                </c:pt>
                <c:pt idx="48">
                  <c:v>-6</c:v>
                </c:pt>
                <c:pt idx="49">
                  <c:v>-4.7000000000000455</c:v>
                </c:pt>
                <c:pt idx="50">
                  <c:v>-5.1000000000000227</c:v>
                </c:pt>
                <c:pt idx="51">
                  <c:v>-6.9000000000000341</c:v>
                </c:pt>
                <c:pt idx="52">
                  <c:v>-1.3999999999999773</c:v>
                </c:pt>
                <c:pt idx="53">
                  <c:v>0.80000000000001137</c:v>
                </c:pt>
                <c:pt idx="54">
                  <c:v>9.9999999999965894E-2</c:v>
                </c:pt>
                <c:pt idx="55">
                  <c:v>-1.5</c:v>
                </c:pt>
                <c:pt idx="56">
                  <c:v>-0.30000000000001137</c:v>
                </c:pt>
                <c:pt idx="57">
                  <c:v>-1</c:v>
                </c:pt>
                <c:pt idx="58">
                  <c:v>-2.1999999999999886</c:v>
                </c:pt>
                <c:pt idx="59">
                  <c:v>-2.0999999999999659</c:v>
                </c:pt>
                <c:pt idx="60">
                  <c:v>-4.8000000000000114</c:v>
                </c:pt>
                <c:pt idx="61">
                  <c:v>-7.0999999999999659</c:v>
                </c:pt>
                <c:pt idx="62">
                  <c:v>-6.5</c:v>
                </c:pt>
                <c:pt idx="63">
                  <c:v>-6.1999999999999886</c:v>
                </c:pt>
                <c:pt idx="64">
                  <c:v>-8.4000000000000341</c:v>
                </c:pt>
                <c:pt idx="65">
                  <c:v>-8.8999999999999773</c:v>
                </c:pt>
                <c:pt idx="66">
                  <c:v>-8.6999999999999886</c:v>
                </c:pt>
                <c:pt idx="67">
                  <c:v>-10.5</c:v>
                </c:pt>
                <c:pt idx="68">
                  <c:v>-10.900000000000034</c:v>
                </c:pt>
                <c:pt idx="69">
                  <c:v>-11.300000000000011</c:v>
                </c:pt>
                <c:pt idx="70">
                  <c:v>-11</c:v>
                </c:pt>
                <c:pt idx="71">
                  <c:v>-10.5</c:v>
                </c:pt>
                <c:pt idx="72">
                  <c:v>-9.5</c:v>
                </c:pt>
                <c:pt idx="73">
                  <c:v>-8.4000000000000341</c:v>
                </c:pt>
                <c:pt idx="74">
                  <c:v>-7.1999999999999886</c:v>
                </c:pt>
                <c:pt idx="75">
                  <c:v>-6.6999999999999886</c:v>
                </c:pt>
                <c:pt idx="76">
                  <c:v>-4.7999999999999545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6014824"/>
        <c:axId val="296016784"/>
      </c:barChart>
      <c:catAx>
        <c:axId val="29601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5400000" vert="horz"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6016784"/>
        <c:crosses val="autoZero"/>
        <c:auto val="1"/>
        <c:lblAlgn val="ctr"/>
        <c:lblOffset val="100"/>
        <c:tickLblSkip val="3"/>
        <c:noMultiLvlLbl val="0"/>
      </c:catAx>
      <c:valAx>
        <c:axId val="296016784"/>
        <c:scaling>
          <c:orientation val="minMax"/>
          <c:max val="30"/>
          <c:min val="-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601482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F7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46"/>
            <c:invertIfNegative val="0"/>
            <c:bubble3D val="0"/>
          </c:dPt>
          <c:dPt>
            <c:idx val="47"/>
            <c:invertIfNegative val="0"/>
            <c:bubble3D val="0"/>
          </c:dPt>
          <c:dPt>
            <c:idx val="48"/>
            <c:invertIfNegative val="0"/>
            <c:bubble3D val="0"/>
          </c:dPt>
          <c:dPt>
            <c:idx val="49"/>
            <c:invertIfNegative val="0"/>
            <c:bubble3D val="0"/>
          </c:dPt>
          <c:dPt>
            <c:idx val="51"/>
            <c:invertIfNegative val="0"/>
            <c:bubble3D val="0"/>
          </c:dPt>
          <c:dPt>
            <c:idx val="52"/>
            <c:invertIfNegative val="0"/>
            <c:bubble3D val="0"/>
          </c:dPt>
          <c:dPt>
            <c:idx val="53"/>
            <c:invertIfNegative val="0"/>
            <c:bubble3D val="0"/>
          </c:dPt>
          <c:dPt>
            <c:idx val="54"/>
            <c:invertIfNegative val="0"/>
            <c:bubble3D val="0"/>
          </c:dPt>
          <c:dPt>
            <c:idx val="55"/>
            <c:invertIfNegative val="0"/>
            <c:bubble3D val="0"/>
          </c:dPt>
          <c:dPt>
            <c:idx val="56"/>
            <c:invertIfNegative val="0"/>
            <c:bubble3D val="0"/>
          </c:dPt>
          <c:dPt>
            <c:idx val="57"/>
            <c:invertIfNegative val="0"/>
            <c:bubble3D val="0"/>
          </c:dPt>
          <c:dPt>
            <c:idx val="6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2"/>
            <c:invertIfNegative val="0"/>
            <c:bubble3D val="0"/>
          </c:dPt>
          <c:dPt>
            <c:idx val="73"/>
            <c:invertIfNegative val="0"/>
            <c:bubble3D val="0"/>
          </c:dPt>
          <c:dPt>
            <c:idx val="7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76"/>
            <c:invertIfNegative val="0"/>
            <c:bubble3D val="0"/>
          </c:dPt>
          <c:dPt>
            <c:idx val="77"/>
            <c:invertIfNegative val="0"/>
            <c:bubble3D val="0"/>
          </c:dPt>
          <c:dPt>
            <c:idx val="78"/>
            <c:invertIfNegative val="0"/>
            <c:bubble3D val="0"/>
          </c:dPt>
          <c:dPt>
            <c:idx val="79"/>
            <c:invertIfNegative val="0"/>
            <c:bubble3D val="0"/>
          </c:dPt>
          <c:dPt>
            <c:idx val="80"/>
            <c:invertIfNegative val="0"/>
            <c:bubble3D val="0"/>
          </c:dPt>
          <c:cat>
            <c:strRef>
              <c:f>Sheet1!$A$2:$A$78</c:f>
              <c:strCache>
                <c:ptCount val="7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  <c:pt idx="13">
                  <c:v>Jul</c:v>
                </c:pt>
                <c:pt idx="14">
                  <c:v>Aug</c:v>
                </c:pt>
                <c:pt idx="15">
                  <c:v>Sep</c:v>
                </c:pt>
                <c:pt idx="16">
                  <c:v>Oct</c:v>
                </c:pt>
                <c:pt idx="17">
                  <c:v>Nov</c:v>
                </c:pt>
                <c:pt idx="18">
                  <c:v>Dec</c:v>
                </c:pt>
                <c:pt idx="19">
                  <c:v>Jan</c:v>
                </c:pt>
                <c:pt idx="20">
                  <c:v>Feb</c:v>
                </c:pt>
                <c:pt idx="21">
                  <c:v>Mar</c:v>
                </c:pt>
                <c:pt idx="22">
                  <c:v>Apr</c:v>
                </c:pt>
                <c:pt idx="23">
                  <c:v>May</c:v>
                </c:pt>
                <c:pt idx="24">
                  <c:v>Jun</c:v>
                </c:pt>
                <c:pt idx="25">
                  <c:v>Jul</c:v>
                </c:pt>
                <c:pt idx="26">
                  <c:v>Aug</c:v>
                </c:pt>
                <c:pt idx="27">
                  <c:v>Sep</c:v>
                </c:pt>
                <c:pt idx="28">
                  <c:v>Oct</c:v>
                </c:pt>
                <c:pt idx="29">
                  <c:v>Nov</c:v>
                </c:pt>
                <c:pt idx="30">
                  <c:v>Dec</c:v>
                </c:pt>
                <c:pt idx="31">
                  <c:v>Jan</c:v>
                </c:pt>
                <c:pt idx="32">
                  <c:v>Feb</c:v>
                </c:pt>
                <c:pt idx="33">
                  <c:v>Mar</c:v>
                </c:pt>
                <c:pt idx="34">
                  <c:v>Apr</c:v>
                </c:pt>
                <c:pt idx="35">
                  <c:v>May</c:v>
                </c:pt>
                <c:pt idx="36">
                  <c:v>Jun</c:v>
                </c:pt>
                <c:pt idx="37">
                  <c:v>Jul</c:v>
                </c:pt>
                <c:pt idx="38">
                  <c:v>Aug</c:v>
                </c:pt>
                <c:pt idx="39">
                  <c:v>Sep</c:v>
                </c:pt>
                <c:pt idx="40">
                  <c:v>Oct</c:v>
                </c:pt>
                <c:pt idx="41">
                  <c:v>Nov</c:v>
                </c:pt>
                <c:pt idx="42">
                  <c:v>Dec</c:v>
                </c:pt>
                <c:pt idx="43">
                  <c:v>Jan</c:v>
                </c:pt>
                <c:pt idx="44">
                  <c:v>Feb</c:v>
                </c:pt>
                <c:pt idx="45">
                  <c:v>Mar</c:v>
                </c:pt>
                <c:pt idx="46">
                  <c:v>Apr</c:v>
                </c:pt>
                <c:pt idx="47">
                  <c:v>May</c:v>
                </c:pt>
                <c:pt idx="48">
                  <c:v>Jun</c:v>
                </c:pt>
                <c:pt idx="49">
                  <c:v>Jul</c:v>
                </c:pt>
                <c:pt idx="50">
                  <c:v>Aug</c:v>
                </c:pt>
                <c:pt idx="51">
                  <c:v>Sep</c:v>
                </c:pt>
                <c:pt idx="52">
                  <c:v>Oct</c:v>
                </c:pt>
                <c:pt idx="53">
                  <c:v>Nov</c:v>
                </c:pt>
                <c:pt idx="54">
                  <c:v>Dec</c:v>
                </c:pt>
                <c:pt idx="55">
                  <c:v>Jan</c:v>
                </c:pt>
                <c:pt idx="56">
                  <c:v>Feb</c:v>
                </c:pt>
                <c:pt idx="57">
                  <c:v>Mar</c:v>
                </c:pt>
                <c:pt idx="58">
                  <c:v>Apr</c:v>
                </c:pt>
                <c:pt idx="59">
                  <c:v>May</c:v>
                </c:pt>
                <c:pt idx="60">
                  <c:v>Jun</c:v>
                </c:pt>
                <c:pt idx="61">
                  <c:v>Jul</c:v>
                </c:pt>
                <c:pt idx="62">
                  <c:v>Aug</c:v>
                </c:pt>
                <c:pt idx="63">
                  <c:v>Sep</c:v>
                </c:pt>
                <c:pt idx="64">
                  <c:v>Oct</c:v>
                </c:pt>
                <c:pt idx="65">
                  <c:v>Nov</c:v>
                </c:pt>
                <c:pt idx="66">
                  <c:v>Dec</c:v>
                </c:pt>
                <c:pt idx="67">
                  <c:v>Jan</c:v>
                </c:pt>
                <c:pt idx="68">
                  <c:v>Feb</c:v>
                </c:pt>
                <c:pt idx="69">
                  <c:v>Mar</c:v>
                </c:pt>
                <c:pt idx="70">
                  <c:v>Apr</c:v>
                </c:pt>
                <c:pt idx="71">
                  <c:v>May</c:v>
                </c:pt>
                <c:pt idx="72">
                  <c:v>Jun</c:v>
                </c:pt>
                <c:pt idx="73">
                  <c:v>Jul</c:v>
                </c:pt>
                <c:pt idx="74">
                  <c:v>Aug</c:v>
                </c:pt>
                <c:pt idx="75">
                  <c:v>Sep</c:v>
                </c:pt>
                <c:pt idx="76">
                  <c:v>Oct</c:v>
                </c:pt>
              </c:strCache>
            </c:strRef>
          </c:cat>
          <c:val>
            <c:numRef>
              <c:f>Sheet1!$B$2:$B$78</c:f>
              <c:numCache>
                <c:formatCode>General</c:formatCode>
                <c:ptCount val="77"/>
                <c:pt idx="0">
                  <c:v>-10</c:v>
                </c:pt>
                <c:pt idx="1">
                  <c:v>26.900000000000091</c:v>
                </c:pt>
                <c:pt idx="2">
                  <c:v>29.099999999999909</c:v>
                </c:pt>
                <c:pt idx="3">
                  <c:v>27.100000000000023</c:v>
                </c:pt>
                <c:pt idx="4">
                  <c:v>18.100000000000023</c:v>
                </c:pt>
                <c:pt idx="5">
                  <c:v>10.600000000000023</c:v>
                </c:pt>
                <c:pt idx="6">
                  <c:v>6.6999999999999318</c:v>
                </c:pt>
                <c:pt idx="7">
                  <c:v>1.6000000000000227</c:v>
                </c:pt>
                <c:pt idx="8">
                  <c:v>-2.1999999999999318</c:v>
                </c:pt>
                <c:pt idx="9">
                  <c:v>-4.2999999999999545</c:v>
                </c:pt>
                <c:pt idx="10">
                  <c:v>-12</c:v>
                </c:pt>
                <c:pt idx="11">
                  <c:v>-12.200000000000045</c:v>
                </c:pt>
                <c:pt idx="12">
                  <c:v>-11.100000000000023</c:v>
                </c:pt>
                <c:pt idx="13">
                  <c:v>-11.100000000000023</c:v>
                </c:pt>
                <c:pt idx="14">
                  <c:v>-12</c:v>
                </c:pt>
                <c:pt idx="15">
                  <c:v>-14.199999999999932</c:v>
                </c:pt>
                <c:pt idx="16">
                  <c:v>-7.4000000000000909</c:v>
                </c:pt>
                <c:pt idx="17">
                  <c:v>-4.7000000000000455</c:v>
                </c:pt>
                <c:pt idx="18">
                  <c:v>-2.8999999999999773</c:v>
                </c:pt>
                <c:pt idx="19">
                  <c:v>-6.4000000000000909</c:v>
                </c:pt>
                <c:pt idx="20">
                  <c:v>-6.2000000000000455</c:v>
                </c:pt>
                <c:pt idx="21">
                  <c:v>-0.39999999999997726</c:v>
                </c:pt>
                <c:pt idx="22">
                  <c:v>10.399999999999977</c:v>
                </c:pt>
                <c:pt idx="23">
                  <c:v>10.799999999999955</c:v>
                </c:pt>
                <c:pt idx="24">
                  <c:v>11.300000000000068</c:v>
                </c:pt>
                <c:pt idx="25">
                  <c:v>8.6000000000000227</c:v>
                </c:pt>
                <c:pt idx="26">
                  <c:v>8.9000000000000909</c:v>
                </c:pt>
                <c:pt idx="27">
                  <c:v>10.299999999999955</c:v>
                </c:pt>
                <c:pt idx="28">
                  <c:v>9.8000000000000682</c:v>
                </c:pt>
                <c:pt idx="29">
                  <c:v>8.8000000000000682</c:v>
                </c:pt>
                <c:pt idx="30">
                  <c:v>9.5</c:v>
                </c:pt>
                <c:pt idx="31">
                  <c:v>15.900000000000091</c:v>
                </c:pt>
                <c:pt idx="32">
                  <c:v>18.600000000000023</c:v>
                </c:pt>
                <c:pt idx="33">
                  <c:v>16.5</c:v>
                </c:pt>
                <c:pt idx="34">
                  <c:v>9.2000000000000455</c:v>
                </c:pt>
                <c:pt idx="35">
                  <c:v>7.4000000000000909</c:v>
                </c:pt>
                <c:pt idx="36">
                  <c:v>6.5999999999999091</c:v>
                </c:pt>
                <c:pt idx="37">
                  <c:v>16.399999999999977</c:v>
                </c:pt>
                <c:pt idx="38">
                  <c:v>17.5</c:v>
                </c:pt>
                <c:pt idx="39">
                  <c:v>17.600000000000023</c:v>
                </c:pt>
                <c:pt idx="40">
                  <c:v>14.199999999999932</c:v>
                </c:pt>
                <c:pt idx="41">
                  <c:v>14.5</c:v>
                </c:pt>
                <c:pt idx="42">
                  <c:v>12.200000000000045</c:v>
                </c:pt>
                <c:pt idx="43">
                  <c:v>8.1999999999999318</c:v>
                </c:pt>
                <c:pt idx="44">
                  <c:v>8.7999999999999545</c:v>
                </c:pt>
                <c:pt idx="45">
                  <c:v>9.6999999999999318</c:v>
                </c:pt>
                <c:pt idx="46">
                  <c:v>13.700000000000045</c:v>
                </c:pt>
                <c:pt idx="47">
                  <c:v>15.399999999999977</c:v>
                </c:pt>
                <c:pt idx="48">
                  <c:v>16.400000000000091</c:v>
                </c:pt>
                <c:pt idx="49">
                  <c:v>11.400000000000091</c:v>
                </c:pt>
                <c:pt idx="50">
                  <c:v>13.299999999999955</c:v>
                </c:pt>
                <c:pt idx="51">
                  <c:v>10.600000000000023</c:v>
                </c:pt>
                <c:pt idx="52">
                  <c:v>12.5</c:v>
                </c:pt>
                <c:pt idx="53">
                  <c:v>12.899999999999977</c:v>
                </c:pt>
                <c:pt idx="54">
                  <c:v>11.5</c:v>
                </c:pt>
                <c:pt idx="55">
                  <c:v>12.600000000000023</c:v>
                </c:pt>
                <c:pt idx="56">
                  <c:v>13.5</c:v>
                </c:pt>
                <c:pt idx="57">
                  <c:v>9.7000000000000455</c:v>
                </c:pt>
                <c:pt idx="58">
                  <c:v>5.2999999999999545</c:v>
                </c:pt>
                <c:pt idx="59">
                  <c:v>2.8999999999999773</c:v>
                </c:pt>
                <c:pt idx="60">
                  <c:v>-0.5</c:v>
                </c:pt>
                <c:pt idx="61">
                  <c:v>-2.1000000000000227</c:v>
                </c:pt>
                <c:pt idx="62">
                  <c:v>-2.2000000000000455</c:v>
                </c:pt>
                <c:pt idx="63">
                  <c:v>-3.7000000000000455</c:v>
                </c:pt>
                <c:pt idx="64">
                  <c:v>-10.299999999999955</c:v>
                </c:pt>
                <c:pt idx="65">
                  <c:v>-9.8000000000000682</c:v>
                </c:pt>
                <c:pt idx="66">
                  <c:v>-8.3999999999999773</c:v>
                </c:pt>
                <c:pt idx="67">
                  <c:v>-10</c:v>
                </c:pt>
                <c:pt idx="68">
                  <c:v>-14.199999999999932</c:v>
                </c:pt>
                <c:pt idx="69">
                  <c:v>-11.800000000000068</c:v>
                </c:pt>
                <c:pt idx="70">
                  <c:v>-8.3999999999999773</c:v>
                </c:pt>
                <c:pt idx="71">
                  <c:v>-3.7000000000000455</c:v>
                </c:pt>
                <c:pt idx="72">
                  <c:v>1.5999999999999091</c:v>
                </c:pt>
                <c:pt idx="73">
                  <c:v>1.1999999999999318</c:v>
                </c:pt>
                <c:pt idx="74">
                  <c:v>-4.7999999999999545</c:v>
                </c:pt>
                <c:pt idx="75">
                  <c:v>-2.7999999999999545</c:v>
                </c:pt>
                <c:pt idx="7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6015216"/>
        <c:axId val="296014432"/>
      </c:barChart>
      <c:catAx>
        <c:axId val="29601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5400000" vert="horz"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6014432"/>
        <c:crosses val="autoZero"/>
        <c:auto val="1"/>
        <c:lblAlgn val="ctr"/>
        <c:lblOffset val="100"/>
        <c:tickLblSkip val="3"/>
        <c:noMultiLvlLbl val="0"/>
      </c:catAx>
      <c:valAx>
        <c:axId val="296014432"/>
        <c:scaling>
          <c:orientation val="minMax"/>
          <c:max val="30"/>
          <c:min val="-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601521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'Net New'!$O$805</c:f>
              <c:strCache>
                <c:ptCount val="1"/>
                <c:pt idx="0">
                  <c:v>2010-2013</c:v>
                </c:pt>
              </c:strCache>
            </c:strRef>
          </c:tx>
          <c:spPr>
            <a:solidFill>
              <a:srgbClr val="124F74"/>
            </a:solidFill>
            <a:ln>
              <a:solidFill>
                <a:srgbClr val="124F74"/>
              </a:solidFill>
            </a:ln>
          </c:spPr>
          <c:invertIfNegative val="0"/>
          <c:cat>
            <c:strRef>
              <c:f>'Net New'!$M$806:$M$808</c:f>
              <c:strCache>
                <c:ptCount val="3"/>
                <c:pt idx="0">
                  <c:v>Lower Wage</c:v>
                </c:pt>
                <c:pt idx="1">
                  <c:v>Mid-Wage</c:v>
                </c:pt>
                <c:pt idx="2">
                  <c:v>Higher-Wage</c:v>
                </c:pt>
              </c:strCache>
            </c:strRef>
          </c:cat>
          <c:val>
            <c:numRef>
              <c:f>'Net New'!$O$806:$O$808</c:f>
              <c:numCache>
                <c:formatCode>#,##0;[Red]\ \(#,##0\)</c:formatCode>
                <c:ptCount val="3"/>
                <c:pt idx="0">
                  <c:v>62467</c:v>
                </c:pt>
                <c:pt idx="1">
                  <c:v>18848</c:v>
                </c:pt>
                <c:pt idx="2">
                  <c:v>44193</c:v>
                </c:pt>
              </c:numCache>
            </c:numRef>
          </c:val>
        </c:ser>
        <c:ser>
          <c:idx val="0"/>
          <c:order val="1"/>
          <c:tx>
            <c:strRef>
              <c:f>'Net New'!$N$805</c:f>
              <c:strCache>
                <c:ptCount val="1"/>
                <c:pt idx="0">
                  <c:v>2008-2009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'Net New'!$M$806:$M$808</c:f>
              <c:strCache>
                <c:ptCount val="3"/>
                <c:pt idx="0">
                  <c:v>Lower Wage</c:v>
                </c:pt>
                <c:pt idx="1">
                  <c:v>Mid-Wage</c:v>
                </c:pt>
                <c:pt idx="2">
                  <c:v>Higher-Wage</c:v>
                </c:pt>
              </c:strCache>
            </c:strRef>
          </c:cat>
          <c:val>
            <c:numRef>
              <c:f>'Net New'!$N$806:$N$808</c:f>
              <c:numCache>
                <c:formatCode>#,##0;[Red]\ \(#,##0\)</c:formatCode>
                <c:ptCount val="3"/>
                <c:pt idx="0">
                  <c:v>-21895</c:v>
                </c:pt>
                <c:pt idx="1">
                  <c:v>-44563</c:v>
                </c:pt>
                <c:pt idx="2">
                  <c:v>20656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018744"/>
        <c:axId val="296018352"/>
      </c:barChart>
      <c:catAx>
        <c:axId val="296018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2000"/>
            </a:pPr>
            <a:endParaRPr lang="en-US"/>
          </a:p>
        </c:txPr>
        <c:crossAx val="296018352"/>
        <c:crosses val="autoZero"/>
        <c:auto val="1"/>
        <c:lblAlgn val="ctr"/>
        <c:lblOffset val="100"/>
        <c:noMultiLvlLbl val="0"/>
      </c:catAx>
      <c:valAx>
        <c:axId val="296018352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29601874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4442686486619072E-2"/>
                <c:y val="0.8304127706692912"/>
              </c:manualLayout>
            </c:layout>
            <c:tx>
              <c:rich>
                <a:bodyPr/>
                <a:lstStyle/>
                <a:p>
                  <a:pPr>
                    <a:defRPr sz="2000" b="0"/>
                  </a:pPr>
                  <a:r>
                    <a:rPr lang="en-US" sz="2000" b="0" dirty="0" smtClean="0"/>
                    <a:t>(000s)</a:t>
                  </a:r>
                  <a:endParaRPr lang="en-US" sz="2000" b="0" dirty="0"/>
                </a:p>
              </c:rich>
            </c:tx>
          </c:dispUnitsLbl>
        </c:dispUnits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88795811118568E-2"/>
          <c:y val="9.6395251729897394E-2"/>
          <c:w val="0.82676196931066204"/>
          <c:h val="0.64695617593255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F74"/>
            </a:solidFill>
            <a:ln>
              <a:solidFill>
                <a:srgbClr val="124F74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FFFF00"/>
                </a:solidFill>
              </a:ln>
            </c:spPr>
          </c:dPt>
          <c:dPt>
            <c:idx val="5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2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New York</c:v>
                </c:pt>
                <c:pt idx="1">
                  <c:v>Los Angeles</c:v>
                </c:pt>
                <c:pt idx="2">
                  <c:v>Chicago</c:v>
                </c:pt>
                <c:pt idx="3">
                  <c:v>Dallas</c:v>
                </c:pt>
                <c:pt idx="4">
                  <c:v>DC</c:v>
                </c:pt>
                <c:pt idx="5">
                  <c:v>Houston</c:v>
                </c:pt>
                <c:pt idx="6">
                  <c:v>Philadelphia</c:v>
                </c:pt>
                <c:pt idx="7">
                  <c:v>Boston</c:v>
                </c:pt>
                <c:pt idx="8">
                  <c:v>Atlanta</c:v>
                </c:pt>
                <c:pt idx="9">
                  <c:v>Miami</c:v>
                </c:pt>
                <c:pt idx="10">
                  <c:v>SF-Oakland</c:v>
                </c:pt>
                <c:pt idx="11">
                  <c:v>Detroit</c:v>
                </c:pt>
                <c:pt idx="12">
                  <c:v>Phoenix</c:v>
                </c:pt>
                <c:pt idx="13">
                  <c:v>Seattle</c:v>
                </c:pt>
                <c:pt idx="14">
                  <c:v>Minneapolis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123.89999999999964</c:v>
                </c:pt>
                <c:pt idx="1">
                  <c:v>87.199999999999818</c:v>
                </c:pt>
                <c:pt idx="2">
                  <c:v>38.400000000000546</c:v>
                </c:pt>
                <c:pt idx="3">
                  <c:v>111.90000000000009</c:v>
                </c:pt>
                <c:pt idx="4">
                  <c:v>17.599999999999909</c:v>
                </c:pt>
                <c:pt idx="5">
                  <c:v>120.59999999999991</c:v>
                </c:pt>
                <c:pt idx="6">
                  <c:v>9.1000000000003638</c:v>
                </c:pt>
                <c:pt idx="7">
                  <c:v>40.599999999999909</c:v>
                </c:pt>
                <c:pt idx="8">
                  <c:v>57.799999999999727</c:v>
                </c:pt>
                <c:pt idx="9">
                  <c:v>76.599999999999909</c:v>
                </c:pt>
                <c:pt idx="10">
                  <c:v>59.5</c:v>
                </c:pt>
                <c:pt idx="11">
                  <c:v>6.8999999999998636</c:v>
                </c:pt>
                <c:pt idx="12">
                  <c:v>53.5</c:v>
                </c:pt>
                <c:pt idx="13">
                  <c:v>57.199999999999818</c:v>
                </c:pt>
                <c:pt idx="14">
                  <c:v>31.200000000000045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832160"/>
        <c:axId val="241827064"/>
      </c:barChart>
      <c:catAx>
        <c:axId val="24183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27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1827064"/>
        <c:crosses val="autoZero"/>
        <c:auto val="1"/>
        <c:lblAlgn val="ctr"/>
        <c:lblOffset val="100"/>
        <c:noMultiLvlLbl val="0"/>
      </c:catAx>
      <c:valAx>
        <c:axId val="24182706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183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</c:v>
                </c:pt>
              </c:strCache>
            </c:strRef>
          </c:tx>
          <c:spPr>
            <a:ln w="88900">
              <a:solidFill>
                <a:srgbClr val="124F74"/>
              </a:solidFill>
            </a:ln>
          </c:spPr>
          <c:marker>
            <c:symbol val="none"/>
          </c:marker>
          <c:cat>
            <c:numRef>
              <c:f>Sheet1!$A$2:$A$96</c:f>
              <c:numCache>
                <c:formatCode>General</c:formatCode>
                <c:ptCount val="95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1992</c:v>
                </c:pt>
                <c:pt idx="5">
                  <c:v>1992</c:v>
                </c:pt>
                <c:pt idx="6">
                  <c:v>1992</c:v>
                </c:pt>
                <c:pt idx="7">
                  <c:v>1992</c:v>
                </c:pt>
                <c:pt idx="8">
                  <c:v>1993</c:v>
                </c:pt>
                <c:pt idx="9">
                  <c:v>1993</c:v>
                </c:pt>
                <c:pt idx="10">
                  <c:v>1993</c:v>
                </c:pt>
                <c:pt idx="11">
                  <c:v>1993</c:v>
                </c:pt>
                <c:pt idx="12">
                  <c:v>1994</c:v>
                </c:pt>
                <c:pt idx="13">
                  <c:v>1994</c:v>
                </c:pt>
                <c:pt idx="14">
                  <c:v>1994</c:v>
                </c:pt>
                <c:pt idx="15">
                  <c:v>1994</c:v>
                </c:pt>
                <c:pt idx="16">
                  <c:v>1995</c:v>
                </c:pt>
                <c:pt idx="17">
                  <c:v>1995</c:v>
                </c:pt>
                <c:pt idx="18">
                  <c:v>1995</c:v>
                </c:pt>
                <c:pt idx="19">
                  <c:v>1995</c:v>
                </c:pt>
                <c:pt idx="20">
                  <c:v>1996</c:v>
                </c:pt>
                <c:pt idx="21">
                  <c:v>1996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1997</c:v>
                </c:pt>
                <c:pt idx="27">
                  <c:v>1997</c:v>
                </c:pt>
                <c:pt idx="28">
                  <c:v>1998</c:v>
                </c:pt>
                <c:pt idx="29">
                  <c:v>1998</c:v>
                </c:pt>
                <c:pt idx="30">
                  <c:v>1998</c:v>
                </c:pt>
                <c:pt idx="31">
                  <c:v>1998</c:v>
                </c:pt>
                <c:pt idx="32">
                  <c:v>1999</c:v>
                </c:pt>
                <c:pt idx="33">
                  <c:v>1999</c:v>
                </c:pt>
                <c:pt idx="34">
                  <c:v>1999</c:v>
                </c:pt>
                <c:pt idx="35">
                  <c:v>1999</c:v>
                </c:pt>
                <c:pt idx="36">
                  <c:v>2000</c:v>
                </c:pt>
                <c:pt idx="37">
                  <c:v>2000</c:v>
                </c:pt>
                <c:pt idx="38">
                  <c:v>2000</c:v>
                </c:pt>
                <c:pt idx="39">
                  <c:v>2000</c:v>
                </c:pt>
                <c:pt idx="40">
                  <c:v>2001</c:v>
                </c:pt>
                <c:pt idx="41">
                  <c:v>2001</c:v>
                </c:pt>
                <c:pt idx="42">
                  <c:v>2001</c:v>
                </c:pt>
                <c:pt idx="43">
                  <c:v>2001</c:v>
                </c:pt>
                <c:pt idx="44">
                  <c:v>2002</c:v>
                </c:pt>
                <c:pt idx="45">
                  <c:v>2002</c:v>
                </c:pt>
                <c:pt idx="46">
                  <c:v>2002</c:v>
                </c:pt>
                <c:pt idx="47">
                  <c:v>2002</c:v>
                </c:pt>
                <c:pt idx="48">
                  <c:v>2003</c:v>
                </c:pt>
                <c:pt idx="49">
                  <c:v>2003</c:v>
                </c:pt>
                <c:pt idx="50">
                  <c:v>2003</c:v>
                </c:pt>
                <c:pt idx="51">
                  <c:v>2003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2005</c:v>
                </c:pt>
                <c:pt idx="57">
                  <c:v>2005</c:v>
                </c:pt>
                <c:pt idx="58">
                  <c:v>2005</c:v>
                </c:pt>
                <c:pt idx="59">
                  <c:v>2005</c:v>
                </c:pt>
                <c:pt idx="60">
                  <c:v>2006</c:v>
                </c:pt>
                <c:pt idx="61">
                  <c:v>2006</c:v>
                </c:pt>
                <c:pt idx="62">
                  <c:v>2006</c:v>
                </c:pt>
                <c:pt idx="63">
                  <c:v>2006</c:v>
                </c:pt>
                <c:pt idx="64">
                  <c:v>2007</c:v>
                </c:pt>
                <c:pt idx="65">
                  <c:v>2007</c:v>
                </c:pt>
                <c:pt idx="66">
                  <c:v>2007</c:v>
                </c:pt>
                <c:pt idx="67">
                  <c:v>2007</c:v>
                </c:pt>
                <c:pt idx="68">
                  <c:v>2008</c:v>
                </c:pt>
                <c:pt idx="69">
                  <c:v>2008</c:v>
                </c:pt>
                <c:pt idx="70">
                  <c:v>2008</c:v>
                </c:pt>
                <c:pt idx="71">
                  <c:v>2008</c:v>
                </c:pt>
                <c:pt idx="72">
                  <c:v>2009</c:v>
                </c:pt>
                <c:pt idx="73">
                  <c:v>2009</c:v>
                </c:pt>
                <c:pt idx="74">
                  <c:v>2009</c:v>
                </c:pt>
                <c:pt idx="75">
                  <c:v>2009</c:v>
                </c:pt>
                <c:pt idx="76">
                  <c:v>2010</c:v>
                </c:pt>
                <c:pt idx="77">
                  <c:v>2010</c:v>
                </c:pt>
                <c:pt idx="78">
                  <c:v>2010</c:v>
                </c:pt>
                <c:pt idx="79">
                  <c:v>2010</c:v>
                </c:pt>
                <c:pt idx="80">
                  <c:v>2011</c:v>
                </c:pt>
                <c:pt idx="81">
                  <c:v>2011</c:v>
                </c:pt>
                <c:pt idx="82">
                  <c:v>2011</c:v>
                </c:pt>
                <c:pt idx="83">
                  <c:v>2011</c:v>
                </c:pt>
                <c:pt idx="84">
                  <c:v>2012</c:v>
                </c:pt>
                <c:pt idx="85">
                  <c:v>2012</c:v>
                </c:pt>
                <c:pt idx="86">
                  <c:v>2012</c:v>
                </c:pt>
                <c:pt idx="87">
                  <c:v>2012</c:v>
                </c:pt>
                <c:pt idx="88">
                  <c:v>2013</c:v>
                </c:pt>
                <c:pt idx="89">
                  <c:v>2013</c:v>
                </c:pt>
                <c:pt idx="90">
                  <c:v>2013</c:v>
                </c:pt>
                <c:pt idx="91">
                  <c:v>2013</c:v>
                </c:pt>
                <c:pt idx="92">
                  <c:v>2014</c:v>
                </c:pt>
                <c:pt idx="93">
                  <c:v>2014</c:v>
                </c:pt>
                <c:pt idx="94">
                  <c:v>2014</c:v>
                </c:pt>
              </c:numCache>
            </c:numRef>
          </c:cat>
          <c:val>
            <c:numRef>
              <c:f>Sheet1!$B$2:$B$96</c:f>
              <c:numCache>
                <c:formatCode>General</c:formatCode>
                <c:ptCount val="95"/>
                <c:pt idx="0">
                  <c:v>100</c:v>
                </c:pt>
                <c:pt idx="1">
                  <c:v>99.21</c:v>
                </c:pt>
                <c:pt idx="2">
                  <c:v>98.91</c:v>
                </c:pt>
                <c:pt idx="3">
                  <c:v>100.01</c:v>
                </c:pt>
                <c:pt idx="4">
                  <c:v>101.39</c:v>
                </c:pt>
                <c:pt idx="5">
                  <c:v>98.87</c:v>
                </c:pt>
                <c:pt idx="6">
                  <c:v>99.59</c:v>
                </c:pt>
                <c:pt idx="7">
                  <c:v>99.52</c:v>
                </c:pt>
                <c:pt idx="8">
                  <c:v>98.97</c:v>
                </c:pt>
                <c:pt idx="9">
                  <c:v>99.21</c:v>
                </c:pt>
                <c:pt idx="10">
                  <c:v>99.18</c:v>
                </c:pt>
                <c:pt idx="11">
                  <c:v>98.82</c:v>
                </c:pt>
                <c:pt idx="12">
                  <c:v>99.27</c:v>
                </c:pt>
                <c:pt idx="13">
                  <c:v>99.82</c:v>
                </c:pt>
                <c:pt idx="14">
                  <c:v>99.41</c:v>
                </c:pt>
                <c:pt idx="15">
                  <c:v>99.65</c:v>
                </c:pt>
                <c:pt idx="16">
                  <c:v>97.99</c:v>
                </c:pt>
                <c:pt idx="17">
                  <c:v>97.51</c:v>
                </c:pt>
                <c:pt idx="18">
                  <c:v>98.47</c:v>
                </c:pt>
                <c:pt idx="19">
                  <c:v>98.08</c:v>
                </c:pt>
                <c:pt idx="20">
                  <c:v>98.99</c:v>
                </c:pt>
                <c:pt idx="21">
                  <c:v>98.87</c:v>
                </c:pt>
                <c:pt idx="22">
                  <c:v>98.82</c:v>
                </c:pt>
                <c:pt idx="23">
                  <c:v>98.06</c:v>
                </c:pt>
                <c:pt idx="24">
                  <c:v>98.72</c:v>
                </c:pt>
                <c:pt idx="25">
                  <c:v>98.59</c:v>
                </c:pt>
                <c:pt idx="26">
                  <c:v>98.66</c:v>
                </c:pt>
                <c:pt idx="27">
                  <c:v>99.15</c:v>
                </c:pt>
                <c:pt idx="28">
                  <c:v>99.73</c:v>
                </c:pt>
                <c:pt idx="29">
                  <c:v>100.63</c:v>
                </c:pt>
                <c:pt idx="30">
                  <c:v>102.06</c:v>
                </c:pt>
                <c:pt idx="31">
                  <c:v>104.16</c:v>
                </c:pt>
                <c:pt idx="32">
                  <c:v>106.56</c:v>
                </c:pt>
                <c:pt idx="33">
                  <c:v>108.04</c:v>
                </c:pt>
                <c:pt idx="34">
                  <c:v>109.07</c:v>
                </c:pt>
                <c:pt idx="35">
                  <c:v>112.45</c:v>
                </c:pt>
                <c:pt idx="36">
                  <c:v>114.86</c:v>
                </c:pt>
                <c:pt idx="37">
                  <c:v>118.73</c:v>
                </c:pt>
                <c:pt idx="38">
                  <c:v>122.15</c:v>
                </c:pt>
                <c:pt idx="39">
                  <c:v>125.05</c:v>
                </c:pt>
                <c:pt idx="40">
                  <c:v>131.74</c:v>
                </c:pt>
                <c:pt idx="41">
                  <c:v>135.06</c:v>
                </c:pt>
                <c:pt idx="42">
                  <c:v>139.72999999999999</c:v>
                </c:pt>
                <c:pt idx="43">
                  <c:v>143.88</c:v>
                </c:pt>
                <c:pt idx="44">
                  <c:v>148.63999999999999</c:v>
                </c:pt>
                <c:pt idx="45">
                  <c:v>154.72</c:v>
                </c:pt>
                <c:pt idx="46">
                  <c:v>160.18</c:v>
                </c:pt>
                <c:pt idx="47">
                  <c:v>165.52</c:v>
                </c:pt>
                <c:pt idx="48">
                  <c:v>170.21</c:v>
                </c:pt>
                <c:pt idx="49">
                  <c:v>175.08</c:v>
                </c:pt>
                <c:pt idx="50">
                  <c:v>182</c:v>
                </c:pt>
                <c:pt idx="51">
                  <c:v>190.32</c:v>
                </c:pt>
                <c:pt idx="52">
                  <c:v>202.21</c:v>
                </c:pt>
                <c:pt idx="53">
                  <c:v>210.14</c:v>
                </c:pt>
                <c:pt idx="54">
                  <c:v>223.43</c:v>
                </c:pt>
                <c:pt idx="55">
                  <c:v>236.5</c:v>
                </c:pt>
                <c:pt idx="56">
                  <c:v>251.18</c:v>
                </c:pt>
                <c:pt idx="57">
                  <c:v>265.23</c:v>
                </c:pt>
                <c:pt idx="58">
                  <c:v>276.27</c:v>
                </c:pt>
                <c:pt idx="59">
                  <c:v>282.93</c:v>
                </c:pt>
                <c:pt idx="60">
                  <c:v>285.67</c:v>
                </c:pt>
                <c:pt idx="61">
                  <c:v>284.58999999999997</c:v>
                </c:pt>
                <c:pt idx="62">
                  <c:v>280.58</c:v>
                </c:pt>
                <c:pt idx="63">
                  <c:v>282.33</c:v>
                </c:pt>
                <c:pt idx="64">
                  <c:v>280.61</c:v>
                </c:pt>
                <c:pt idx="65">
                  <c:v>277.45</c:v>
                </c:pt>
                <c:pt idx="66">
                  <c:v>267.55</c:v>
                </c:pt>
                <c:pt idx="67">
                  <c:v>253.96</c:v>
                </c:pt>
                <c:pt idx="68">
                  <c:v>241.72</c:v>
                </c:pt>
                <c:pt idx="69">
                  <c:v>227.09</c:v>
                </c:pt>
                <c:pt idx="70">
                  <c:v>218.59</c:v>
                </c:pt>
                <c:pt idx="71">
                  <c:v>209.66</c:v>
                </c:pt>
                <c:pt idx="72">
                  <c:v>207.44</c:v>
                </c:pt>
                <c:pt idx="73">
                  <c:v>210.42</c:v>
                </c:pt>
                <c:pt idx="74">
                  <c:v>217.79</c:v>
                </c:pt>
                <c:pt idx="75">
                  <c:v>224.53</c:v>
                </c:pt>
                <c:pt idx="76">
                  <c:v>224.34</c:v>
                </c:pt>
                <c:pt idx="77">
                  <c:v>225.6</c:v>
                </c:pt>
                <c:pt idx="78">
                  <c:v>221.95</c:v>
                </c:pt>
                <c:pt idx="79">
                  <c:v>222.04</c:v>
                </c:pt>
                <c:pt idx="80">
                  <c:v>222.8</c:v>
                </c:pt>
                <c:pt idx="81">
                  <c:v>222.63</c:v>
                </c:pt>
                <c:pt idx="82">
                  <c:v>227.24</c:v>
                </c:pt>
                <c:pt idx="83">
                  <c:v>227.52</c:v>
                </c:pt>
                <c:pt idx="84">
                  <c:v>231.01</c:v>
                </c:pt>
                <c:pt idx="85">
                  <c:v>236.13</c:v>
                </c:pt>
                <c:pt idx="86">
                  <c:v>237.93</c:v>
                </c:pt>
                <c:pt idx="87">
                  <c:v>245.18</c:v>
                </c:pt>
                <c:pt idx="88">
                  <c:v>246.92</c:v>
                </c:pt>
                <c:pt idx="89">
                  <c:v>253.6</c:v>
                </c:pt>
                <c:pt idx="90">
                  <c:v>260.77</c:v>
                </c:pt>
                <c:pt idx="91">
                  <c:v>262.63</c:v>
                </c:pt>
                <c:pt idx="92">
                  <c:v>274.45</c:v>
                </c:pt>
                <c:pt idx="93">
                  <c:v>266.58999999999997</c:v>
                </c:pt>
                <c:pt idx="94">
                  <c:v>259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Sheet1!$A$2:$A$96</c:f>
              <c:numCache>
                <c:formatCode>General</c:formatCode>
                <c:ptCount val="95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1992</c:v>
                </c:pt>
                <c:pt idx="5">
                  <c:v>1992</c:v>
                </c:pt>
                <c:pt idx="6">
                  <c:v>1992</c:v>
                </c:pt>
                <c:pt idx="7">
                  <c:v>1992</c:v>
                </c:pt>
                <c:pt idx="8">
                  <c:v>1993</c:v>
                </c:pt>
                <c:pt idx="9">
                  <c:v>1993</c:v>
                </c:pt>
                <c:pt idx="10">
                  <c:v>1993</c:v>
                </c:pt>
                <c:pt idx="11">
                  <c:v>1993</c:v>
                </c:pt>
                <c:pt idx="12">
                  <c:v>1994</c:v>
                </c:pt>
                <c:pt idx="13">
                  <c:v>1994</c:v>
                </c:pt>
                <c:pt idx="14">
                  <c:v>1994</c:v>
                </c:pt>
                <c:pt idx="15">
                  <c:v>1994</c:v>
                </c:pt>
                <c:pt idx="16">
                  <c:v>1995</c:v>
                </c:pt>
                <c:pt idx="17">
                  <c:v>1995</c:v>
                </c:pt>
                <c:pt idx="18">
                  <c:v>1995</c:v>
                </c:pt>
                <c:pt idx="19">
                  <c:v>1995</c:v>
                </c:pt>
                <c:pt idx="20">
                  <c:v>1996</c:v>
                </c:pt>
                <c:pt idx="21">
                  <c:v>1996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1997</c:v>
                </c:pt>
                <c:pt idx="27">
                  <c:v>1997</c:v>
                </c:pt>
                <c:pt idx="28">
                  <c:v>1998</c:v>
                </c:pt>
                <c:pt idx="29">
                  <c:v>1998</c:v>
                </c:pt>
                <c:pt idx="30">
                  <c:v>1998</c:v>
                </c:pt>
                <c:pt idx="31">
                  <c:v>1998</c:v>
                </c:pt>
                <c:pt idx="32">
                  <c:v>1999</c:v>
                </c:pt>
                <c:pt idx="33">
                  <c:v>1999</c:v>
                </c:pt>
                <c:pt idx="34">
                  <c:v>1999</c:v>
                </c:pt>
                <c:pt idx="35">
                  <c:v>1999</c:v>
                </c:pt>
                <c:pt idx="36">
                  <c:v>2000</c:v>
                </c:pt>
                <c:pt idx="37">
                  <c:v>2000</c:v>
                </c:pt>
                <c:pt idx="38">
                  <c:v>2000</c:v>
                </c:pt>
                <c:pt idx="39">
                  <c:v>2000</c:v>
                </c:pt>
                <c:pt idx="40">
                  <c:v>2001</c:v>
                </c:pt>
                <c:pt idx="41">
                  <c:v>2001</c:v>
                </c:pt>
                <c:pt idx="42">
                  <c:v>2001</c:v>
                </c:pt>
                <c:pt idx="43">
                  <c:v>2001</c:v>
                </c:pt>
                <c:pt idx="44">
                  <c:v>2002</c:v>
                </c:pt>
                <c:pt idx="45">
                  <c:v>2002</c:v>
                </c:pt>
                <c:pt idx="46">
                  <c:v>2002</c:v>
                </c:pt>
                <c:pt idx="47">
                  <c:v>2002</c:v>
                </c:pt>
                <c:pt idx="48">
                  <c:v>2003</c:v>
                </c:pt>
                <c:pt idx="49">
                  <c:v>2003</c:v>
                </c:pt>
                <c:pt idx="50">
                  <c:v>2003</c:v>
                </c:pt>
                <c:pt idx="51">
                  <c:v>2003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2005</c:v>
                </c:pt>
                <c:pt idx="57">
                  <c:v>2005</c:v>
                </c:pt>
                <c:pt idx="58">
                  <c:v>2005</c:v>
                </c:pt>
                <c:pt idx="59">
                  <c:v>2005</c:v>
                </c:pt>
                <c:pt idx="60">
                  <c:v>2006</c:v>
                </c:pt>
                <c:pt idx="61">
                  <c:v>2006</c:v>
                </c:pt>
                <c:pt idx="62">
                  <c:v>2006</c:v>
                </c:pt>
                <c:pt idx="63">
                  <c:v>2006</c:v>
                </c:pt>
                <c:pt idx="64">
                  <c:v>2007</c:v>
                </c:pt>
                <c:pt idx="65">
                  <c:v>2007</c:v>
                </c:pt>
                <c:pt idx="66">
                  <c:v>2007</c:v>
                </c:pt>
                <c:pt idx="67">
                  <c:v>2007</c:v>
                </c:pt>
                <c:pt idx="68">
                  <c:v>2008</c:v>
                </c:pt>
                <c:pt idx="69">
                  <c:v>2008</c:v>
                </c:pt>
                <c:pt idx="70">
                  <c:v>2008</c:v>
                </c:pt>
                <c:pt idx="71">
                  <c:v>2008</c:v>
                </c:pt>
                <c:pt idx="72">
                  <c:v>2009</c:v>
                </c:pt>
                <c:pt idx="73">
                  <c:v>2009</c:v>
                </c:pt>
                <c:pt idx="74">
                  <c:v>2009</c:v>
                </c:pt>
                <c:pt idx="75">
                  <c:v>2009</c:v>
                </c:pt>
                <c:pt idx="76">
                  <c:v>2010</c:v>
                </c:pt>
                <c:pt idx="77">
                  <c:v>2010</c:v>
                </c:pt>
                <c:pt idx="78">
                  <c:v>2010</c:v>
                </c:pt>
                <c:pt idx="79">
                  <c:v>2010</c:v>
                </c:pt>
                <c:pt idx="80">
                  <c:v>2011</c:v>
                </c:pt>
                <c:pt idx="81">
                  <c:v>2011</c:v>
                </c:pt>
                <c:pt idx="82">
                  <c:v>2011</c:v>
                </c:pt>
                <c:pt idx="83">
                  <c:v>2011</c:v>
                </c:pt>
                <c:pt idx="84">
                  <c:v>2012</c:v>
                </c:pt>
                <c:pt idx="85">
                  <c:v>2012</c:v>
                </c:pt>
                <c:pt idx="86">
                  <c:v>2012</c:v>
                </c:pt>
                <c:pt idx="87">
                  <c:v>2012</c:v>
                </c:pt>
                <c:pt idx="88">
                  <c:v>2013</c:v>
                </c:pt>
                <c:pt idx="89">
                  <c:v>2013</c:v>
                </c:pt>
                <c:pt idx="90">
                  <c:v>2013</c:v>
                </c:pt>
                <c:pt idx="91">
                  <c:v>2013</c:v>
                </c:pt>
                <c:pt idx="92">
                  <c:v>2014</c:v>
                </c:pt>
                <c:pt idx="93">
                  <c:v>2014</c:v>
                </c:pt>
                <c:pt idx="94">
                  <c:v>2014</c:v>
                </c:pt>
              </c:numCache>
            </c:numRef>
          </c:cat>
          <c:val>
            <c:numRef>
              <c:f>Sheet1!$C$2:$C$96</c:f>
              <c:numCache>
                <c:formatCode>General</c:formatCode>
                <c:ptCount val="95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Sheet1!$A$2:$A$96</c:f>
              <c:numCache>
                <c:formatCode>General</c:formatCode>
                <c:ptCount val="95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1992</c:v>
                </c:pt>
                <c:pt idx="5">
                  <c:v>1992</c:v>
                </c:pt>
                <c:pt idx="6">
                  <c:v>1992</c:v>
                </c:pt>
                <c:pt idx="7">
                  <c:v>1992</c:v>
                </c:pt>
                <c:pt idx="8">
                  <c:v>1993</c:v>
                </c:pt>
                <c:pt idx="9">
                  <c:v>1993</c:v>
                </c:pt>
                <c:pt idx="10">
                  <c:v>1993</c:v>
                </c:pt>
                <c:pt idx="11">
                  <c:v>1993</c:v>
                </c:pt>
                <c:pt idx="12">
                  <c:v>1994</c:v>
                </c:pt>
                <c:pt idx="13">
                  <c:v>1994</c:v>
                </c:pt>
                <c:pt idx="14">
                  <c:v>1994</c:v>
                </c:pt>
                <c:pt idx="15">
                  <c:v>1994</c:v>
                </c:pt>
                <c:pt idx="16">
                  <c:v>1995</c:v>
                </c:pt>
                <c:pt idx="17">
                  <c:v>1995</c:v>
                </c:pt>
                <c:pt idx="18">
                  <c:v>1995</c:v>
                </c:pt>
                <c:pt idx="19">
                  <c:v>1995</c:v>
                </c:pt>
                <c:pt idx="20">
                  <c:v>1996</c:v>
                </c:pt>
                <c:pt idx="21">
                  <c:v>1996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1997</c:v>
                </c:pt>
                <c:pt idx="27">
                  <c:v>1997</c:v>
                </c:pt>
                <c:pt idx="28">
                  <c:v>1998</c:v>
                </c:pt>
                <c:pt idx="29">
                  <c:v>1998</c:v>
                </c:pt>
                <c:pt idx="30">
                  <c:v>1998</c:v>
                </c:pt>
                <c:pt idx="31">
                  <c:v>1998</c:v>
                </c:pt>
                <c:pt idx="32">
                  <c:v>1999</c:v>
                </c:pt>
                <c:pt idx="33">
                  <c:v>1999</c:v>
                </c:pt>
                <c:pt idx="34">
                  <c:v>1999</c:v>
                </c:pt>
                <c:pt idx="35">
                  <c:v>1999</c:v>
                </c:pt>
                <c:pt idx="36">
                  <c:v>2000</c:v>
                </c:pt>
                <c:pt idx="37">
                  <c:v>2000</c:v>
                </c:pt>
                <c:pt idx="38">
                  <c:v>2000</c:v>
                </c:pt>
                <c:pt idx="39">
                  <c:v>2000</c:v>
                </c:pt>
                <c:pt idx="40">
                  <c:v>2001</c:v>
                </c:pt>
                <c:pt idx="41">
                  <c:v>2001</c:v>
                </c:pt>
                <c:pt idx="42">
                  <c:v>2001</c:v>
                </c:pt>
                <c:pt idx="43">
                  <c:v>2001</c:v>
                </c:pt>
                <c:pt idx="44">
                  <c:v>2002</c:v>
                </c:pt>
                <c:pt idx="45">
                  <c:v>2002</c:v>
                </c:pt>
                <c:pt idx="46">
                  <c:v>2002</c:v>
                </c:pt>
                <c:pt idx="47">
                  <c:v>2002</c:v>
                </c:pt>
                <c:pt idx="48">
                  <c:v>2003</c:v>
                </c:pt>
                <c:pt idx="49">
                  <c:v>2003</c:v>
                </c:pt>
                <c:pt idx="50">
                  <c:v>2003</c:v>
                </c:pt>
                <c:pt idx="51">
                  <c:v>2003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2005</c:v>
                </c:pt>
                <c:pt idx="57">
                  <c:v>2005</c:v>
                </c:pt>
                <c:pt idx="58">
                  <c:v>2005</c:v>
                </c:pt>
                <c:pt idx="59">
                  <c:v>2005</c:v>
                </c:pt>
                <c:pt idx="60">
                  <c:v>2006</c:v>
                </c:pt>
                <c:pt idx="61">
                  <c:v>2006</c:v>
                </c:pt>
                <c:pt idx="62">
                  <c:v>2006</c:v>
                </c:pt>
                <c:pt idx="63">
                  <c:v>2006</c:v>
                </c:pt>
                <c:pt idx="64">
                  <c:v>2007</c:v>
                </c:pt>
                <c:pt idx="65">
                  <c:v>2007</c:v>
                </c:pt>
                <c:pt idx="66">
                  <c:v>2007</c:v>
                </c:pt>
                <c:pt idx="67">
                  <c:v>2007</c:v>
                </c:pt>
                <c:pt idx="68">
                  <c:v>2008</c:v>
                </c:pt>
                <c:pt idx="69">
                  <c:v>2008</c:v>
                </c:pt>
                <c:pt idx="70">
                  <c:v>2008</c:v>
                </c:pt>
                <c:pt idx="71">
                  <c:v>2008</c:v>
                </c:pt>
                <c:pt idx="72">
                  <c:v>2009</c:v>
                </c:pt>
                <c:pt idx="73">
                  <c:v>2009</c:v>
                </c:pt>
                <c:pt idx="74">
                  <c:v>2009</c:v>
                </c:pt>
                <c:pt idx="75">
                  <c:v>2009</c:v>
                </c:pt>
                <c:pt idx="76">
                  <c:v>2010</c:v>
                </c:pt>
                <c:pt idx="77">
                  <c:v>2010</c:v>
                </c:pt>
                <c:pt idx="78">
                  <c:v>2010</c:v>
                </c:pt>
                <c:pt idx="79">
                  <c:v>2010</c:v>
                </c:pt>
                <c:pt idx="80">
                  <c:v>2011</c:v>
                </c:pt>
                <c:pt idx="81">
                  <c:v>2011</c:v>
                </c:pt>
                <c:pt idx="82">
                  <c:v>2011</c:v>
                </c:pt>
                <c:pt idx="83">
                  <c:v>2011</c:v>
                </c:pt>
                <c:pt idx="84">
                  <c:v>2012</c:v>
                </c:pt>
                <c:pt idx="85">
                  <c:v>2012</c:v>
                </c:pt>
                <c:pt idx="86">
                  <c:v>2012</c:v>
                </c:pt>
                <c:pt idx="87">
                  <c:v>2012</c:v>
                </c:pt>
                <c:pt idx="88">
                  <c:v>2013</c:v>
                </c:pt>
                <c:pt idx="89">
                  <c:v>2013</c:v>
                </c:pt>
                <c:pt idx="90">
                  <c:v>2013</c:v>
                </c:pt>
                <c:pt idx="91">
                  <c:v>2013</c:v>
                </c:pt>
                <c:pt idx="92">
                  <c:v>2014</c:v>
                </c:pt>
                <c:pt idx="93">
                  <c:v>2014</c:v>
                </c:pt>
                <c:pt idx="94">
                  <c:v>2014</c:v>
                </c:pt>
              </c:numCache>
            </c:numRef>
          </c:cat>
          <c:val>
            <c:numRef>
              <c:f>Sheet1!$D$2:$D$96</c:f>
              <c:numCache>
                <c:formatCode>General</c:formatCode>
                <c:ptCount val="9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021880"/>
        <c:axId val="293918088"/>
      </c:lineChart>
      <c:catAx>
        <c:axId val="296021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93918088"/>
        <c:crosses val="autoZero"/>
        <c:auto val="1"/>
        <c:lblAlgn val="ctr"/>
        <c:lblOffset val="100"/>
        <c:noMultiLvlLbl val="0"/>
      </c:catAx>
      <c:valAx>
        <c:axId val="293918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021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72348484848485"/>
          <c:y val="5.2392941165270331E-2"/>
          <c:w val="0.83627012473956219"/>
          <c:h val="0.872616290047539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0.21199999999999999</c:v>
                </c:pt>
                <c:pt idx="1">
                  <c:v>0.19900000000000001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3919264"/>
        <c:axId val="293922008"/>
      </c:barChart>
      <c:catAx>
        <c:axId val="29391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922008"/>
        <c:crosses val="autoZero"/>
        <c:auto val="1"/>
        <c:lblAlgn val="ctr"/>
        <c:lblOffset val="100"/>
        <c:noMultiLvlLbl val="0"/>
      </c:catAx>
      <c:valAx>
        <c:axId val="2939220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% of Households Severely Cost Burdened</a:t>
                </a:r>
                <a:endParaRPr lang="en-US" sz="1200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91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dirty="0" smtClean="0"/>
              <a:t>Renters Spending Half </a:t>
            </a:r>
            <a:r>
              <a:rPr lang="en-US" sz="2400" b="1" dirty="0"/>
              <a:t>or </a:t>
            </a:r>
            <a:r>
              <a:rPr lang="en-US" sz="2400" b="1" dirty="0" smtClean="0"/>
              <a:t>More </a:t>
            </a:r>
            <a:r>
              <a:rPr lang="en-US" sz="2400" b="1" dirty="0"/>
              <a:t>of </a:t>
            </a:r>
            <a:r>
              <a:rPr lang="en-US" sz="2400" b="1" dirty="0" smtClean="0"/>
              <a:t>Their Income </a:t>
            </a:r>
            <a:r>
              <a:rPr lang="en-US" sz="2400" b="1" dirty="0"/>
              <a:t>on </a:t>
            </a:r>
            <a:r>
              <a:rPr lang="en-US" sz="2400" b="1" dirty="0" smtClean="0"/>
              <a:t>Housing</a:t>
            </a:r>
            <a:r>
              <a:rPr lang="en-US" sz="2400" b="0" dirty="0" smtClean="0"/>
              <a:t>, 2012</a:t>
            </a:r>
            <a:endParaRPr lang="en-US" sz="24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Half or more of income on housing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Arlington</c:v>
                </c:pt>
                <c:pt idx="1">
                  <c:v>Alexandria</c:v>
                </c:pt>
                <c:pt idx="2">
                  <c:v>District of Columbia</c:v>
                </c:pt>
                <c:pt idx="3">
                  <c:v>Fairfax</c:v>
                </c:pt>
                <c:pt idx="4">
                  <c:v>Montgomery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0.19</c:v>
                </c:pt>
                <c:pt idx="1">
                  <c:v>0.2</c:v>
                </c:pt>
                <c:pt idx="2">
                  <c:v>0.26</c:v>
                </c:pt>
                <c:pt idx="3">
                  <c:v>0.18</c:v>
                </c:pt>
                <c:pt idx="4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923184"/>
        <c:axId val="293925144"/>
      </c:barChart>
      <c:catAx>
        <c:axId val="29392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93925144"/>
        <c:crosses val="autoZero"/>
        <c:auto val="1"/>
        <c:lblAlgn val="ctr"/>
        <c:lblOffset val="100"/>
        <c:noMultiLvlLbl val="0"/>
      </c:catAx>
      <c:valAx>
        <c:axId val="2939251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9392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Percent of Population  Age 65+</a:t>
            </a:r>
            <a:endParaRPr lang="en-US" sz="180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9676380658603292E-2"/>
          <c:y val="0.10626501232800452"/>
          <c:w val="0.81253872677679995"/>
          <c:h val="0.79303845542034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0.122</c:v>
                </c:pt>
                <c:pt idx="1">
                  <c:v>0.115</c:v>
                </c:pt>
                <c:pt idx="2">
                  <c:v>0.128</c:v>
                </c:pt>
                <c:pt idx="3">
                  <c:v>0.13400000000000001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Maryland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0.113</c:v>
                </c:pt>
                <c:pt idx="1">
                  <c:v>0.122</c:v>
                </c:pt>
                <c:pt idx="2">
                  <c:v>0.14799999999999999</c:v>
                </c:pt>
                <c:pt idx="3">
                  <c:v>0.17599999999999999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Virginia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0.112</c:v>
                </c:pt>
                <c:pt idx="1">
                  <c:v>0.124</c:v>
                </c:pt>
                <c:pt idx="2">
                  <c:v>0.158</c:v>
                </c:pt>
                <c:pt idx="3">
                  <c:v>0.188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3919656"/>
        <c:axId val="293920440"/>
      </c:barChart>
      <c:catAx>
        <c:axId val="293919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3920440"/>
        <c:crosses val="autoZero"/>
        <c:auto val="1"/>
        <c:lblAlgn val="ctr"/>
        <c:lblOffset val="100"/>
        <c:noMultiLvlLbl val="0"/>
      </c:catAx>
      <c:valAx>
        <c:axId val="293920440"/>
        <c:scaling>
          <c:orientation val="minMax"/>
          <c:max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93919656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26286089238845145"/>
          <c:y val="0.13312718324470885"/>
          <c:w val="0.40870773506252894"/>
          <c:h val="0.116837252588088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Total</a:t>
            </a:r>
            <a:r>
              <a:rPr lang="en-US" sz="1600" b="1" baseline="0" dirty="0" smtClean="0"/>
              <a:t> Decline in Median Wealth by Age of Household Head, US, 2010-2010</a:t>
            </a:r>
            <a:endParaRPr lang="en-US" sz="1600" b="1" dirty="0"/>
          </a:p>
        </c:rich>
      </c:tx>
      <c:layout>
        <c:manualLayout>
          <c:xMode val="edge"/>
          <c:yMode val="edge"/>
          <c:x val="0.39816141732283478"/>
          <c:y val="1.25000000000000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Wealth lost</c:v>
                </c:pt>
              </c:strCache>
            </c:strRef>
          </c:tx>
          <c:spPr>
            <a:solidFill>
              <a:srgbClr val="BC160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2479609403663247E-4"/>
                  <c:y val="5.8139534883720929E-3"/>
                </c:manualLayout>
              </c:layout>
              <c:numFmt formatCode="&quot;$&quot;#,##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55-64</c:v>
                </c:pt>
                <c:pt idx="1">
                  <c:v>45-54</c:v>
                </c:pt>
                <c:pt idx="2">
                  <c:v>35-44</c:v>
                </c:pt>
                <c:pt idx="3">
                  <c:v>Younger than 35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51040</c:v>
                </c:pt>
                <c:pt idx="1">
                  <c:v>49793</c:v>
                </c:pt>
                <c:pt idx="2">
                  <c:v>56029</c:v>
                </c:pt>
                <c:pt idx="3">
                  <c:v>5270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93921224"/>
        <c:axId val="293918872"/>
      </c:barChart>
      <c:catAx>
        <c:axId val="293921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918872"/>
        <c:crosses val="autoZero"/>
        <c:auto val="1"/>
        <c:lblAlgn val="ctr"/>
        <c:lblOffset val="100"/>
        <c:noMultiLvlLbl val="0"/>
      </c:catAx>
      <c:valAx>
        <c:axId val="293918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921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 Population Change, </a:t>
            </a:r>
            <a:r>
              <a:rPr lang="en-US" dirty="0" smtClean="0"/>
              <a:t>2000-2012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74322982391724"/>
          <c:y val="0.114299944064369"/>
          <c:w val="0.85892016650242542"/>
          <c:h val="0.59168086571145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DC</c:v>
                </c:pt>
                <c:pt idx="1">
                  <c:v>Arlington</c:v>
                </c:pt>
                <c:pt idx="2">
                  <c:v>Alexandria</c:v>
                </c:pt>
                <c:pt idx="3">
                  <c:v>Fairfax</c:v>
                </c:pt>
                <c:pt idx="4">
                  <c:v>Montgomery</c:v>
                </c:pt>
                <c:pt idx="5">
                  <c:v>Metro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0.11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0.15</c:v>
                </c:pt>
                <c:pt idx="5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 year olds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DC</c:v>
                </c:pt>
                <c:pt idx="1">
                  <c:v>Arlington</c:v>
                </c:pt>
                <c:pt idx="2">
                  <c:v>Alexandria</c:v>
                </c:pt>
                <c:pt idx="3">
                  <c:v>Fairfax</c:v>
                </c:pt>
                <c:pt idx="4">
                  <c:v>Montgomery</c:v>
                </c:pt>
                <c:pt idx="5">
                  <c:v>Metro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0.37</c:v>
                </c:pt>
                <c:pt idx="1">
                  <c:v>0.31</c:v>
                </c:pt>
                <c:pt idx="2">
                  <c:v>0.08</c:v>
                </c:pt>
                <c:pt idx="3">
                  <c:v>0.1</c:v>
                </c:pt>
                <c:pt idx="4">
                  <c:v>0.1</c:v>
                </c:pt>
                <c:pt idx="5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3921616"/>
        <c:axId val="293922400"/>
      </c:barChart>
      <c:catAx>
        <c:axId val="29392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93922400"/>
        <c:crosses val="autoZero"/>
        <c:auto val="1"/>
        <c:lblAlgn val="ctr"/>
        <c:lblOffset val="100"/>
        <c:noMultiLvlLbl val="0"/>
      </c:catAx>
      <c:valAx>
        <c:axId val="2939224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9392161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3904095746185583"/>
          <c:y val="8.6468684948864186E-2"/>
          <c:w val="0.50958747982953134"/>
          <c:h val="0.148901710562041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solidFill>
                  <a:schemeClr val="tx1"/>
                </a:solidFill>
                <a:effectLst/>
              </a:rPr>
              <a:t>Homeownership Rate, 2012</a:t>
            </a:r>
            <a:endParaRPr lang="en-US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7746556809264822"/>
          <c:y val="1.72723981863528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25-to-34 year olds</c:v>
                </c:pt>
              </c:strCache>
            </c:strRef>
          </c:tx>
          <c:spPr>
            <a:solidFill>
              <a:srgbClr val="BC160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DC</c:v>
                </c:pt>
                <c:pt idx="1">
                  <c:v>Arlington</c:v>
                </c:pt>
                <c:pt idx="2">
                  <c:v>Alexandria</c:v>
                </c:pt>
                <c:pt idx="3">
                  <c:v>Fairfax</c:v>
                </c:pt>
                <c:pt idx="4">
                  <c:v>Montgomery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0.21061780596664317</c:v>
                </c:pt>
                <c:pt idx="1">
                  <c:v>0.19275629220380602</c:v>
                </c:pt>
                <c:pt idx="2">
                  <c:v>0.21634297064665636</c:v>
                </c:pt>
                <c:pt idx="3">
                  <c:v>0.38311154920321999</c:v>
                </c:pt>
                <c:pt idx="4">
                  <c:v>0.3400187265917603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Households2</c:v>
                </c:pt>
              </c:strCache>
            </c:strRef>
          </c:tx>
          <c:spPr>
            <a:solidFill>
              <a:srgbClr val="124F7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DC</c:v>
                </c:pt>
                <c:pt idx="1">
                  <c:v>Arlington</c:v>
                </c:pt>
                <c:pt idx="2">
                  <c:v>Alexandria</c:v>
                </c:pt>
                <c:pt idx="3">
                  <c:v>Fairfax</c:v>
                </c:pt>
                <c:pt idx="4">
                  <c:v>Montgomery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0.4170120198189381</c:v>
                </c:pt>
                <c:pt idx="1">
                  <c:v>0.44658830090735535</c:v>
                </c:pt>
                <c:pt idx="2">
                  <c:v>0.42484750212338818</c:v>
                </c:pt>
                <c:pt idx="3">
                  <c:v>0.68432113083732315</c:v>
                </c:pt>
                <c:pt idx="4">
                  <c:v>0.66490190577510133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3922792"/>
        <c:axId val="293923576"/>
      </c:barChart>
      <c:catAx>
        <c:axId val="29392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923576"/>
        <c:crosses val="autoZero"/>
        <c:auto val="1"/>
        <c:lblAlgn val="ctr"/>
        <c:lblOffset val="100"/>
        <c:noMultiLvlLbl val="0"/>
      </c:catAx>
      <c:valAx>
        <c:axId val="29392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922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Age Group by Race, 2013</a:t>
            </a:r>
          </a:p>
          <a:p>
            <a:pPr>
              <a:defRPr/>
            </a:pPr>
            <a:r>
              <a:rPr lang="en-US" b="0" baseline="0" dirty="0" smtClean="0"/>
              <a:t>Washington MSA</a:t>
            </a:r>
            <a:endParaRPr lang="en-US" b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9676380658603278E-2"/>
          <c:y val="0.17373153842439915"/>
          <c:w val="0.68361555321048806"/>
          <c:h val="0.71669436219402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 18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Hispanic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0.19670301292163031</c:v>
                </c:pt>
                <c:pt idx="1">
                  <c:v>0.23934951146843972</c:v>
                </c:pt>
                <c:pt idx="2">
                  <c:v>0.21545713651560899</c:v>
                </c:pt>
                <c:pt idx="3">
                  <c:v>0.30901343019512267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Hispanic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8.196735248806121E-2</c:v>
                </c:pt>
                <c:pt idx="1">
                  <c:v>0.10493352335441654</c:v>
                </c:pt>
                <c:pt idx="2">
                  <c:v>8.0981387598073579E-2</c:v>
                </c:pt>
                <c:pt idx="3">
                  <c:v>0.10694063060044169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Hispanic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0.1503736705797252</c:v>
                </c:pt>
                <c:pt idx="1">
                  <c:v>0.13973069516631675</c:v>
                </c:pt>
                <c:pt idx="2">
                  <c:v>0.16739535588335805</c:v>
                </c:pt>
                <c:pt idx="3">
                  <c:v>0.19273010488658732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849912"/>
        <c:axId val="305845600"/>
      </c:barChart>
      <c:catAx>
        <c:axId val="305849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5845600"/>
        <c:crosses val="autoZero"/>
        <c:auto val="1"/>
        <c:lblAlgn val="ctr"/>
        <c:lblOffset val="100"/>
        <c:noMultiLvlLbl val="0"/>
      </c:catAx>
      <c:valAx>
        <c:axId val="3058456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05849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DC</c:v>
                </c:pt>
                <c:pt idx="1">
                  <c:v>Arlington</c:v>
                </c:pt>
                <c:pt idx="2">
                  <c:v>Alexandria</c:v>
                </c:pt>
                <c:pt idx="3">
                  <c:v>Fairfax</c:v>
                </c:pt>
                <c:pt idx="4">
                  <c:v>Montgomery</c:v>
                </c:pt>
                <c:pt idx="5">
                  <c:v>Metro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0.40574465536480958</c:v>
                </c:pt>
                <c:pt idx="1">
                  <c:v>0.22455011508683825</c:v>
                </c:pt>
                <c:pt idx="2">
                  <c:v>0.114872999985494</c:v>
                </c:pt>
                <c:pt idx="3">
                  <c:v>-4.3560344799930706E-2</c:v>
                </c:pt>
                <c:pt idx="4">
                  <c:v>-7.4434474670946035E-2</c:v>
                </c:pt>
                <c:pt idx="5">
                  <c:v>4.5595961241924145E-2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Non-White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DC</c:v>
                </c:pt>
                <c:pt idx="1">
                  <c:v>Arlington</c:v>
                </c:pt>
                <c:pt idx="2">
                  <c:v>Alexandria</c:v>
                </c:pt>
                <c:pt idx="3">
                  <c:v>Fairfax</c:v>
                </c:pt>
                <c:pt idx="4">
                  <c:v>Montgomery</c:v>
                </c:pt>
                <c:pt idx="5">
                  <c:v>Metro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-9.9022353800533088E-3</c:v>
                </c:pt>
                <c:pt idx="1">
                  <c:v>7.807964471554503E-2</c:v>
                </c:pt>
                <c:pt idx="2">
                  <c:v>0.17005358406632293</c:v>
                </c:pt>
                <c:pt idx="3">
                  <c:v>0.50823672090437899</c:v>
                </c:pt>
                <c:pt idx="4">
                  <c:v>0.47891288727334208</c:v>
                </c:pt>
                <c:pt idx="5">
                  <c:v>0.41363199633019138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5845992"/>
        <c:axId val="305847952"/>
      </c:barChart>
      <c:catAx>
        <c:axId val="305845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05847952"/>
        <c:crosses val="autoZero"/>
        <c:auto val="1"/>
        <c:lblAlgn val="ctr"/>
        <c:lblOffset val="100"/>
        <c:noMultiLvlLbl val="0"/>
      </c:catAx>
      <c:valAx>
        <c:axId val="3058479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05845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Median Household Income, 2013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Hispanic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108254</c:v>
                </c:pt>
                <c:pt idx="1">
                  <c:v>64896</c:v>
                </c:pt>
                <c:pt idx="2">
                  <c:v>102025</c:v>
                </c:pt>
                <c:pt idx="3">
                  <c:v>65736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5844424"/>
        <c:axId val="305847560"/>
      </c:barChart>
      <c:catAx>
        <c:axId val="305844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05847560"/>
        <c:crosses val="autoZero"/>
        <c:auto val="1"/>
        <c:lblAlgn val="ctr"/>
        <c:lblOffset val="100"/>
        <c:noMultiLvlLbl val="0"/>
      </c:catAx>
      <c:valAx>
        <c:axId val="305847560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305844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67269408615536"/>
          <c:y val="3.2163742690058478E-2"/>
          <c:w val="0.65869207877631841"/>
          <c:h val="0.830658009854031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MOTYC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2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Transp. &amp; Util.</c:v>
                </c:pt>
                <c:pt idx="1">
                  <c:v>Wlse Trade</c:v>
                </c:pt>
                <c:pt idx="2">
                  <c:v>Manufacturing</c:v>
                </c:pt>
                <c:pt idx="3">
                  <c:v>Information</c:v>
                </c:pt>
                <c:pt idx="4">
                  <c:v>Financial</c:v>
                </c:pt>
                <c:pt idx="5">
                  <c:v>Other Services</c:v>
                </c:pt>
                <c:pt idx="6">
                  <c:v>Construction</c:v>
                </c:pt>
                <c:pt idx="7">
                  <c:v>Leisure &amp; Hosp.</c:v>
                </c:pt>
                <c:pt idx="8">
                  <c:v>Retail Trade</c:v>
                </c:pt>
                <c:pt idx="9">
                  <c:v>State &amp; Local Govt</c:v>
                </c:pt>
                <c:pt idx="10">
                  <c:v>Educ &amp; Health Svcs</c:v>
                </c:pt>
                <c:pt idx="11">
                  <c:v>Federal Govt.</c:v>
                </c:pt>
                <c:pt idx="12">
                  <c:v>Prof. &amp; Bus. Svcs</c:v>
                </c:pt>
              </c:strCache>
            </c:strRef>
          </c:cat>
          <c:val>
            <c:numRef>
              <c:f>Sheet1!$B$2:$B$14</c:f>
              <c:numCache>
                <c:formatCode>_(* #,##0.0_);_(* \(#,##0.0\);_(* "-"??_);_(@_)</c:formatCode>
                <c:ptCount val="13"/>
                <c:pt idx="0">
                  <c:v>0.59999999999999432</c:v>
                </c:pt>
                <c:pt idx="1">
                  <c:v>1.3999999999999986</c:v>
                </c:pt>
                <c:pt idx="2">
                  <c:v>-2.2999999999999972</c:v>
                </c:pt>
                <c:pt idx="3">
                  <c:v>-3.2000000000000028</c:v>
                </c:pt>
                <c:pt idx="4">
                  <c:v>4.3000000000000114</c:v>
                </c:pt>
                <c:pt idx="5">
                  <c:v>1.0999999999999943</c:v>
                </c:pt>
                <c:pt idx="6">
                  <c:v>4.6999999999999886</c:v>
                </c:pt>
                <c:pt idx="7">
                  <c:v>5.8000000000000114</c:v>
                </c:pt>
                <c:pt idx="8">
                  <c:v>0.69999999999998863</c:v>
                </c:pt>
                <c:pt idx="9">
                  <c:v>7.7000000000000455</c:v>
                </c:pt>
                <c:pt idx="10">
                  <c:v>-0.39999999999997726</c:v>
                </c:pt>
                <c:pt idx="11">
                  <c:v>-4.7999999999999545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4457816"/>
        <c:axId val="294463304"/>
      </c:barChart>
      <c:catAx>
        <c:axId val="294457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4463304"/>
        <c:crosses val="autoZero"/>
        <c:auto val="1"/>
        <c:lblAlgn val="ctr"/>
        <c:lblOffset val="100"/>
        <c:noMultiLvlLbl val="0"/>
      </c:catAx>
      <c:valAx>
        <c:axId val="294463304"/>
        <c:scaling>
          <c:orientation val="minMax"/>
          <c:max val="30"/>
          <c:min val="-20"/>
        </c:scaling>
        <c:delete val="0"/>
        <c:axPos val="b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445781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74421829346799E-2"/>
          <c:y val="8.1984967788117397E-2"/>
          <c:w val="0.9072299806863765"/>
          <c:h val="0.87239370078740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6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Sheet1!$A$2:$A$69</c:f>
              <c:strCache>
                <c:ptCount val="68"/>
                <c:pt idx="0">
                  <c:v>2000</c:v>
                </c:pt>
                <c:pt idx="2">
                  <c:v>2002</c:v>
                </c:pt>
                <c:pt idx="4">
                  <c:v>2004</c:v>
                </c:pt>
                <c:pt idx="6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Jan</c:v>
                </c:pt>
                <c:pt idx="11">
                  <c:v>Feb</c:v>
                </c:pt>
                <c:pt idx="12">
                  <c:v>Mar</c:v>
                </c:pt>
                <c:pt idx="13">
                  <c:v>Apr</c:v>
                </c:pt>
                <c:pt idx="14">
                  <c:v>May</c:v>
                </c:pt>
                <c:pt idx="15">
                  <c:v>Jun</c:v>
                </c:pt>
                <c:pt idx="16">
                  <c:v>Jul</c:v>
                </c:pt>
                <c:pt idx="17">
                  <c:v>Aug</c:v>
                </c:pt>
                <c:pt idx="18">
                  <c:v>Sep</c:v>
                </c:pt>
                <c:pt idx="19">
                  <c:v>Oct</c:v>
                </c:pt>
                <c:pt idx="20">
                  <c:v>Nov</c:v>
                </c:pt>
                <c:pt idx="21">
                  <c:v>Dec</c:v>
                </c:pt>
                <c:pt idx="22">
                  <c:v>Jan</c:v>
                </c:pt>
                <c:pt idx="23">
                  <c:v>Feb</c:v>
                </c:pt>
                <c:pt idx="24">
                  <c:v>Mar</c:v>
                </c:pt>
                <c:pt idx="25">
                  <c:v>Apr</c:v>
                </c:pt>
                <c:pt idx="26">
                  <c:v>May</c:v>
                </c:pt>
                <c:pt idx="27">
                  <c:v>Jun</c:v>
                </c:pt>
                <c:pt idx="28">
                  <c:v>Jul</c:v>
                </c:pt>
                <c:pt idx="29">
                  <c:v>Aug</c:v>
                </c:pt>
                <c:pt idx="30">
                  <c:v>Sep</c:v>
                </c:pt>
                <c:pt idx="31">
                  <c:v>Oct</c:v>
                </c:pt>
                <c:pt idx="32">
                  <c:v>Nov</c:v>
                </c:pt>
                <c:pt idx="33">
                  <c:v>Dec</c:v>
                </c:pt>
                <c:pt idx="34">
                  <c:v>Jan</c:v>
                </c:pt>
                <c:pt idx="35">
                  <c:v>Feb</c:v>
                </c:pt>
                <c:pt idx="36">
                  <c:v>Mar</c:v>
                </c:pt>
                <c:pt idx="37">
                  <c:v>Apr</c:v>
                </c:pt>
                <c:pt idx="38">
                  <c:v>May</c:v>
                </c:pt>
                <c:pt idx="39">
                  <c:v>Jun</c:v>
                </c:pt>
                <c:pt idx="40">
                  <c:v>Jul</c:v>
                </c:pt>
                <c:pt idx="41">
                  <c:v>Aug</c:v>
                </c:pt>
                <c:pt idx="42">
                  <c:v>Sep</c:v>
                </c:pt>
                <c:pt idx="43">
                  <c:v>Oct</c:v>
                </c:pt>
                <c:pt idx="44">
                  <c:v>Nov</c:v>
                </c:pt>
                <c:pt idx="45">
                  <c:v>Dec</c:v>
                </c:pt>
                <c:pt idx="46">
                  <c:v>Jan</c:v>
                </c:pt>
                <c:pt idx="47">
                  <c:v>Feb</c:v>
                </c:pt>
                <c:pt idx="48">
                  <c:v>Mar</c:v>
                </c:pt>
                <c:pt idx="49">
                  <c:v>Apr</c:v>
                </c:pt>
                <c:pt idx="50">
                  <c:v>May</c:v>
                </c:pt>
                <c:pt idx="51">
                  <c:v>Jun</c:v>
                </c:pt>
                <c:pt idx="52">
                  <c:v>Jul</c:v>
                </c:pt>
                <c:pt idx="53">
                  <c:v>Aug</c:v>
                </c:pt>
                <c:pt idx="54">
                  <c:v>Sep</c:v>
                </c:pt>
                <c:pt idx="55">
                  <c:v>Oct</c:v>
                </c:pt>
                <c:pt idx="56">
                  <c:v>Nov</c:v>
                </c:pt>
                <c:pt idx="57">
                  <c:v>Dec</c:v>
                </c:pt>
                <c:pt idx="58">
                  <c:v>Jan</c:v>
                </c:pt>
                <c:pt idx="59">
                  <c:v>Feb</c:v>
                </c:pt>
                <c:pt idx="60">
                  <c:v>Mar</c:v>
                </c:pt>
                <c:pt idx="61">
                  <c:v>Apr</c:v>
                </c:pt>
                <c:pt idx="62">
                  <c:v>May</c:v>
                </c:pt>
                <c:pt idx="63">
                  <c:v>Jun</c:v>
                </c:pt>
                <c:pt idx="64">
                  <c:v>Jul</c:v>
                </c:pt>
                <c:pt idx="65">
                  <c:v>Aug</c:v>
                </c:pt>
                <c:pt idx="66">
                  <c:v>Sep</c:v>
                </c:pt>
                <c:pt idx="67">
                  <c:v>Oct</c:v>
                </c:pt>
              </c:strCache>
            </c:strRef>
          </c:cat>
          <c:val>
            <c:numRef>
              <c:f>Sheet1!$B$2:$B$69</c:f>
              <c:numCache>
                <c:formatCode>0.0</c:formatCode>
                <c:ptCount val="68"/>
                <c:pt idx="0">
                  <c:v>5.8021556612068137</c:v>
                </c:pt>
                <c:pt idx="1">
                  <c:v>9.5543870759695153</c:v>
                </c:pt>
                <c:pt idx="2">
                  <c:v>14.102490864052882</c:v>
                </c:pt>
                <c:pt idx="3">
                  <c:v>13.333708259792544</c:v>
                </c:pt>
                <c:pt idx="4">
                  <c:v>21.147048741590154</c:v>
                </c:pt>
                <c:pt idx="5">
                  <c:v>21.75406793251852</c:v>
                </c:pt>
                <c:pt idx="6">
                  <c:v>1.848120891538535</c:v>
                </c:pt>
                <c:pt idx="7">
                  <c:v>1.5294890805741723</c:v>
                </c:pt>
                <c:pt idx="8">
                  <c:v>-15.994008069118172</c:v>
                </c:pt>
                <c:pt idx="9">
                  <c:v>-9.5345967774444418</c:v>
                </c:pt>
                <c:pt idx="10" formatCode="General">
                  <c:v>6</c:v>
                </c:pt>
                <c:pt idx="11" formatCode="General">
                  <c:v>6.1</c:v>
                </c:pt>
                <c:pt idx="12" formatCode="General">
                  <c:v>4.3</c:v>
                </c:pt>
                <c:pt idx="13" formatCode="General">
                  <c:v>6.3</c:v>
                </c:pt>
                <c:pt idx="14" formatCode="General">
                  <c:v>4.7</c:v>
                </c:pt>
                <c:pt idx="15" formatCode="General">
                  <c:v>3.5</c:v>
                </c:pt>
                <c:pt idx="16" formatCode="General">
                  <c:v>6.8</c:v>
                </c:pt>
                <c:pt idx="17" formatCode="General">
                  <c:v>5.3</c:v>
                </c:pt>
                <c:pt idx="18" formatCode="General">
                  <c:v>3.8</c:v>
                </c:pt>
                <c:pt idx="19" formatCode="General">
                  <c:v>8.4</c:v>
                </c:pt>
                <c:pt idx="20" formatCode="General">
                  <c:v>9.3000000000000007</c:v>
                </c:pt>
                <c:pt idx="21" formatCode="General">
                  <c:v>2.4</c:v>
                </c:pt>
                <c:pt idx="22" formatCode="General">
                  <c:v>1.8</c:v>
                </c:pt>
                <c:pt idx="23" formatCode="General">
                  <c:v>0.7</c:v>
                </c:pt>
                <c:pt idx="24" formatCode="General">
                  <c:v>3.4</c:v>
                </c:pt>
                <c:pt idx="25" formatCode="General">
                  <c:v>1.4</c:v>
                </c:pt>
                <c:pt idx="26" formatCode="General">
                  <c:v>2.8</c:v>
                </c:pt>
                <c:pt idx="27" formatCode="General">
                  <c:v>3.5</c:v>
                </c:pt>
                <c:pt idx="28" formatCode="General">
                  <c:v>-1.1000000000000001</c:v>
                </c:pt>
                <c:pt idx="29" formatCode="General">
                  <c:v>1.2</c:v>
                </c:pt>
                <c:pt idx="30" formatCode="General">
                  <c:v>1.9</c:v>
                </c:pt>
                <c:pt idx="31" formatCode="General">
                  <c:v>-7.2</c:v>
                </c:pt>
                <c:pt idx="32" formatCode="General">
                  <c:v>-4.3</c:v>
                </c:pt>
                <c:pt idx="33" formatCode="General">
                  <c:v>-5.2</c:v>
                </c:pt>
                <c:pt idx="34" formatCode="General">
                  <c:v>2.5</c:v>
                </c:pt>
                <c:pt idx="35" formatCode="General">
                  <c:v>2.6</c:v>
                </c:pt>
                <c:pt idx="36" formatCode="General">
                  <c:v>5.6</c:v>
                </c:pt>
                <c:pt idx="37" formatCode="General">
                  <c:v>6.3</c:v>
                </c:pt>
                <c:pt idx="38" formatCode="General">
                  <c:v>8.6999999999999993</c:v>
                </c:pt>
                <c:pt idx="39" formatCode="General">
                  <c:v>3</c:v>
                </c:pt>
                <c:pt idx="40" formatCode="General">
                  <c:v>3.6</c:v>
                </c:pt>
                <c:pt idx="41" formatCode="General">
                  <c:v>3.4</c:v>
                </c:pt>
                <c:pt idx="42" formatCode="General">
                  <c:v>6.2</c:v>
                </c:pt>
                <c:pt idx="43" formatCode="General">
                  <c:v>8.3000000000000007</c:v>
                </c:pt>
                <c:pt idx="44" formatCode="General">
                  <c:v>10.199999999999999</c:v>
                </c:pt>
                <c:pt idx="45" formatCode="General">
                  <c:v>13.9</c:v>
                </c:pt>
                <c:pt idx="46" formatCode="General">
                  <c:v>6.4</c:v>
                </c:pt>
                <c:pt idx="47" formatCode="General">
                  <c:v>10.7</c:v>
                </c:pt>
                <c:pt idx="48" formatCode="General">
                  <c:v>9.6999999999999993</c:v>
                </c:pt>
                <c:pt idx="49" formatCode="General">
                  <c:v>8.4</c:v>
                </c:pt>
                <c:pt idx="50" formatCode="General">
                  <c:v>8.1</c:v>
                </c:pt>
                <c:pt idx="51">
                  <c:v>9.4291041676067096</c:v>
                </c:pt>
                <c:pt idx="52" formatCode="_(* #,##0.0_);_(* \(#,##0.0\);_(* &quot;-&quot;??_);_(@_)">
                  <c:v>8.4387884667488908</c:v>
                </c:pt>
                <c:pt idx="53">
                  <c:v>6.5874426967895303</c:v>
                </c:pt>
                <c:pt idx="54" formatCode="_(* #,##0.0_);_(* \(#,##0.0\);_(* &quot;-&quot;??_);_(@_)">
                  <c:v>7.9855472814191399</c:v>
                </c:pt>
                <c:pt idx="55">
                  <c:v>8.7171430437022401</c:v>
                </c:pt>
                <c:pt idx="56">
                  <c:v>4.1597762722000704</c:v>
                </c:pt>
                <c:pt idx="57" formatCode="_(* #,##0.0_);_(* \(#,##0.0\);_(* &quot;-&quot;??_);_(@_)">
                  <c:v>4.8004087569874825</c:v>
                </c:pt>
                <c:pt idx="58">
                  <c:v>7.3551038445588093</c:v>
                </c:pt>
                <c:pt idx="59">
                  <c:v>8.6018890471391707</c:v>
                </c:pt>
                <c:pt idx="60" formatCode="General">
                  <c:v>2.4</c:v>
                </c:pt>
                <c:pt idx="61" formatCode="General">
                  <c:v>5.0702800528638559</c:v>
                </c:pt>
                <c:pt idx="62" formatCode="General">
                  <c:v>2.3335505193231998</c:v>
                </c:pt>
                <c:pt idx="63" formatCode="General">
                  <c:v>1.9481919277851574</c:v>
                </c:pt>
                <c:pt idx="64" formatCode="General">
                  <c:v>1.4383080295591155</c:v>
                </c:pt>
                <c:pt idx="65" formatCode="General">
                  <c:v>2.3077337712410486</c:v>
                </c:pt>
                <c:pt idx="66" formatCode="General">
                  <c:v>-1.0197656021933688</c:v>
                </c:pt>
                <c:pt idx="67" formatCode="General">
                  <c:v>4.7917204954745625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4463696"/>
        <c:axId val="294462128"/>
      </c:barChart>
      <c:catAx>
        <c:axId val="29446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en-US"/>
          </a:p>
        </c:txPr>
        <c:crossAx val="294462128"/>
        <c:crosses val="autoZero"/>
        <c:auto val="1"/>
        <c:lblAlgn val="ctr"/>
        <c:lblOffset val="100"/>
        <c:noMultiLvlLbl val="0"/>
      </c:catAx>
      <c:valAx>
        <c:axId val="29446212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9446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74421829346799E-2"/>
          <c:y val="8.1984967788117397E-2"/>
          <c:w val="0.9072299806863765"/>
          <c:h val="0.87239370078740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6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6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Sheet1!$A$2:$A$64</c:f>
              <c:strCache>
                <c:ptCount val="6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July</c:v>
                </c:pt>
                <c:pt idx="12">
                  <c:v>Aug</c:v>
                </c:pt>
                <c:pt idx="13">
                  <c:v>Sep</c:v>
                </c:pt>
                <c:pt idx="14">
                  <c:v>Oct</c:v>
                </c:pt>
                <c:pt idx="15">
                  <c:v>Nov</c:v>
                </c:pt>
                <c:pt idx="16">
                  <c:v>Dec</c:v>
                </c:pt>
                <c:pt idx="17">
                  <c:v>Jan</c:v>
                </c:pt>
                <c:pt idx="18">
                  <c:v>Feb</c:v>
                </c:pt>
                <c:pt idx="19">
                  <c:v>Mar</c:v>
                </c:pt>
                <c:pt idx="20">
                  <c:v>Apr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  <c:pt idx="24">
                  <c:v>Aug</c:v>
                </c:pt>
                <c:pt idx="25">
                  <c:v>Sep</c:v>
                </c:pt>
                <c:pt idx="26">
                  <c:v>Oct</c:v>
                </c:pt>
                <c:pt idx="27">
                  <c:v>Nov</c:v>
                </c:pt>
                <c:pt idx="28">
                  <c:v>Dec</c:v>
                </c:pt>
                <c:pt idx="29">
                  <c:v>Jan</c:v>
                </c:pt>
                <c:pt idx="30">
                  <c:v>Feb</c:v>
                </c:pt>
                <c:pt idx="31">
                  <c:v>Mar</c:v>
                </c:pt>
                <c:pt idx="32">
                  <c:v>Apr</c:v>
                </c:pt>
                <c:pt idx="33">
                  <c:v>May</c:v>
                </c:pt>
                <c:pt idx="34">
                  <c:v>Jun</c:v>
                </c:pt>
                <c:pt idx="35">
                  <c:v>Jul</c:v>
                </c:pt>
                <c:pt idx="36">
                  <c:v>Aug</c:v>
                </c:pt>
                <c:pt idx="37">
                  <c:v>Sep</c:v>
                </c:pt>
                <c:pt idx="38">
                  <c:v>Oct</c:v>
                </c:pt>
                <c:pt idx="39">
                  <c:v>Nov</c:v>
                </c:pt>
                <c:pt idx="40">
                  <c:v>Dec</c:v>
                </c:pt>
                <c:pt idx="41">
                  <c:v>Jan</c:v>
                </c:pt>
                <c:pt idx="42">
                  <c:v>Feb</c:v>
                </c:pt>
                <c:pt idx="43">
                  <c:v>Mar</c:v>
                </c:pt>
                <c:pt idx="44">
                  <c:v>Apr</c:v>
                </c:pt>
                <c:pt idx="45">
                  <c:v>May</c:v>
                </c:pt>
                <c:pt idx="46">
                  <c:v>Jun</c:v>
                </c:pt>
                <c:pt idx="47">
                  <c:v>Jul</c:v>
                </c:pt>
                <c:pt idx="48">
                  <c:v>Aug</c:v>
                </c:pt>
                <c:pt idx="49">
                  <c:v>Sep</c:v>
                </c:pt>
                <c:pt idx="50">
                  <c:v>Oct</c:v>
                </c:pt>
                <c:pt idx="51">
                  <c:v>Nov</c:v>
                </c:pt>
                <c:pt idx="52">
                  <c:v>Dec</c:v>
                </c:pt>
                <c:pt idx="53">
                  <c:v>Jan</c:v>
                </c:pt>
                <c:pt idx="54">
                  <c:v>Feb</c:v>
                </c:pt>
                <c:pt idx="55">
                  <c:v>Mar</c:v>
                </c:pt>
                <c:pt idx="56">
                  <c:v>Apr</c:v>
                </c:pt>
                <c:pt idx="57">
                  <c:v>May</c:v>
                </c:pt>
                <c:pt idx="58">
                  <c:v>Jun</c:v>
                </c:pt>
                <c:pt idx="59">
                  <c:v>Jul</c:v>
                </c:pt>
                <c:pt idx="60">
                  <c:v>Aug</c:v>
                </c:pt>
                <c:pt idx="61">
                  <c:v>Sep</c:v>
                </c:pt>
                <c:pt idx="62">
                  <c:v>Oct</c:v>
                </c:pt>
              </c:strCache>
            </c:strRef>
          </c:cat>
          <c:val>
            <c:numRef>
              <c:f>Sheet1!$B$2:$B$64</c:f>
              <c:numCache>
                <c:formatCode>0.0</c:formatCode>
                <c:ptCount val="63"/>
                <c:pt idx="0">
                  <c:v>20.5</c:v>
                </c:pt>
                <c:pt idx="1">
                  <c:v>4.5999999999999996</c:v>
                </c:pt>
                <c:pt idx="2">
                  <c:v>1.3</c:v>
                </c:pt>
                <c:pt idx="3">
                  <c:v>-17.8</c:v>
                </c:pt>
                <c:pt idx="4">
                  <c:v>-10.9</c:v>
                </c:pt>
                <c:pt idx="5">
                  <c:v>5</c:v>
                </c:pt>
                <c:pt idx="6">
                  <c:v>2.1</c:v>
                </c:pt>
                <c:pt idx="7">
                  <c:v>4.2</c:v>
                </c:pt>
                <c:pt idx="8">
                  <c:v>6.4</c:v>
                </c:pt>
                <c:pt idx="9">
                  <c:v>2.7</c:v>
                </c:pt>
                <c:pt idx="10" formatCode="General">
                  <c:v>2.1</c:v>
                </c:pt>
                <c:pt idx="11" formatCode="General">
                  <c:v>5.2</c:v>
                </c:pt>
                <c:pt idx="12" formatCode="General">
                  <c:v>2.7</c:v>
                </c:pt>
                <c:pt idx="13" formatCode="General">
                  <c:v>4.5</c:v>
                </c:pt>
                <c:pt idx="14" formatCode="General">
                  <c:v>8.6</c:v>
                </c:pt>
                <c:pt idx="15" formatCode="General">
                  <c:v>8.6</c:v>
                </c:pt>
                <c:pt idx="16" formatCode="General">
                  <c:v>2.2000000000000002</c:v>
                </c:pt>
                <c:pt idx="17" formatCode="General">
                  <c:v>2.4</c:v>
                </c:pt>
                <c:pt idx="18" formatCode="General">
                  <c:v>-0.1</c:v>
                </c:pt>
                <c:pt idx="19" formatCode="General">
                  <c:v>2.7</c:v>
                </c:pt>
                <c:pt idx="20" formatCode="General">
                  <c:v>0.5</c:v>
                </c:pt>
                <c:pt idx="21" formatCode="General">
                  <c:v>1.8</c:v>
                </c:pt>
                <c:pt idx="22" formatCode="General">
                  <c:v>1.7</c:v>
                </c:pt>
                <c:pt idx="23" formatCode="General">
                  <c:v>-1.8</c:v>
                </c:pt>
                <c:pt idx="24" formatCode="General">
                  <c:v>-0.1</c:v>
                </c:pt>
                <c:pt idx="25" formatCode="General">
                  <c:v>0.2</c:v>
                </c:pt>
                <c:pt idx="26" formatCode="General">
                  <c:v>-10.7</c:v>
                </c:pt>
                <c:pt idx="27" formatCode="General">
                  <c:v>-5.4</c:v>
                </c:pt>
                <c:pt idx="28" formatCode="General">
                  <c:v>-7.4</c:v>
                </c:pt>
                <c:pt idx="29" formatCode="General">
                  <c:v>1.8</c:v>
                </c:pt>
                <c:pt idx="30" formatCode="General">
                  <c:v>1.9</c:v>
                </c:pt>
                <c:pt idx="31" formatCode="General">
                  <c:v>3.4</c:v>
                </c:pt>
                <c:pt idx="32" formatCode="General">
                  <c:v>4.4000000000000004</c:v>
                </c:pt>
                <c:pt idx="33" formatCode="General">
                  <c:v>7.5</c:v>
                </c:pt>
                <c:pt idx="34" formatCode="General">
                  <c:v>4.3</c:v>
                </c:pt>
                <c:pt idx="35" formatCode="General">
                  <c:v>3.4</c:v>
                </c:pt>
                <c:pt idx="36" formatCode="General">
                  <c:v>2.4</c:v>
                </c:pt>
                <c:pt idx="37" formatCode="General">
                  <c:v>4.8</c:v>
                </c:pt>
                <c:pt idx="38" formatCode="General">
                  <c:v>6.6</c:v>
                </c:pt>
                <c:pt idx="39" formatCode="General">
                  <c:v>9.1</c:v>
                </c:pt>
                <c:pt idx="40" formatCode="General">
                  <c:v>14.6</c:v>
                </c:pt>
                <c:pt idx="41" formatCode="General">
                  <c:v>4.0999999999999996</c:v>
                </c:pt>
                <c:pt idx="42" formatCode="General">
                  <c:v>10.9</c:v>
                </c:pt>
                <c:pt idx="43" formatCode="General">
                  <c:v>12.7</c:v>
                </c:pt>
                <c:pt idx="44" formatCode="General">
                  <c:v>9.8000000000000007</c:v>
                </c:pt>
                <c:pt idx="45" formatCode="General">
                  <c:v>10.3</c:v>
                </c:pt>
                <c:pt idx="46" formatCode="General">
                  <c:v>7.2</c:v>
                </c:pt>
                <c:pt idx="47" formatCode="General">
                  <c:v>8.3000000000000007</c:v>
                </c:pt>
                <c:pt idx="48" formatCode="General">
                  <c:v>7.6</c:v>
                </c:pt>
                <c:pt idx="49" formatCode="General">
                  <c:v>9.5</c:v>
                </c:pt>
                <c:pt idx="50" formatCode="General">
                  <c:v>11</c:v>
                </c:pt>
                <c:pt idx="51">
                  <c:v>3.5</c:v>
                </c:pt>
                <c:pt idx="52" formatCode="_(* #,##0.0_);_(* \(#,##0.0\);_(* &quot;-&quot;??_);_(@_)">
                  <c:v>4.6269999999999998</c:v>
                </c:pt>
                <c:pt idx="53">
                  <c:v>6.68</c:v>
                </c:pt>
                <c:pt idx="54" formatCode="_(* #,##0.0_);_(* \(#,##0.0\);_(* &quot;-&quot;??_);_(@_)">
                  <c:v>10.53</c:v>
                </c:pt>
                <c:pt idx="55">
                  <c:v>0.85</c:v>
                </c:pt>
                <c:pt idx="56">
                  <c:v>5.63</c:v>
                </c:pt>
                <c:pt idx="57" formatCode="_(* #,##0.0_);_(* \(#,##0.0\);_(* &quot;-&quot;??_);_(@_)">
                  <c:v>1.44</c:v>
                </c:pt>
                <c:pt idx="58">
                  <c:v>4.88</c:v>
                </c:pt>
                <c:pt idx="59">
                  <c:v>0.9</c:v>
                </c:pt>
                <c:pt idx="60" formatCode="General">
                  <c:v>0.61804018000000005</c:v>
                </c:pt>
                <c:pt idx="61" formatCode="General">
                  <c:v>-2.0185301290000002</c:v>
                </c:pt>
                <c:pt idx="62" formatCode="General">
                  <c:v>3.5895881900000002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4459776"/>
        <c:axId val="294458208"/>
      </c:barChart>
      <c:catAx>
        <c:axId val="29445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en-US"/>
          </a:p>
        </c:txPr>
        <c:crossAx val="294458208"/>
        <c:crosses val="autoZero"/>
        <c:auto val="1"/>
        <c:lblAlgn val="ctr"/>
        <c:lblOffset val="100"/>
        <c:noMultiLvlLbl val="0"/>
      </c:catAx>
      <c:valAx>
        <c:axId val="29445820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9445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74421829346799E-2"/>
          <c:y val="8.1984967788117397E-2"/>
          <c:w val="0.9072299806863765"/>
          <c:h val="0.87239370078740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8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5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1"/>
            <c:invertIfNegative val="0"/>
            <c:bubble3D val="0"/>
          </c:dPt>
          <c:dPt>
            <c:idx val="66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Sheet1!$A$2:$A$64</c:f>
              <c:strCache>
                <c:ptCount val="6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July</c:v>
                </c:pt>
                <c:pt idx="12">
                  <c:v>Aug</c:v>
                </c:pt>
                <c:pt idx="13">
                  <c:v>Sep</c:v>
                </c:pt>
                <c:pt idx="14">
                  <c:v>Oct</c:v>
                </c:pt>
                <c:pt idx="15">
                  <c:v>Nov</c:v>
                </c:pt>
                <c:pt idx="16">
                  <c:v>Dec</c:v>
                </c:pt>
                <c:pt idx="17">
                  <c:v>Jan</c:v>
                </c:pt>
                <c:pt idx="18">
                  <c:v>Feb</c:v>
                </c:pt>
                <c:pt idx="19">
                  <c:v>Mar</c:v>
                </c:pt>
                <c:pt idx="20">
                  <c:v>Apr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  <c:pt idx="24">
                  <c:v>Aug</c:v>
                </c:pt>
                <c:pt idx="25">
                  <c:v>Sep</c:v>
                </c:pt>
                <c:pt idx="26">
                  <c:v>Oct</c:v>
                </c:pt>
                <c:pt idx="27">
                  <c:v>Nov</c:v>
                </c:pt>
                <c:pt idx="28">
                  <c:v>Dec</c:v>
                </c:pt>
                <c:pt idx="29">
                  <c:v>Jan</c:v>
                </c:pt>
                <c:pt idx="30">
                  <c:v>Feb</c:v>
                </c:pt>
                <c:pt idx="31">
                  <c:v>Mar</c:v>
                </c:pt>
                <c:pt idx="32">
                  <c:v>Apr</c:v>
                </c:pt>
                <c:pt idx="33">
                  <c:v>May</c:v>
                </c:pt>
                <c:pt idx="34">
                  <c:v>Jun</c:v>
                </c:pt>
                <c:pt idx="35">
                  <c:v>Jul</c:v>
                </c:pt>
                <c:pt idx="36">
                  <c:v>Aug</c:v>
                </c:pt>
                <c:pt idx="37">
                  <c:v>Sep</c:v>
                </c:pt>
                <c:pt idx="38">
                  <c:v>Oct</c:v>
                </c:pt>
                <c:pt idx="39">
                  <c:v>Nov</c:v>
                </c:pt>
                <c:pt idx="40">
                  <c:v>Dec</c:v>
                </c:pt>
                <c:pt idx="41">
                  <c:v>Jan</c:v>
                </c:pt>
                <c:pt idx="42">
                  <c:v>Feb</c:v>
                </c:pt>
                <c:pt idx="43">
                  <c:v>Mar</c:v>
                </c:pt>
                <c:pt idx="44">
                  <c:v>Apr</c:v>
                </c:pt>
                <c:pt idx="45">
                  <c:v>May</c:v>
                </c:pt>
                <c:pt idx="46">
                  <c:v>Jun</c:v>
                </c:pt>
                <c:pt idx="47">
                  <c:v>Jul</c:v>
                </c:pt>
                <c:pt idx="48">
                  <c:v>Aug</c:v>
                </c:pt>
                <c:pt idx="49">
                  <c:v>Sep</c:v>
                </c:pt>
                <c:pt idx="50">
                  <c:v>Oct</c:v>
                </c:pt>
                <c:pt idx="51">
                  <c:v>Nov</c:v>
                </c:pt>
                <c:pt idx="52">
                  <c:v>Dec</c:v>
                </c:pt>
                <c:pt idx="53">
                  <c:v>Jan</c:v>
                </c:pt>
                <c:pt idx="54">
                  <c:v>Feb</c:v>
                </c:pt>
                <c:pt idx="55">
                  <c:v>Mar</c:v>
                </c:pt>
                <c:pt idx="56">
                  <c:v>Apr</c:v>
                </c:pt>
                <c:pt idx="57">
                  <c:v>May</c:v>
                </c:pt>
                <c:pt idx="58">
                  <c:v>Jun</c:v>
                </c:pt>
                <c:pt idx="59">
                  <c:v>Jul</c:v>
                </c:pt>
                <c:pt idx="60">
                  <c:v>Aug</c:v>
                </c:pt>
                <c:pt idx="61">
                  <c:v>Sep</c:v>
                </c:pt>
                <c:pt idx="62">
                  <c:v>Oct</c:v>
                </c:pt>
              </c:strCache>
            </c:strRef>
          </c:cat>
          <c:val>
            <c:numRef>
              <c:f>Sheet1!$B$2:$B$64</c:f>
              <c:numCache>
                <c:formatCode>0.0</c:formatCode>
                <c:ptCount val="63"/>
                <c:pt idx="0">
                  <c:v>22.8</c:v>
                </c:pt>
                <c:pt idx="1">
                  <c:v>2.8</c:v>
                </c:pt>
                <c:pt idx="2">
                  <c:v>0.3</c:v>
                </c:pt>
                <c:pt idx="3">
                  <c:v>-21.5</c:v>
                </c:pt>
                <c:pt idx="4">
                  <c:v>-7.2</c:v>
                </c:pt>
                <c:pt idx="5">
                  <c:v>8.9</c:v>
                </c:pt>
                <c:pt idx="6">
                  <c:v>16.600000000000001</c:v>
                </c:pt>
                <c:pt idx="7">
                  <c:v>9.3000000000000007</c:v>
                </c:pt>
                <c:pt idx="8">
                  <c:v>11.8</c:v>
                </c:pt>
                <c:pt idx="9">
                  <c:v>13.2</c:v>
                </c:pt>
                <c:pt idx="10" formatCode="General">
                  <c:v>6.2</c:v>
                </c:pt>
                <c:pt idx="11" formatCode="General">
                  <c:v>9.9</c:v>
                </c:pt>
                <c:pt idx="12" formatCode="General">
                  <c:v>6.3</c:v>
                </c:pt>
                <c:pt idx="13" formatCode="General">
                  <c:v>5.0999999999999996</c:v>
                </c:pt>
                <c:pt idx="14" formatCode="General">
                  <c:v>5.0999999999999996</c:v>
                </c:pt>
                <c:pt idx="15" formatCode="General">
                  <c:v>8.1</c:v>
                </c:pt>
                <c:pt idx="16" formatCode="General">
                  <c:v>7</c:v>
                </c:pt>
                <c:pt idx="17" formatCode="General">
                  <c:v>6</c:v>
                </c:pt>
                <c:pt idx="18" formatCode="General">
                  <c:v>0.5</c:v>
                </c:pt>
                <c:pt idx="19" formatCode="General">
                  <c:v>5.2</c:v>
                </c:pt>
                <c:pt idx="20" formatCode="General">
                  <c:v>2.9</c:v>
                </c:pt>
                <c:pt idx="21" formatCode="General">
                  <c:v>2.1</c:v>
                </c:pt>
                <c:pt idx="22" formatCode="General">
                  <c:v>1.9</c:v>
                </c:pt>
                <c:pt idx="23" formatCode="General">
                  <c:v>0.1</c:v>
                </c:pt>
                <c:pt idx="24" formatCode="General">
                  <c:v>5.4</c:v>
                </c:pt>
                <c:pt idx="25" formatCode="General">
                  <c:v>4.5999999999999996</c:v>
                </c:pt>
                <c:pt idx="26" formatCode="General">
                  <c:v>-2</c:v>
                </c:pt>
                <c:pt idx="27" formatCode="General">
                  <c:v>-3.7</c:v>
                </c:pt>
                <c:pt idx="28" formatCode="General">
                  <c:v>1.3</c:v>
                </c:pt>
                <c:pt idx="29" formatCode="General">
                  <c:v>5.4</c:v>
                </c:pt>
                <c:pt idx="30" formatCode="General">
                  <c:v>5.4</c:v>
                </c:pt>
                <c:pt idx="31" formatCode="General">
                  <c:v>7.6</c:v>
                </c:pt>
                <c:pt idx="32" formatCode="General">
                  <c:v>6.9</c:v>
                </c:pt>
                <c:pt idx="33" formatCode="General">
                  <c:v>8.3000000000000007</c:v>
                </c:pt>
                <c:pt idx="34" formatCode="General">
                  <c:v>5.2</c:v>
                </c:pt>
                <c:pt idx="35" formatCode="General">
                  <c:v>3.3</c:v>
                </c:pt>
                <c:pt idx="36" formatCode="General">
                  <c:v>3.2</c:v>
                </c:pt>
                <c:pt idx="37" formatCode="General">
                  <c:v>9.8000000000000007</c:v>
                </c:pt>
                <c:pt idx="38" formatCode="General">
                  <c:v>13.4</c:v>
                </c:pt>
                <c:pt idx="39" formatCode="General">
                  <c:v>17.100000000000001</c:v>
                </c:pt>
                <c:pt idx="40" formatCode="General">
                  <c:v>9</c:v>
                </c:pt>
                <c:pt idx="41" formatCode="General">
                  <c:v>6.3</c:v>
                </c:pt>
                <c:pt idx="42" formatCode="General">
                  <c:v>13.4</c:v>
                </c:pt>
                <c:pt idx="43" formatCode="General">
                  <c:v>9.8000000000000007</c:v>
                </c:pt>
                <c:pt idx="44" formatCode="General">
                  <c:v>10.7</c:v>
                </c:pt>
                <c:pt idx="45" formatCode="General">
                  <c:v>9.6</c:v>
                </c:pt>
                <c:pt idx="46" formatCode="General">
                  <c:v>14.1</c:v>
                </c:pt>
                <c:pt idx="47" formatCode="General">
                  <c:v>11.8</c:v>
                </c:pt>
                <c:pt idx="48" formatCode="General">
                  <c:v>10.9</c:v>
                </c:pt>
                <c:pt idx="49" formatCode="General">
                  <c:v>7.5</c:v>
                </c:pt>
                <c:pt idx="50" formatCode="General">
                  <c:v>6.6</c:v>
                </c:pt>
                <c:pt idx="51">
                  <c:v>3.7</c:v>
                </c:pt>
                <c:pt idx="52" formatCode="_(* #,##0.0_);_(* \(#,##0.0\);_(* &quot;-&quot;??_);_(@_)">
                  <c:v>7.18</c:v>
                </c:pt>
                <c:pt idx="53">
                  <c:v>13.82</c:v>
                </c:pt>
                <c:pt idx="54" formatCode="_(* #,##0.0_);_(* \(#,##0.0\);_(* &quot;-&quot;??_);_(@_)">
                  <c:v>5.1100000000000003</c:v>
                </c:pt>
                <c:pt idx="55">
                  <c:v>2.89</c:v>
                </c:pt>
                <c:pt idx="56">
                  <c:v>5.57</c:v>
                </c:pt>
                <c:pt idx="57" formatCode="_(* #,##0.0_);_(* \(#,##0.0\);_(* &quot;-&quot;??_);_(@_)">
                  <c:v>5.31</c:v>
                </c:pt>
                <c:pt idx="58">
                  <c:v>-0.34</c:v>
                </c:pt>
                <c:pt idx="59">
                  <c:v>3.47</c:v>
                </c:pt>
                <c:pt idx="60" formatCode="General">
                  <c:v>1.550864982</c:v>
                </c:pt>
                <c:pt idx="61" formatCode="General">
                  <c:v>0.93514713500000002</c:v>
                </c:pt>
                <c:pt idx="62" formatCode="General">
                  <c:v>4.010922345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4461344"/>
        <c:axId val="294464088"/>
      </c:barChart>
      <c:catAx>
        <c:axId val="29446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en-US"/>
          </a:p>
        </c:txPr>
        <c:crossAx val="294464088"/>
        <c:crosses val="autoZero"/>
        <c:auto val="1"/>
        <c:lblAlgn val="ctr"/>
        <c:lblOffset val="100"/>
        <c:noMultiLvlLbl val="0"/>
      </c:catAx>
      <c:valAx>
        <c:axId val="29446408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94461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74421829346799E-2"/>
          <c:y val="8.1984967788117397E-2"/>
          <c:w val="0.9072299806863765"/>
          <c:h val="0.87239370078740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5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6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Sheet1!$A$2:$A$64</c:f>
              <c:strCache>
                <c:ptCount val="6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July</c:v>
                </c:pt>
                <c:pt idx="12">
                  <c:v>Aug</c:v>
                </c:pt>
                <c:pt idx="13">
                  <c:v>Sep</c:v>
                </c:pt>
                <c:pt idx="14">
                  <c:v>Oct</c:v>
                </c:pt>
                <c:pt idx="15">
                  <c:v>Nov</c:v>
                </c:pt>
                <c:pt idx="16">
                  <c:v>Dec</c:v>
                </c:pt>
                <c:pt idx="17">
                  <c:v>Jan</c:v>
                </c:pt>
                <c:pt idx="18">
                  <c:v>Feb</c:v>
                </c:pt>
                <c:pt idx="19">
                  <c:v>Mar</c:v>
                </c:pt>
                <c:pt idx="20">
                  <c:v>Apr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  <c:pt idx="24">
                  <c:v>Aug</c:v>
                </c:pt>
                <c:pt idx="25">
                  <c:v>Sep</c:v>
                </c:pt>
                <c:pt idx="26">
                  <c:v>Oct</c:v>
                </c:pt>
                <c:pt idx="27">
                  <c:v>Nov</c:v>
                </c:pt>
                <c:pt idx="28">
                  <c:v>Dec</c:v>
                </c:pt>
                <c:pt idx="29">
                  <c:v>Jan</c:v>
                </c:pt>
                <c:pt idx="30">
                  <c:v>Feb</c:v>
                </c:pt>
                <c:pt idx="31">
                  <c:v>Mar</c:v>
                </c:pt>
                <c:pt idx="32">
                  <c:v>Apr</c:v>
                </c:pt>
                <c:pt idx="33">
                  <c:v>May</c:v>
                </c:pt>
                <c:pt idx="34">
                  <c:v>Jun</c:v>
                </c:pt>
                <c:pt idx="35">
                  <c:v>Jul</c:v>
                </c:pt>
                <c:pt idx="36">
                  <c:v>Aug</c:v>
                </c:pt>
                <c:pt idx="37">
                  <c:v>Sep</c:v>
                </c:pt>
                <c:pt idx="38">
                  <c:v>Oct</c:v>
                </c:pt>
                <c:pt idx="39">
                  <c:v>Nov</c:v>
                </c:pt>
                <c:pt idx="40">
                  <c:v>Dec</c:v>
                </c:pt>
                <c:pt idx="41">
                  <c:v>Jan</c:v>
                </c:pt>
                <c:pt idx="42">
                  <c:v>Feb</c:v>
                </c:pt>
                <c:pt idx="43">
                  <c:v>Mar</c:v>
                </c:pt>
                <c:pt idx="44">
                  <c:v>Apr</c:v>
                </c:pt>
                <c:pt idx="45">
                  <c:v>May</c:v>
                </c:pt>
                <c:pt idx="46">
                  <c:v>Jun</c:v>
                </c:pt>
                <c:pt idx="47">
                  <c:v>Jul</c:v>
                </c:pt>
                <c:pt idx="48">
                  <c:v>Aug</c:v>
                </c:pt>
                <c:pt idx="49">
                  <c:v>Sep</c:v>
                </c:pt>
                <c:pt idx="50">
                  <c:v>Oct</c:v>
                </c:pt>
                <c:pt idx="51">
                  <c:v>Nov</c:v>
                </c:pt>
                <c:pt idx="52">
                  <c:v>Dec</c:v>
                </c:pt>
                <c:pt idx="53">
                  <c:v>Jan</c:v>
                </c:pt>
                <c:pt idx="54">
                  <c:v>Feb</c:v>
                </c:pt>
                <c:pt idx="55">
                  <c:v>Mar</c:v>
                </c:pt>
                <c:pt idx="56">
                  <c:v>Apr</c:v>
                </c:pt>
                <c:pt idx="57">
                  <c:v>May</c:v>
                </c:pt>
                <c:pt idx="58">
                  <c:v>Jun</c:v>
                </c:pt>
                <c:pt idx="59">
                  <c:v>Jul</c:v>
                </c:pt>
                <c:pt idx="60">
                  <c:v>Aug</c:v>
                </c:pt>
                <c:pt idx="61">
                  <c:v>Sep</c:v>
                </c:pt>
                <c:pt idx="62">
                  <c:v>Oct</c:v>
                </c:pt>
              </c:strCache>
            </c:strRef>
          </c:cat>
          <c:val>
            <c:numRef>
              <c:f>Sheet1!$B$2:$B$64</c:f>
              <c:numCache>
                <c:formatCode>0.0</c:formatCode>
                <c:ptCount val="63"/>
                <c:pt idx="0">
                  <c:v>23.2</c:v>
                </c:pt>
                <c:pt idx="1">
                  <c:v>0.3</c:v>
                </c:pt>
                <c:pt idx="2">
                  <c:v>3.9</c:v>
                </c:pt>
                <c:pt idx="3">
                  <c:v>-8</c:v>
                </c:pt>
                <c:pt idx="4">
                  <c:v>-10.199999999999999</c:v>
                </c:pt>
                <c:pt idx="5">
                  <c:v>1.7</c:v>
                </c:pt>
                <c:pt idx="6">
                  <c:v>4.7</c:v>
                </c:pt>
                <c:pt idx="7">
                  <c:v>-3.5</c:v>
                </c:pt>
                <c:pt idx="8">
                  <c:v>2</c:v>
                </c:pt>
                <c:pt idx="9">
                  <c:v>5.5</c:v>
                </c:pt>
                <c:pt idx="10" formatCode="General">
                  <c:v>-0.3</c:v>
                </c:pt>
                <c:pt idx="11" formatCode="General">
                  <c:v>3.8</c:v>
                </c:pt>
                <c:pt idx="12" formatCode="General">
                  <c:v>2</c:v>
                </c:pt>
                <c:pt idx="13" formatCode="General">
                  <c:v>-5.3</c:v>
                </c:pt>
                <c:pt idx="14" formatCode="General">
                  <c:v>2.5</c:v>
                </c:pt>
                <c:pt idx="15" formatCode="General">
                  <c:v>4.9000000000000004</c:v>
                </c:pt>
                <c:pt idx="16" formatCode="General">
                  <c:v>-6.8</c:v>
                </c:pt>
                <c:pt idx="17" formatCode="General">
                  <c:v>-8.8000000000000007</c:v>
                </c:pt>
                <c:pt idx="18" formatCode="General">
                  <c:v>-2.1</c:v>
                </c:pt>
                <c:pt idx="19" formatCode="General">
                  <c:v>-3</c:v>
                </c:pt>
                <c:pt idx="20" formatCode="General">
                  <c:v>-5.5</c:v>
                </c:pt>
                <c:pt idx="21" formatCode="General">
                  <c:v>1.2</c:v>
                </c:pt>
                <c:pt idx="22" formatCode="General">
                  <c:v>-1.4</c:v>
                </c:pt>
                <c:pt idx="23" formatCode="General">
                  <c:v>-1.8</c:v>
                </c:pt>
                <c:pt idx="24" formatCode="General">
                  <c:v>-2.1</c:v>
                </c:pt>
                <c:pt idx="25" formatCode="General">
                  <c:v>-0.8</c:v>
                </c:pt>
                <c:pt idx="26" formatCode="General">
                  <c:v>-0.3</c:v>
                </c:pt>
                <c:pt idx="27" formatCode="General">
                  <c:v>-6.3</c:v>
                </c:pt>
                <c:pt idx="28" formatCode="General">
                  <c:v>-0.5</c:v>
                </c:pt>
                <c:pt idx="29" formatCode="General">
                  <c:v>0.7</c:v>
                </c:pt>
                <c:pt idx="30" formatCode="General">
                  <c:v>-0.4</c:v>
                </c:pt>
                <c:pt idx="31" formatCode="General">
                  <c:v>7.7</c:v>
                </c:pt>
                <c:pt idx="32" formatCode="General">
                  <c:v>10.8</c:v>
                </c:pt>
                <c:pt idx="33" formatCode="General">
                  <c:v>8.6</c:v>
                </c:pt>
                <c:pt idx="34" formatCode="General">
                  <c:v>8.4</c:v>
                </c:pt>
                <c:pt idx="35" formatCode="General">
                  <c:v>8.6999999999999993</c:v>
                </c:pt>
                <c:pt idx="36" formatCode="General">
                  <c:v>7.7</c:v>
                </c:pt>
                <c:pt idx="37" formatCode="General">
                  <c:v>8.9</c:v>
                </c:pt>
                <c:pt idx="38" formatCode="General">
                  <c:v>7.4</c:v>
                </c:pt>
                <c:pt idx="39" formatCode="General">
                  <c:v>7.4</c:v>
                </c:pt>
                <c:pt idx="40" formatCode="General">
                  <c:v>16</c:v>
                </c:pt>
                <c:pt idx="41" formatCode="General">
                  <c:v>13.1</c:v>
                </c:pt>
                <c:pt idx="42" formatCode="General">
                  <c:v>10.7</c:v>
                </c:pt>
                <c:pt idx="43" formatCode="General">
                  <c:v>6.7</c:v>
                </c:pt>
                <c:pt idx="44" formatCode="General">
                  <c:v>5.5</c:v>
                </c:pt>
                <c:pt idx="45" formatCode="General">
                  <c:v>2.2000000000000002</c:v>
                </c:pt>
                <c:pt idx="46" formatCode="General">
                  <c:v>12.3</c:v>
                </c:pt>
                <c:pt idx="47" formatCode="General">
                  <c:v>1.7</c:v>
                </c:pt>
                <c:pt idx="48" formatCode="General">
                  <c:v>7.8</c:v>
                </c:pt>
                <c:pt idx="49" formatCode="General">
                  <c:v>7.4</c:v>
                </c:pt>
                <c:pt idx="50" formatCode="General">
                  <c:v>6.3</c:v>
                </c:pt>
                <c:pt idx="51">
                  <c:v>10.02</c:v>
                </c:pt>
                <c:pt idx="52" formatCode="_(* #,##0.0_);_(* \(#,##0.0\);_(* &quot;-&quot;??_);_(@_)">
                  <c:v>5.0934550249999999</c:v>
                </c:pt>
                <c:pt idx="53">
                  <c:v>7.7612179460000004</c:v>
                </c:pt>
                <c:pt idx="54" formatCode="_(* #,##0.0_);_(* \(#,##0.0\);_(* &quot;-&quot;??_);_(@_)">
                  <c:v>8.7114141010000008</c:v>
                </c:pt>
                <c:pt idx="55">
                  <c:v>5.0962402920000001</c:v>
                </c:pt>
                <c:pt idx="56">
                  <c:v>6.3036910669999999</c:v>
                </c:pt>
                <c:pt idx="57" formatCode="_(* #,##0.0_);_(* \(#,##0.0\);_(* &quot;-&quot;??_);_(@_)">
                  <c:v>5.8797325340000004</c:v>
                </c:pt>
                <c:pt idx="58">
                  <c:v>-4.9024164419999998</c:v>
                </c:pt>
                <c:pt idx="59">
                  <c:v>2.934695053</c:v>
                </c:pt>
                <c:pt idx="60" formatCode="General">
                  <c:v>2.612381166</c:v>
                </c:pt>
                <c:pt idx="61" formatCode="General">
                  <c:v>-0.66137013300000003</c:v>
                </c:pt>
                <c:pt idx="62" formatCode="General">
                  <c:v>9.4410770759999991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4461736"/>
        <c:axId val="294462520"/>
      </c:barChart>
      <c:catAx>
        <c:axId val="294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en-US"/>
          </a:p>
        </c:txPr>
        <c:crossAx val="294462520"/>
        <c:crosses val="autoZero"/>
        <c:auto val="1"/>
        <c:lblAlgn val="ctr"/>
        <c:lblOffset val="100"/>
        <c:noMultiLvlLbl val="0"/>
      </c:catAx>
      <c:valAx>
        <c:axId val="29446252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94461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F74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744</c:v>
                </c:pt>
                <c:pt idx="3">
                  <c:v>1133</c:v>
                </c:pt>
                <c:pt idx="4">
                  <c:v>1187</c:v>
                </c:pt>
                <c:pt idx="5">
                  <c:v>1253</c:v>
                </c:pt>
                <c:pt idx="6">
                  <c:v>1303</c:v>
                </c:pt>
                <c:pt idx="7">
                  <c:v>1351</c:v>
                </c:pt>
                <c:pt idx="8">
                  <c:v>1391</c:v>
                </c:pt>
                <c:pt idx="9">
                  <c:v>1424</c:v>
                </c:pt>
                <c:pt idx="10">
                  <c:v>1481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4464872"/>
        <c:axId val="294458600"/>
      </c:barChart>
      <c:catAx>
        <c:axId val="294464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94458600"/>
        <c:crosses val="autoZero"/>
        <c:auto val="1"/>
        <c:lblAlgn val="ctr"/>
        <c:lblOffset val="100"/>
        <c:noMultiLvlLbl val="0"/>
      </c:catAx>
      <c:valAx>
        <c:axId val="294458600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294464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Chg Inv</c:v>
                </c:pt>
              </c:strCache>
            </c:strRef>
          </c:tx>
          <c:spPr>
            <a:ln w="635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Sheet1!$A$2:$A$174</c:f>
              <c:numCache>
                <c:formatCode>General</c:formatCode>
                <c:ptCount val="173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</c:numCache>
            </c:numRef>
          </c:cat>
          <c:val>
            <c:numRef>
              <c:f>Sheet1!$B$2:$B$179</c:f>
              <c:numCache>
                <c:formatCode>General</c:formatCode>
                <c:ptCount val="178"/>
                <c:pt idx="0">
                  <c:v>-23.88</c:v>
                </c:pt>
                <c:pt idx="1">
                  <c:v>-24.05</c:v>
                </c:pt>
                <c:pt idx="2">
                  <c:v>-26.17</c:v>
                </c:pt>
                <c:pt idx="3">
                  <c:v>-24.91</c:v>
                </c:pt>
                <c:pt idx="4">
                  <c:v>-19.21</c:v>
                </c:pt>
                <c:pt idx="5">
                  <c:v>-17.489999999999998</c:v>
                </c:pt>
                <c:pt idx="6">
                  <c:v>-20.49</c:v>
                </c:pt>
                <c:pt idx="7">
                  <c:v>-21.84</c:v>
                </c:pt>
                <c:pt idx="8">
                  <c:v>-18.77</c:v>
                </c:pt>
                <c:pt idx="9">
                  <c:v>-19.28</c:v>
                </c:pt>
                <c:pt idx="10">
                  <c:v>-16.77</c:v>
                </c:pt>
                <c:pt idx="11">
                  <c:v>-16.809999999999999</c:v>
                </c:pt>
                <c:pt idx="12">
                  <c:v>-15.7</c:v>
                </c:pt>
                <c:pt idx="13">
                  <c:v>-14.23</c:v>
                </c:pt>
                <c:pt idx="14">
                  <c:v>-10.38</c:v>
                </c:pt>
                <c:pt idx="15">
                  <c:v>-8.6199999999999992</c:v>
                </c:pt>
                <c:pt idx="16">
                  <c:v>-8.81</c:v>
                </c:pt>
                <c:pt idx="17">
                  <c:v>-8.08</c:v>
                </c:pt>
                <c:pt idx="18">
                  <c:v>-3.43</c:v>
                </c:pt>
                <c:pt idx="19">
                  <c:v>0.42</c:v>
                </c:pt>
                <c:pt idx="20">
                  <c:v>-3.07</c:v>
                </c:pt>
                <c:pt idx="21">
                  <c:v>4.1500000000000004</c:v>
                </c:pt>
                <c:pt idx="22">
                  <c:v>-1.36</c:v>
                </c:pt>
                <c:pt idx="23">
                  <c:v>2.5299999999999998</c:v>
                </c:pt>
                <c:pt idx="24">
                  <c:v>-0.52</c:v>
                </c:pt>
                <c:pt idx="25">
                  <c:v>-7.61</c:v>
                </c:pt>
                <c:pt idx="26">
                  <c:v>-12.91</c:v>
                </c:pt>
                <c:pt idx="27">
                  <c:v>-8.9700000000000006</c:v>
                </c:pt>
                <c:pt idx="28">
                  <c:v>-7.55</c:v>
                </c:pt>
                <c:pt idx="29">
                  <c:v>-6.88</c:v>
                </c:pt>
                <c:pt idx="30">
                  <c:v>-7.35</c:v>
                </c:pt>
                <c:pt idx="31">
                  <c:v>-1.73</c:v>
                </c:pt>
                <c:pt idx="32">
                  <c:v>3.91</c:v>
                </c:pt>
                <c:pt idx="33">
                  <c:v>5.33</c:v>
                </c:pt>
                <c:pt idx="34">
                  <c:v>5.0599999999999996</c:v>
                </c:pt>
                <c:pt idx="35">
                  <c:v>6.65</c:v>
                </c:pt>
                <c:pt idx="36">
                  <c:v>11.51</c:v>
                </c:pt>
                <c:pt idx="37">
                  <c:v>5.34</c:v>
                </c:pt>
                <c:pt idx="38">
                  <c:v>15.11</c:v>
                </c:pt>
                <c:pt idx="39">
                  <c:v>4.82</c:v>
                </c:pt>
                <c:pt idx="40">
                  <c:v>9.5399999999999991</c:v>
                </c:pt>
                <c:pt idx="41">
                  <c:v>7.93</c:v>
                </c:pt>
                <c:pt idx="42">
                  <c:v>11.63</c:v>
                </c:pt>
                <c:pt idx="43">
                  <c:v>3.6</c:v>
                </c:pt>
                <c:pt idx="44">
                  <c:v>5.28</c:v>
                </c:pt>
                <c:pt idx="45">
                  <c:v>-3.84</c:v>
                </c:pt>
                <c:pt idx="46">
                  <c:v>-7.07</c:v>
                </c:pt>
                <c:pt idx="47">
                  <c:v>-5.16</c:v>
                </c:pt>
                <c:pt idx="48">
                  <c:v>-17.8</c:v>
                </c:pt>
                <c:pt idx="49">
                  <c:v>-12.16</c:v>
                </c:pt>
                <c:pt idx="50">
                  <c:v>-15.14</c:v>
                </c:pt>
                <c:pt idx="51">
                  <c:v>-5.62</c:v>
                </c:pt>
                <c:pt idx="52">
                  <c:v>-10.4</c:v>
                </c:pt>
                <c:pt idx="53">
                  <c:v>4.54</c:v>
                </c:pt>
                <c:pt idx="54">
                  <c:v>2.76</c:v>
                </c:pt>
                <c:pt idx="55">
                  <c:v>3.45</c:v>
                </c:pt>
                <c:pt idx="56">
                  <c:v>-2.09</c:v>
                </c:pt>
                <c:pt idx="57">
                  <c:v>0.62</c:v>
                </c:pt>
                <c:pt idx="58">
                  <c:v>-9.59</c:v>
                </c:pt>
                <c:pt idx="59">
                  <c:v>-1.69</c:v>
                </c:pt>
                <c:pt idx="60">
                  <c:v>-19.190000000000001</c:v>
                </c:pt>
                <c:pt idx="61">
                  <c:v>-4.67</c:v>
                </c:pt>
                <c:pt idx="62">
                  <c:v>1.81</c:v>
                </c:pt>
                <c:pt idx="63">
                  <c:v>5.63</c:v>
                </c:pt>
                <c:pt idx="64">
                  <c:v>11.35</c:v>
                </c:pt>
                <c:pt idx="65">
                  <c:v>5.32</c:v>
                </c:pt>
                <c:pt idx="66">
                  <c:v>9.42</c:v>
                </c:pt>
                <c:pt idx="67">
                  <c:v>20.329999999999998</c:v>
                </c:pt>
                <c:pt idx="68">
                  <c:v>38.36</c:v>
                </c:pt>
                <c:pt idx="69">
                  <c:v>46.53</c:v>
                </c:pt>
                <c:pt idx="70">
                  <c:v>79.7</c:v>
                </c:pt>
                <c:pt idx="71">
                  <c:v>59.52</c:v>
                </c:pt>
                <c:pt idx="72">
                  <c:v>123.02</c:v>
                </c:pt>
                <c:pt idx="73">
                  <c:v>107.06</c:v>
                </c:pt>
                <c:pt idx="74">
                  <c:v>115.24</c:v>
                </c:pt>
                <c:pt idx="75">
                  <c:v>101.27</c:v>
                </c:pt>
                <c:pt idx="76">
                  <c:v>100.51</c:v>
                </c:pt>
                <c:pt idx="77">
                  <c:v>83.82</c:v>
                </c:pt>
                <c:pt idx="78">
                  <c:v>76.69</c:v>
                </c:pt>
                <c:pt idx="79">
                  <c:v>63.55</c:v>
                </c:pt>
                <c:pt idx="80">
                  <c:v>46.2</c:v>
                </c:pt>
                <c:pt idx="81">
                  <c:v>35.18</c:v>
                </c:pt>
                <c:pt idx="82">
                  <c:v>27.96</c:v>
                </c:pt>
                <c:pt idx="83">
                  <c:v>23.1</c:v>
                </c:pt>
                <c:pt idx="84">
                  <c:v>24.64</c:v>
                </c:pt>
                <c:pt idx="85">
                  <c:v>16.12</c:v>
                </c:pt>
                <c:pt idx="86">
                  <c:v>6.85</c:v>
                </c:pt>
                <c:pt idx="87">
                  <c:v>5.85</c:v>
                </c:pt>
                <c:pt idx="88">
                  <c:v>2.46</c:v>
                </c:pt>
                <c:pt idx="89">
                  <c:v>1.18</c:v>
                </c:pt>
                <c:pt idx="90">
                  <c:v>12.38</c:v>
                </c:pt>
                <c:pt idx="91">
                  <c:v>1.94</c:v>
                </c:pt>
                <c:pt idx="92">
                  <c:v>3.7</c:v>
                </c:pt>
                <c:pt idx="93">
                  <c:v>7.1</c:v>
                </c:pt>
                <c:pt idx="94">
                  <c:v>14.4</c:v>
                </c:pt>
                <c:pt idx="95">
                  <c:v>18.899999999999999</c:v>
                </c:pt>
                <c:pt idx="96">
                  <c:v>21.89</c:v>
                </c:pt>
                <c:pt idx="97">
                  <c:v>26.64</c:v>
                </c:pt>
                <c:pt idx="98">
                  <c:v>17.43</c:v>
                </c:pt>
                <c:pt idx="99">
                  <c:v>12.81</c:v>
                </c:pt>
                <c:pt idx="100">
                  <c:v>4.7</c:v>
                </c:pt>
                <c:pt idx="101">
                  <c:v>0.2</c:v>
                </c:pt>
                <c:pt idx="102">
                  <c:v>-11</c:v>
                </c:pt>
                <c:pt idx="103">
                  <c:v>-5</c:v>
                </c:pt>
                <c:pt idx="104">
                  <c:v>-5</c:v>
                </c:pt>
                <c:pt idx="105">
                  <c:v>-7.3</c:v>
                </c:pt>
                <c:pt idx="106">
                  <c:v>-9.5</c:v>
                </c:pt>
                <c:pt idx="107">
                  <c:v>-6.4</c:v>
                </c:pt>
                <c:pt idx="108">
                  <c:v>-11.7</c:v>
                </c:pt>
                <c:pt idx="109">
                  <c:v>-14.9</c:v>
                </c:pt>
                <c:pt idx="110">
                  <c:v>-17.2</c:v>
                </c:pt>
                <c:pt idx="111">
                  <c:v>-20.3</c:v>
                </c:pt>
                <c:pt idx="112">
                  <c:v>-23.4</c:v>
                </c:pt>
                <c:pt idx="113">
                  <c:v>-22</c:v>
                </c:pt>
                <c:pt idx="114">
                  <c:v>-21.4</c:v>
                </c:pt>
                <c:pt idx="115">
                  <c:v>-21.7</c:v>
                </c:pt>
                <c:pt idx="116">
                  <c:v>-22</c:v>
                </c:pt>
                <c:pt idx="117">
                  <c:v>-20</c:v>
                </c:pt>
                <c:pt idx="118">
                  <c:v>-20</c:v>
                </c:pt>
                <c:pt idx="119">
                  <c:v>-23</c:v>
                </c:pt>
                <c:pt idx="120">
                  <c:v>-19</c:v>
                </c:pt>
                <c:pt idx="121">
                  <c:v>-19</c:v>
                </c:pt>
                <c:pt idx="122">
                  <c:v>-9.6999999999999993</c:v>
                </c:pt>
                <c:pt idx="123">
                  <c:v>-2</c:v>
                </c:pt>
                <c:pt idx="124">
                  <c:v>-1</c:v>
                </c:pt>
                <c:pt idx="125">
                  <c:v>-0.3</c:v>
                </c:pt>
                <c:pt idx="126">
                  <c:v>-3.5</c:v>
                </c:pt>
                <c:pt idx="127">
                  <c:v>-0.3</c:v>
                </c:pt>
                <c:pt idx="128">
                  <c:v>2.1</c:v>
                </c:pt>
                <c:pt idx="129">
                  <c:v>1.3</c:v>
                </c:pt>
                <c:pt idx="130">
                  <c:v>1.4</c:v>
                </c:pt>
                <c:pt idx="131">
                  <c:v>3.1</c:v>
                </c:pt>
                <c:pt idx="132">
                  <c:v>-17.3</c:v>
                </c:pt>
                <c:pt idx="133">
                  <c:v>-22.6</c:v>
                </c:pt>
                <c:pt idx="134">
                  <c:v>-26.8</c:v>
                </c:pt>
                <c:pt idx="135">
                  <c:v>-28.7</c:v>
                </c:pt>
                <c:pt idx="136">
                  <c:v>-26.2</c:v>
                </c:pt>
                <c:pt idx="137">
                  <c:v>-26</c:v>
                </c:pt>
                <c:pt idx="138">
                  <c:v>-25.3</c:v>
                </c:pt>
                <c:pt idx="139">
                  <c:v>-26.5</c:v>
                </c:pt>
                <c:pt idx="140">
                  <c:v>-29</c:v>
                </c:pt>
                <c:pt idx="141">
                  <c:v>-31.7</c:v>
                </c:pt>
                <c:pt idx="142">
                  <c:v>-32.4</c:v>
                </c:pt>
                <c:pt idx="143">
                  <c:v>-34.799999999999997</c:v>
                </c:pt>
                <c:pt idx="144">
                  <c:v>-24.3</c:v>
                </c:pt>
                <c:pt idx="145">
                  <c:v>-19.600000000000001</c:v>
                </c:pt>
                <c:pt idx="146">
                  <c:v>-19.3</c:v>
                </c:pt>
                <c:pt idx="147">
                  <c:v>-21.1</c:v>
                </c:pt>
                <c:pt idx="148">
                  <c:v>-19.600000000000001</c:v>
                </c:pt>
                <c:pt idx="149">
                  <c:v>-21.3</c:v>
                </c:pt>
                <c:pt idx="150">
                  <c:v>-23</c:v>
                </c:pt>
                <c:pt idx="151">
                  <c:v>-22.44</c:v>
                </c:pt>
                <c:pt idx="152">
                  <c:v>-23.26</c:v>
                </c:pt>
                <c:pt idx="153">
                  <c:v>-21.95</c:v>
                </c:pt>
                <c:pt idx="154">
                  <c:v>-20.74</c:v>
                </c:pt>
                <c:pt idx="155">
                  <c:v>-22.87</c:v>
                </c:pt>
                <c:pt idx="156">
                  <c:v>-23.88</c:v>
                </c:pt>
                <c:pt idx="157">
                  <c:v>-22.63</c:v>
                </c:pt>
                <c:pt idx="158">
                  <c:v>-21.5</c:v>
                </c:pt>
                <c:pt idx="159">
                  <c:v>-16.46</c:v>
                </c:pt>
                <c:pt idx="160" formatCode="0.00">
                  <c:v>-8.1030483089821335</c:v>
                </c:pt>
                <c:pt idx="161" formatCode="0.00">
                  <c:v>-5.2285472223342877</c:v>
                </c:pt>
                <c:pt idx="162" formatCode="#,##0.00">
                  <c:v>1.768537290255791</c:v>
                </c:pt>
                <c:pt idx="163" formatCode="#,##0.00">
                  <c:v>3.3515095092432503</c:v>
                </c:pt>
                <c:pt idx="164" formatCode="#,##0.00">
                  <c:v>6.1151409420622533</c:v>
                </c:pt>
                <c:pt idx="165" formatCode="#,##0.00">
                  <c:v>11.68088406359054</c:v>
                </c:pt>
                <c:pt idx="166" formatCode="_(* #,##0.0_);_(* \(#,##0.0\);_(* &quot;-&quot;??_);_(@_)">
                  <c:v>4.2252081949624483</c:v>
                </c:pt>
                <c:pt idx="167" formatCode="#,##0.00">
                  <c:v>11.491131781154312</c:v>
                </c:pt>
                <c:pt idx="168" formatCode="#,##0.00">
                  <c:v>9.7425997425997419</c:v>
                </c:pt>
                <c:pt idx="169" formatCode="#,##0.00">
                  <c:v>11.479237662501578</c:v>
                </c:pt>
                <c:pt idx="170" formatCode="0.00">
                  <c:v>11.893627810017465</c:v>
                </c:pt>
                <c:pt idx="171" formatCode="0.00">
                  <c:v>18.183660031403534</c:v>
                </c:pt>
                <c:pt idx="172" formatCode="0.00">
                  <c:v>19.579273693534102</c:v>
                </c:pt>
                <c:pt idx="173" formatCode="0.00">
                  <c:v>23.272742752543529</c:v>
                </c:pt>
                <c:pt idx="174" formatCode="0.00">
                  <c:v>23.023778239308271</c:v>
                </c:pt>
                <c:pt idx="175" formatCode="_(* #,##0.0_);_(* \(#,##0.0\);_(* &quot;-&quot;??_);_(@_)">
                  <c:v>22.4810191738515</c:v>
                </c:pt>
                <c:pt idx="176" formatCode="_(* #,##0.0_);_(* \(#,##0.0\);_(* &quot;-&quot;??_);_(@_)">
                  <c:v>23.076923076923077</c:v>
                </c:pt>
                <c:pt idx="177" formatCode="_(* #,##0.0_);_(* \(#,##0.0\);_(* &quot;-&quot;??_);_(@_)">
                  <c:v>21.747244162833088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459384"/>
        <c:axId val="294462912"/>
      </c:lineChart>
      <c:catAx>
        <c:axId val="294459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2700000"/>
          <a:lstStyle/>
          <a:p>
            <a:pPr>
              <a:defRPr sz="1600" baseline="0"/>
            </a:pPr>
            <a:endParaRPr lang="en-US"/>
          </a:p>
        </c:txPr>
        <c:crossAx val="294462912"/>
        <c:crosses val="autoZero"/>
        <c:auto val="1"/>
        <c:lblAlgn val="ctr"/>
        <c:lblOffset val="100"/>
        <c:noMultiLvlLbl val="0"/>
      </c:catAx>
      <c:valAx>
        <c:axId val="2944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9445938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0.67742</cdr:x>
      <cdr:y>0.59302</cdr:y>
    </cdr:from>
    <cdr:to>
      <cdr:x>0.71185</cdr:x>
      <cdr:y>0.66347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800600" y="2590800"/>
          <a:ext cx="24397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rgbClr val="000000"/>
              </a:solidFill>
              <a:latin typeface="Arial" pitchFamily="34" charset="0"/>
              <a:ea typeface="ＭＳ Ｐゴシック" pitchFamily="34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rgbClr val="000000"/>
              </a:solidFill>
              <a:latin typeface="Arial" pitchFamily="34" charset="0"/>
              <a:ea typeface="ＭＳ Ｐゴシック" pitchFamily="34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rgbClr val="000000"/>
              </a:solidFill>
              <a:latin typeface="Arial" pitchFamily="34" charset="0"/>
              <a:ea typeface="ＭＳ Ｐゴシック" pitchFamily="34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rgbClr val="000000"/>
              </a:solidFill>
              <a:latin typeface="Arial" pitchFamily="34" charset="0"/>
              <a:ea typeface="ＭＳ Ｐゴシック" pitchFamily="34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rgbClr val="000000"/>
              </a:solidFill>
              <a:latin typeface="Arial" pitchFamily="34" charset="0"/>
              <a:ea typeface="ＭＳ Ｐゴシック" pitchFamily="34" charset="-128"/>
            </a:defRPr>
          </a:lvl5pPr>
          <a:lvl6pPr marL="2286000" algn="l" defTabSz="914400" rtl="0" eaLnBrk="1" latinLnBrk="0" hangingPunct="1">
            <a:defRPr sz="2600" kern="1200">
              <a:solidFill>
                <a:srgbClr val="000000"/>
              </a:solidFill>
              <a:latin typeface="Arial" pitchFamily="34" charset="0"/>
              <a:ea typeface="ＭＳ Ｐゴシック" pitchFamily="34" charset="-128"/>
            </a:defRPr>
          </a:lvl6pPr>
          <a:lvl7pPr marL="2743200" algn="l" defTabSz="914400" rtl="0" eaLnBrk="1" latinLnBrk="0" hangingPunct="1">
            <a:defRPr sz="2600" kern="1200">
              <a:solidFill>
                <a:srgbClr val="000000"/>
              </a:solidFill>
              <a:latin typeface="Arial" pitchFamily="34" charset="0"/>
              <a:ea typeface="ＭＳ Ｐゴシック" pitchFamily="34" charset="-128"/>
            </a:defRPr>
          </a:lvl7pPr>
          <a:lvl8pPr marL="3200400" algn="l" defTabSz="914400" rtl="0" eaLnBrk="1" latinLnBrk="0" hangingPunct="1">
            <a:defRPr sz="2600" kern="1200">
              <a:solidFill>
                <a:srgbClr val="000000"/>
              </a:solidFill>
              <a:latin typeface="Arial" pitchFamily="34" charset="0"/>
              <a:ea typeface="ＭＳ Ｐゴシック" pitchFamily="34" charset="-128"/>
            </a:defRPr>
          </a:lvl8pPr>
          <a:lvl9pPr marL="3657600" algn="l" defTabSz="914400" rtl="0" eaLnBrk="1" latinLnBrk="0" hangingPunct="1">
            <a:defRPr sz="2600" kern="1200">
              <a:solidFill>
                <a:srgbClr val="000000"/>
              </a:solidFill>
              <a:latin typeface="Arial" pitchFamily="34" charset="0"/>
              <a:ea typeface="ＭＳ Ｐゴシック" pitchFamily="34" charset="-128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1"/>
              </a:solidFill>
            </a:rPr>
            <a:t>-</a:t>
          </a:r>
          <a:endParaRPr lang="en-U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0.70013</cdr:x>
      <cdr:y>0.76744</cdr:y>
    </cdr:from>
    <cdr:to>
      <cdr:x>0.73456</cdr:x>
      <cdr:y>0.83789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4961519" y="3352800"/>
          <a:ext cx="243991" cy="3077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6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26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26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26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26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1"/>
              </a:solidFill>
            </a:rPr>
            <a:t>-</a:t>
          </a:r>
          <a:endParaRPr lang="en-US" sz="14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97996749-14D9-4373-A069-3F7911104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454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9CCB2D7-965B-4B65-9D3D-76D229B8D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846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0E3447C-DDEA-4D8F-B622-77A52D96BA3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aseline="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978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GMU Center for Regional Analysis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E5092A-D9BF-497B-A617-DC2E5AD8D33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3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GMU Center for Regional Analysis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E5092A-D9BF-497B-A617-DC2E5AD8D33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9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GMU Center for Regional Analysis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F84FAE-5E28-4F86-8062-B9398EB445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4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70D3B-8880-43CB-A11F-6BDCF5314A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GMU Center for Regional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70D3B-8880-43CB-A11F-6BDCF5314A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GMU Center for Regional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RBI</a:t>
            </a:r>
            <a:r>
              <a:rPr lang="en-US" baseline="0" dirty="0" smtClean="0"/>
              <a:t> excel sheets (current data)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GMU Center for Regional Analysis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E5092A-D9BF-497B-A617-DC2E5AD8D3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http://www.census.gov/construction/bps/msamonthly.html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GMU Center for Regional Analysis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F84FAE-5E28-4F86-8062-B9398EB445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5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70D3B-8880-43CB-A11F-6BDCF5314A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GMU Center for Regional Analysis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2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70D3B-8880-43CB-A11F-6BDCF5314A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GMU Center for Regional Analysis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2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70D3B-8880-43CB-A11F-6BDCF5314A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GMU Center for Regional Analysis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9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  <a:solidFill>
            <a:schemeClr val="bg1"/>
          </a:solidFill>
        </p:spPr>
        <p:txBody>
          <a:bodyPr/>
          <a:lstStyle>
            <a:lvl1pPr algn="r">
              <a:defRPr sz="4400">
                <a:solidFill>
                  <a:srgbClr val="124F74"/>
                </a:solidFill>
              </a:defRPr>
            </a:lvl1pPr>
          </a:lstStyle>
          <a:p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defRPr sz="29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437C3-D323-432D-AB59-C1D81A8AD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45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A1C3D-6406-423A-A6D3-533A33A23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38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76450" cy="5707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076950" cy="5707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B5425-D39B-4F9F-9BC3-31317DB8D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921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GMU Center for Regional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D7A21-9E32-43B5-8A21-9DEE77629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7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GMU Center for Regional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D7A21-9E32-43B5-8A21-9DEE77629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8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GMU Center for Regional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D7A21-9E32-43B5-8A21-9DEE77629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02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GMU Center for Regional Analysis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D7A21-9E32-43B5-8A21-9DEE776296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9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GMU Center for Regional Analysis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D7A21-9E32-43B5-8A21-9DEE776296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8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2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09706-8D57-4A45-87D4-6403E4737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98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FE8F9-ECB2-4637-B073-3CA9F290D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36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6195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6195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2667B-F32B-43B9-9E28-D294AC47E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46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5292B-AA36-4595-ACF5-55C77CE08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39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2815A-18DA-4666-BFB6-78BD515E8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03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E40D2-3C6D-495A-BBB0-5906427DD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4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B7AFC-7086-429A-ACF6-2A7BE4A91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7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00D84-A688-421B-AE0A-DFFCA34A7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05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696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524000"/>
            <a:ext cx="7391400" cy="4411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D4F6C01-9524-4929-B45B-199E2D692CE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rgbClr val="124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4611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rgbClr val="BC1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en-US" altLang="en-US"/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611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611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9" r:id="rId12"/>
    <p:sldLayoutId id="2147484380" r:id="rId13"/>
    <p:sldLayoutId id="2147484381" r:id="rId14"/>
    <p:sldLayoutId id="2147484382" r:id="rId15"/>
    <p:sldLayoutId id="214748438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4F74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4F74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4F74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4F74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4F74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•"/>
        <a:defRPr sz="27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92150" indent="-347663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987425" indent="-293688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7315200" cy="1600200"/>
          </a:xfrm>
        </p:spPr>
        <p:txBody>
          <a:bodyPr/>
          <a:lstStyle/>
          <a:p>
            <a:r>
              <a:rPr lang="en-US" sz="3000" dirty="0" smtClean="0"/>
              <a:t>The Washington DC Housing Market:</a:t>
            </a:r>
            <a:br>
              <a:rPr lang="en-US" sz="3000" dirty="0" smtClean="0"/>
            </a:br>
            <a:r>
              <a:rPr lang="en-US" sz="2400" dirty="0" smtClean="0"/>
              <a:t>Trends and Outlook</a:t>
            </a:r>
            <a:endParaRPr lang="en-US" sz="2000" dirty="0"/>
          </a:p>
        </p:txBody>
      </p:sp>
      <p:sp>
        <p:nvSpPr>
          <p:cNvPr id="15362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6629400" cy="990600"/>
          </a:xfrm>
        </p:spPr>
        <p:txBody>
          <a:bodyPr/>
          <a:lstStyle/>
          <a:p>
            <a:pPr eaLnBrk="1" hangingPunct="1">
              <a:buNone/>
            </a:pPr>
            <a:r>
              <a:rPr lang="en-US" sz="2200" dirty="0" smtClean="0"/>
              <a:t>Housing Association of Non-Profit Developers</a:t>
            </a:r>
          </a:p>
          <a:p>
            <a:pPr eaLnBrk="1" hangingPunct="1">
              <a:buNone/>
            </a:pPr>
            <a:r>
              <a:rPr lang="en-US" altLang="en-US" sz="1800" dirty="0" smtClean="0">
                <a:ea typeface="ＭＳ Ｐゴシック" pitchFamily="34" charset="-128"/>
              </a:rPr>
              <a:t>December 11, 2014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800" b="1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dirty="0" smtClean="0">
                <a:ea typeface="ＭＳ Ｐゴシック" pitchFamily="34" charset="-128"/>
              </a:rPr>
              <a:t>Lisa A. Sturtevant, PhD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dirty="0" smtClean="0">
                <a:ea typeface="ＭＳ Ｐゴシック" pitchFamily="34" charset="-128"/>
              </a:rPr>
              <a:t>Vice President of Research, NHC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 smtClean="0">
              <a:ea typeface="ＭＳ Ｐゴシック" pitchFamily="34" charset="-128"/>
            </a:endParaRPr>
          </a:p>
        </p:txBody>
      </p:sp>
      <p:pic>
        <p:nvPicPr>
          <p:cNvPr id="15363" name="Picture 10" descr="C:\Users\lynn.NHC\Documents\NHC and Center Logos\Current Logos\NHC-01_CENTER_LOGO-Editable_M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NHC-2008Logo-color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/>
          <a:stretch>
            <a:fillRect/>
          </a:stretch>
        </p:blipFill>
        <p:spPr bwMode="auto">
          <a:xfrm>
            <a:off x="6858000" y="5943600"/>
            <a:ext cx="1905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2712" y="1667435"/>
            <a:ext cx="825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Annual Change                     Annual Change by Month</a:t>
            </a:r>
          </a:p>
          <a:p>
            <a:r>
              <a:rPr lang="en-US" sz="2000" b="0" dirty="0" smtClean="0"/>
              <a:t>                 </a:t>
            </a:r>
            <a:r>
              <a:rPr lang="en-US" sz="2000" dirty="0" smtClean="0"/>
              <a:t>  2</a:t>
            </a:r>
            <a:r>
              <a:rPr lang="en-US" sz="2000" b="0" dirty="0" smtClean="0"/>
              <a:t>010           2011           2012           2013         2014</a:t>
            </a:r>
            <a:endParaRPr lang="en-US" b="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93971410"/>
              </p:ext>
            </p:extLst>
          </p:nvPr>
        </p:nvGraphicFramePr>
        <p:xfrm>
          <a:off x="762000" y="2209800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rot="16200000" flipV="1">
            <a:off x="124090" y="4388804"/>
            <a:ext cx="3657600" cy="1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H="1" flipV="1">
            <a:off x="1511349" y="4404266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2911494" y="4404266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4318864" y="4391638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5706829" y="4361115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0420" y="192262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%</a:t>
            </a:r>
            <a:endParaRPr lang="en-US" sz="2000" b="0" dirty="0"/>
          </a:p>
        </p:txBody>
      </p:sp>
      <p:sp>
        <p:nvSpPr>
          <p:cNvPr id="13" name="Rectangle 12"/>
          <p:cNvSpPr/>
          <p:nvPr/>
        </p:nvSpPr>
        <p:spPr>
          <a:xfrm>
            <a:off x="762000" y="6400800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Metropolitan Regional Information Systems (MRIS), </a:t>
            </a:r>
            <a:r>
              <a:rPr lang="en-US" sz="1200" dirty="0"/>
              <a:t>GMU Center for Regional Analysis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81000" y="439271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 Sales Price Percent Change</a:t>
            </a:r>
            <a:br>
              <a:rPr lang="en-US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Washington MSA</a:t>
            </a:r>
            <a:br>
              <a:rPr lang="en-US" sz="18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Condominiums</a:t>
            </a:r>
            <a:endParaRPr lang="en-US" sz="18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914400"/>
          </a:xfrm>
        </p:spPr>
        <p:txBody>
          <a:bodyPr/>
          <a:lstStyle/>
          <a:p>
            <a:r>
              <a:rPr lang="en-US" sz="3200" dirty="0" smtClean="0"/>
              <a:t>But Rents Continue to Rise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508161"/>
              </p:ext>
            </p:extLst>
          </p:nvPr>
        </p:nvGraphicFramePr>
        <p:xfrm>
          <a:off x="609600" y="1962243"/>
          <a:ext cx="7391400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6400800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U.S. Census Bureau, 2000 Census SF3; American Community Survey 1-year estimates</a:t>
            </a: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1465729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chemeClr val="tx1"/>
                </a:solidFill>
              </a:rPr>
              <a:t>Median Rent</a:t>
            </a:r>
            <a:br>
              <a:rPr lang="en-US" sz="2400" kern="0" dirty="0" smtClean="0">
                <a:solidFill>
                  <a:schemeClr val="tx1"/>
                </a:solidFill>
              </a:rPr>
            </a:br>
            <a:r>
              <a:rPr lang="en-US" sz="1800" b="0" kern="0" dirty="0" smtClean="0">
                <a:solidFill>
                  <a:schemeClr val="tx1"/>
                </a:solidFill>
              </a:rPr>
              <a:t>Washington MSA</a:t>
            </a:r>
            <a:endParaRPr lang="en-US" sz="18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551862"/>
              </p:ext>
            </p:extLst>
          </p:nvPr>
        </p:nvGraphicFramePr>
        <p:xfrm>
          <a:off x="457200" y="2362200"/>
          <a:ext cx="8229600" cy="413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23928" y="3657600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Oct =</a:t>
            </a:r>
          </a:p>
          <a:p>
            <a:r>
              <a:rPr lang="en-US" sz="1800" dirty="0" smtClean="0"/>
              <a:t>+21.7%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88575" y="1208526"/>
            <a:ext cx="77410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Percent </a:t>
            </a:r>
            <a:r>
              <a:rPr lang="en-US" sz="2400" b="1" dirty="0"/>
              <a:t>Change in </a:t>
            </a:r>
            <a:r>
              <a:rPr lang="en-US" sz="2400" b="1" dirty="0" smtClean="0"/>
              <a:t>Inventories </a:t>
            </a:r>
            <a:r>
              <a:rPr lang="en-US" sz="2400" b="1" dirty="0"/>
              <a:t>of Existing Homes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Month-Over-Year</a:t>
            </a:r>
          </a:p>
          <a:p>
            <a:pPr algn="ctr"/>
            <a:r>
              <a:rPr lang="en-US" sz="1800" dirty="0" smtClean="0"/>
              <a:t>Washington MSA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62000" y="64008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Metropolitan Regional Information Systems (MRIS), </a:t>
            </a:r>
            <a:r>
              <a:rPr lang="en-US" sz="1200" dirty="0"/>
              <a:t>GMU Center for Regional </a:t>
            </a:r>
            <a:r>
              <a:rPr lang="en-US" sz="1200" dirty="0" smtClean="0"/>
              <a:t>Analysis. Total monthly inventory includes listings active at the end of the month plus sales  during the month.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00486" y="199252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%</a:t>
            </a:r>
            <a:endParaRPr lang="en-US" sz="2000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300318"/>
            <a:ext cx="8458200" cy="7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latin typeface="Arial" pitchFamily="34" charset="0"/>
                <a:cs typeface="Arial" pitchFamily="34" charset="0"/>
              </a:rPr>
              <a:t>3. Inventories Have Been Growing</a:t>
            </a:r>
            <a:endParaRPr lang="en-US" sz="3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020866"/>
              </p:ext>
            </p:extLst>
          </p:nvPr>
        </p:nvGraphicFramePr>
        <p:xfrm>
          <a:off x="457200" y="15240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6400800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Metropolitan Regional Information Systems (MRIS), </a:t>
            </a:r>
            <a:r>
              <a:rPr lang="en-US" sz="1200" dirty="0"/>
              <a:t>GMU Center for Regional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762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cs typeface="Arial" pitchFamily="34" charset="0"/>
              </a:rPr>
              <a:t>Total Listings Per Sale</a:t>
            </a:r>
            <a:br>
              <a:rPr lang="en-US" sz="2800" b="1" dirty="0">
                <a:cs typeface="Arial" pitchFamily="34" charset="0"/>
              </a:rPr>
            </a:br>
            <a:r>
              <a:rPr lang="en-US" sz="2800" dirty="0">
                <a:cs typeface="Arial" pitchFamily="34" charset="0"/>
              </a:rPr>
              <a:t>Oct Each Year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45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914400"/>
          </a:xfrm>
        </p:spPr>
        <p:txBody>
          <a:bodyPr/>
          <a:lstStyle/>
          <a:p>
            <a:r>
              <a:rPr lang="en-US" sz="3200" dirty="0" smtClean="0"/>
              <a:t>Rental Vacancy Rates Have Edged Up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354618"/>
              </p:ext>
            </p:extLst>
          </p:nvPr>
        </p:nvGraphicFramePr>
        <p:xfrm>
          <a:off x="609600" y="1962243"/>
          <a:ext cx="7391400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6400800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U.S. Census Bureau, SF3; American Community Survey 1-year estimates</a:t>
            </a: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1465729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chemeClr val="tx1"/>
                </a:solidFill>
              </a:rPr>
              <a:t>Rental Vacancy Rate</a:t>
            </a:r>
            <a:br>
              <a:rPr lang="en-US" sz="2400" kern="0" dirty="0" smtClean="0">
                <a:solidFill>
                  <a:schemeClr val="tx1"/>
                </a:solidFill>
              </a:rPr>
            </a:br>
            <a:r>
              <a:rPr lang="en-US" sz="1800" b="0" kern="0" dirty="0" smtClean="0">
                <a:solidFill>
                  <a:schemeClr val="tx1"/>
                </a:solidFill>
              </a:rPr>
              <a:t>Washington MSA</a:t>
            </a:r>
            <a:endParaRPr lang="en-US" sz="18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914400"/>
          </a:xfrm>
        </p:spPr>
        <p:txBody>
          <a:bodyPr/>
          <a:lstStyle/>
          <a:p>
            <a:r>
              <a:rPr lang="en-US" sz="3200" dirty="0" smtClean="0"/>
              <a:t>4. Recovery Has Become Widespread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34240" r="41679" b="28293"/>
          <a:stretch/>
        </p:blipFill>
        <p:spPr bwMode="auto">
          <a:xfrm>
            <a:off x="1143000" y="2339158"/>
            <a:ext cx="6553200" cy="451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1600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chemeClr val="tx1"/>
                </a:solidFill>
              </a:rPr>
              <a:t>Median Sales Price by Jurisdiction</a:t>
            </a:r>
          </a:p>
          <a:p>
            <a:pPr algn="ctr"/>
            <a:r>
              <a:rPr lang="en-US" sz="1800" b="0" kern="0" dirty="0" smtClean="0">
                <a:solidFill>
                  <a:schemeClr val="tx1"/>
                </a:solidFill>
              </a:rPr>
              <a:t>Washington MSA</a:t>
            </a:r>
            <a:endParaRPr lang="en-US" sz="18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540" y="1880578"/>
            <a:ext cx="825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Annual Change                     Annual Change by Month</a:t>
            </a:r>
          </a:p>
          <a:p>
            <a:r>
              <a:rPr lang="en-US" sz="2000" b="0" dirty="0" smtClean="0"/>
              <a:t>                 </a:t>
            </a:r>
            <a:r>
              <a:rPr lang="en-US" sz="2000" dirty="0" smtClean="0"/>
              <a:t>   </a:t>
            </a:r>
            <a:r>
              <a:rPr lang="en-US" sz="2000" b="0" dirty="0" smtClean="0"/>
              <a:t>2010           2011           2012           2013         2014</a:t>
            </a:r>
            <a:endParaRPr lang="en-US" b="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52510959"/>
              </p:ext>
            </p:extLst>
          </p:nvPr>
        </p:nvGraphicFramePr>
        <p:xfrm>
          <a:off x="446828" y="2422943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rot="16200000" flipV="1">
            <a:off x="303394" y="4584769"/>
            <a:ext cx="3657600" cy="1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H="1" flipV="1">
            <a:off x="1608380" y="4610869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2893568" y="4600231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4190331" y="4617409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5486322" y="4613545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2731" y="212679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%</a:t>
            </a:r>
            <a:endParaRPr lang="en-US" sz="2000" b="0" dirty="0"/>
          </a:p>
        </p:txBody>
      </p:sp>
      <p:sp>
        <p:nvSpPr>
          <p:cNvPr id="13" name="Rectangle 12"/>
          <p:cNvSpPr/>
          <p:nvPr/>
        </p:nvSpPr>
        <p:spPr>
          <a:xfrm>
            <a:off x="753035" y="6539299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Metropolitan Regional Information Systems (MRIS), </a:t>
            </a:r>
            <a:r>
              <a:rPr lang="en-US" sz="1200" dirty="0"/>
              <a:t>GMU Center for Regional Analysis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81000" y="457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 Sales Price Percent Change</a:t>
            </a:r>
            <a:br>
              <a:rPr lang="en-US" sz="28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District of Columbia</a:t>
            </a:r>
            <a:endParaRPr lang="en-US" sz="16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540" y="1880578"/>
            <a:ext cx="825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Annual Change                     Annual Change by Month</a:t>
            </a:r>
          </a:p>
          <a:p>
            <a:r>
              <a:rPr lang="en-US" sz="2000" b="0" dirty="0" smtClean="0"/>
              <a:t>                 </a:t>
            </a:r>
            <a:r>
              <a:rPr lang="en-US" sz="2000" dirty="0" smtClean="0"/>
              <a:t>   </a:t>
            </a:r>
            <a:r>
              <a:rPr lang="en-US" sz="2000" b="0" dirty="0" smtClean="0"/>
              <a:t>2010           2011           2012           2013         2014</a:t>
            </a:r>
            <a:endParaRPr lang="en-US" b="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48956496"/>
              </p:ext>
            </p:extLst>
          </p:nvPr>
        </p:nvGraphicFramePr>
        <p:xfrm>
          <a:off x="446828" y="2422943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rot="16200000" flipV="1">
            <a:off x="303394" y="4584769"/>
            <a:ext cx="3657600" cy="1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H="1" flipV="1">
            <a:off x="1608380" y="4610869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2893568" y="4600231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4190331" y="4617409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5486322" y="4613545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2731" y="212679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%</a:t>
            </a:r>
            <a:endParaRPr lang="en-US" sz="2000" b="0" dirty="0"/>
          </a:p>
        </p:txBody>
      </p:sp>
      <p:sp>
        <p:nvSpPr>
          <p:cNvPr id="13" name="Rectangle 12"/>
          <p:cNvSpPr/>
          <p:nvPr/>
        </p:nvSpPr>
        <p:spPr>
          <a:xfrm>
            <a:off x="753035" y="6539299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Metropolitan Regional Information Systems (MRIS), </a:t>
            </a:r>
            <a:r>
              <a:rPr lang="en-US" sz="1200" dirty="0"/>
              <a:t>GMU Center for Regional Analysis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81000" y="457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 Sales Price Percent Change</a:t>
            </a:r>
            <a:br>
              <a:rPr lang="en-US" sz="28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Suburban Maryland</a:t>
            </a:r>
            <a:endParaRPr lang="en-US" sz="16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540" y="1880578"/>
            <a:ext cx="825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Annual Change                     Annual Change by Month</a:t>
            </a:r>
          </a:p>
          <a:p>
            <a:r>
              <a:rPr lang="en-US" sz="2000" b="0" dirty="0" smtClean="0"/>
              <a:t>                 </a:t>
            </a:r>
            <a:r>
              <a:rPr lang="en-US" sz="2000" dirty="0" smtClean="0"/>
              <a:t>   </a:t>
            </a:r>
            <a:r>
              <a:rPr lang="en-US" sz="2000" b="0" dirty="0" smtClean="0"/>
              <a:t>2010           2011           2012           2013         2014</a:t>
            </a:r>
            <a:endParaRPr lang="en-US" b="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35460855"/>
              </p:ext>
            </p:extLst>
          </p:nvPr>
        </p:nvGraphicFramePr>
        <p:xfrm>
          <a:off x="446828" y="2422943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rot="16200000" flipV="1">
            <a:off x="303394" y="4584769"/>
            <a:ext cx="3657600" cy="1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H="1" flipV="1">
            <a:off x="1608380" y="4610869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2893568" y="4600231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4190331" y="4617409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5486322" y="4613545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2731" y="212679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%</a:t>
            </a:r>
            <a:endParaRPr lang="en-US" sz="2000" b="0" dirty="0"/>
          </a:p>
        </p:txBody>
      </p:sp>
      <p:sp>
        <p:nvSpPr>
          <p:cNvPr id="13" name="Rectangle 12"/>
          <p:cNvSpPr/>
          <p:nvPr/>
        </p:nvSpPr>
        <p:spPr>
          <a:xfrm>
            <a:off x="753035" y="6539299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Metropolitan Regional Information Systems (MRIS), </a:t>
            </a:r>
            <a:r>
              <a:rPr lang="en-US" sz="1200" dirty="0"/>
              <a:t>GMU Center for Regional Analysis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81000" y="457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 Sales Price Percent Change</a:t>
            </a:r>
            <a:br>
              <a:rPr lang="en-US" sz="28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Northern Virginia</a:t>
            </a:r>
            <a:endParaRPr lang="en-US" sz="16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089889"/>
              </p:ext>
            </p:extLst>
          </p:nvPr>
        </p:nvGraphicFramePr>
        <p:xfrm>
          <a:off x="439881" y="185424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8071" y="838200"/>
            <a:ext cx="33865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Building Permits</a:t>
            </a:r>
          </a:p>
          <a:p>
            <a:pPr algn="ctr"/>
            <a:r>
              <a:rPr lang="en-US" sz="2400" dirty="0" smtClean="0"/>
              <a:t>Washington MSA</a:t>
            </a:r>
          </a:p>
          <a:p>
            <a:pPr algn="ctr"/>
            <a:r>
              <a:rPr lang="en-US" sz="1800" dirty="0" smtClean="0"/>
              <a:t>2001 – 2014, 3-Month </a:t>
            </a:r>
            <a:r>
              <a:rPr lang="en-US" sz="1800" dirty="0" err="1" smtClean="0"/>
              <a:t>Mvg</a:t>
            </a:r>
            <a:r>
              <a:rPr lang="en-US" sz="1800" dirty="0" smtClean="0"/>
              <a:t> </a:t>
            </a:r>
            <a:r>
              <a:rPr lang="en-US" sz="1800" dirty="0" err="1" smtClean="0"/>
              <a:t>Avg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400800"/>
            <a:ext cx="4249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Census Bureau, GMU Center for Regional Analysis</a:t>
            </a: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7696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smtClean="0"/>
              <a:t>5. Construction Activity Up Steadily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6380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150018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24F74"/>
                </a:solidFill>
              </a:rPr>
              <a:t>CURRENT HOUSING MARKET:</a:t>
            </a:r>
          </a:p>
          <a:p>
            <a:r>
              <a:rPr lang="en-US" sz="2800" b="1" dirty="0" smtClean="0">
                <a:solidFill>
                  <a:srgbClr val="124F74"/>
                </a:solidFill>
              </a:rPr>
              <a:t>5 CHARACTERISTICS OF </a:t>
            </a:r>
            <a:r>
              <a:rPr lang="en-US" sz="2800" b="1" dirty="0">
                <a:solidFill>
                  <a:srgbClr val="124F74"/>
                </a:solidFill>
              </a:rPr>
              <a:t>THE </a:t>
            </a:r>
            <a:r>
              <a:rPr lang="en-US" sz="2800" b="1" dirty="0" smtClean="0">
                <a:solidFill>
                  <a:srgbClr val="124F74"/>
                </a:solidFill>
              </a:rPr>
              <a:t>REGION’S RECOVERY</a:t>
            </a:r>
            <a:endParaRPr lang="en-US" sz="2800" b="1" dirty="0">
              <a:solidFill>
                <a:srgbClr val="124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Building Permits by Type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Washington MSA</a:t>
            </a:r>
            <a:endParaRPr lang="en-US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920413"/>
              </p:ext>
            </p:extLst>
          </p:nvPr>
        </p:nvGraphicFramePr>
        <p:xfrm>
          <a:off x="533400" y="15240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6267" y="6595932"/>
            <a:ext cx="1813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Census Bureau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96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150018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24F74"/>
                </a:solidFill>
              </a:rPr>
              <a:t>OUTLOOK FOR THE REGION’S HOUSING MARKET: </a:t>
            </a:r>
          </a:p>
          <a:p>
            <a:r>
              <a:rPr lang="en-US" sz="2800" b="1" dirty="0" smtClean="0">
                <a:solidFill>
                  <a:srgbClr val="124F74"/>
                </a:solidFill>
              </a:rPr>
              <a:t>5 ECONOMIC &amp; DEMOGRAPHIC TRENDS</a:t>
            </a:r>
            <a:endParaRPr lang="en-US" sz="2800" b="1" dirty="0">
              <a:solidFill>
                <a:srgbClr val="124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Trends – Outlook for the Washington DC Housing Market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752600"/>
            <a:ext cx="7391400" cy="4411663"/>
          </a:xfrm>
        </p:spPr>
        <p:txBody>
          <a:bodyPr/>
          <a:lstStyle/>
          <a:p>
            <a:pPr>
              <a:buClr>
                <a:srgbClr val="124F74"/>
              </a:buClr>
            </a:pPr>
            <a:r>
              <a:rPr lang="en-US" b="1" dirty="0" smtClean="0"/>
              <a:t>Economic Restructuring</a:t>
            </a:r>
          </a:p>
          <a:p>
            <a:pPr>
              <a:buClr>
                <a:srgbClr val="124F74"/>
              </a:buClr>
            </a:pPr>
            <a:r>
              <a:rPr lang="en-US" dirty="0" smtClean="0"/>
              <a:t>Rising </a:t>
            </a:r>
            <a:r>
              <a:rPr lang="en-US" b="1" dirty="0" smtClean="0"/>
              <a:t>Affordability Challenges</a:t>
            </a:r>
          </a:p>
          <a:p>
            <a:pPr>
              <a:buClr>
                <a:srgbClr val="124F74"/>
              </a:buClr>
            </a:pPr>
            <a:r>
              <a:rPr lang="en-US" b="1" dirty="0" smtClean="0"/>
              <a:t>Aging</a:t>
            </a:r>
            <a:r>
              <a:rPr lang="en-US" dirty="0" smtClean="0"/>
              <a:t> of the Population</a:t>
            </a:r>
            <a:endParaRPr lang="en-US" b="1" dirty="0" smtClean="0"/>
          </a:p>
          <a:p>
            <a:pPr>
              <a:buClr>
                <a:srgbClr val="124F74"/>
              </a:buClr>
            </a:pPr>
            <a:r>
              <a:rPr lang="en-US" dirty="0" smtClean="0"/>
              <a:t>Demand from </a:t>
            </a:r>
            <a:r>
              <a:rPr lang="en-US" b="1" dirty="0" smtClean="0"/>
              <a:t>Millennials</a:t>
            </a:r>
          </a:p>
          <a:p>
            <a:pPr>
              <a:buClr>
                <a:srgbClr val="124F74"/>
              </a:buClr>
            </a:pPr>
            <a:r>
              <a:rPr lang="en-US" dirty="0" smtClean="0"/>
              <a:t>Growth of </a:t>
            </a:r>
            <a:r>
              <a:rPr lang="en-US" b="1" dirty="0" smtClean="0"/>
              <a:t>Minority Population</a:t>
            </a:r>
          </a:p>
          <a:p>
            <a:pPr>
              <a:buClr>
                <a:srgbClr val="124F74"/>
              </a:buClr>
            </a:pPr>
            <a:endParaRPr lang="en-US" b="1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4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96200" cy="99060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1. Changing Structure of the Economy</a:t>
            </a:r>
            <a:endParaRPr lang="en-US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585858"/>
            <a:ext cx="6763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Source: Bureau of Labor Statistics (Not Seasonally Adjusted), GMU Center for Regional Analysis	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1828800"/>
            <a:ext cx="7391400" cy="4411663"/>
          </a:xfrm>
        </p:spPr>
        <p:txBody>
          <a:bodyPr/>
          <a:lstStyle/>
          <a:p>
            <a:pPr>
              <a:buClr>
                <a:srgbClr val="124F74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Slower growth in Federal Government and Professional &amp; Business Service jobs</a:t>
            </a:r>
          </a:p>
          <a:p>
            <a:pPr>
              <a:buClr>
                <a:srgbClr val="124F74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rgbClr val="124F74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Faster growth in Leisure &amp; Hospitality, Retail and Construction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1534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Change in Federal Government Jobs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Washington MSA</a:t>
            </a:r>
            <a:endParaRPr lang="en-US" sz="24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134303"/>
              </p:ext>
            </p:extLst>
          </p:nvPr>
        </p:nvGraphicFramePr>
        <p:xfrm>
          <a:off x="228600" y="1981200"/>
          <a:ext cx="8763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66370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(000s)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00">
                    <a:lumMod val="60000"/>
                    <a:lumOff val="40000"/>
                  </a:srgbClr>
                </a:solidFill>
              </a:rPr>
              <a:t>  </a:t>
            </a:r>
            <a:r>
              <a:rPr lang="en-US" sz="2000" dirty="0" smtClean="0"/>
              <a:t>Annual Data                          Annual Month over Year</a:t>
            </a:r>
          </a:p>
          <a:p>
            <a:endParaRPr lang="en-US" sz="2000" dirty="0" smtClean="0">
              <a:solidFill>
                <a:srgbClr val="99CCFF"/>
              </a:solidFill>
            </a:endParaRPr>
          </a:p>
          <a:p>
            <a:r>
              <a:rPr lang="en-US" sz="2000" dirty="0" smtClean="0"/>
              <a:t>              2009          2010         2011          2012          2013        2014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636878" y="2315573"/>
            <a:ext cx="0" cy="3494314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098146" y="2304686"/>
            <a:ext cx="0" cy="3494314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347180" y="2315573"/>
            <a:ext cx="1588" cy="3483427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152400" y="6504801"/>
            <a:ext cx="807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Bureau of Labor Statistics (Not Seasonally Adjusted), GMU Center for Regional Analysis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H="1" flipV="1">
            <a:off x="6556145" y="2304686"/>
            <a:ext cx="31426" cy="3494314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2858974" y="2315573"/>
            <a:ext cx="0" cy="3494314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7809931" y="2312123"/>
            <a:ext cx="31426" cy="3494314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4167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1534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Change in Professional &amp; Business Services Jobs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Washington MSA</a:t>
            </a:r>
            <a:endParaRPr lang="en-US" sz="24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873375"/>
              </p:ext>
            </p:extLst>
          </p:nvPr>
        </p:nvGraphicFramePr>
        <p:xfrm>
          <a:off x="228600" y="1981200"/>
          <a:ext cx="8763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66370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(000s)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00">
                    <a:lumMod val="60000"/>
                    <a:lumOff val="40000"/>
                  </a:srgbClr>
                </a:solidFill>
              </a:rPr>
              <a:t>  </a:t>
            </a:r>
            <a:r>
              <a:rPr lang="en-US" sz="2000" dirty="0" smtClean="0"/>
              <a:t>Annual Data                          Annual Month over Year</a:t>
            </a:r>
          </a:p>
          <a:p>
            <a:endParaRPr lang="en-US" sz="2000" dirty="0" smtClean="0">
              <a:solidFill>
                <a:srgbClr val="99CCFF"/>
              </a:solidFill>
            </a:endParaRPr>
          </a:p>
          <a:p>
            <a:r>
              <a:rPr lang="en-US" sz="2000" dirty="0" smtClean="0"/>
              <a:t>              2009          2010         2011          2012          2013        2014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636878" y="2315573"/>
            <a:ext cx="0" cy="3494314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098146" y="2304686"/>
            <a:ext cx="0" cy="3494314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347180" y="2315573"/>
            <a:ext cx="1588" cy="3483427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152400" y="6504801"/>
            <a:ext cx="807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Bureau of Labor Statistics (Not Seasonally Adjusted), GMU Center for Regional Analysis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H="1" flipV="1">
            <a:off x="6556145" y="2304686"/>
            <a:ext cx="31426" cy="3494314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2858974" y="2315573"/>
            <a:ext cx="0" cy="3494314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7809931" y="2312123"/>
            <a:ext cx="31426" cy="3494314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68944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   </a:t>
            </a:r>
            <a:r>
              <a:rPr lang="en-US" sz="2400" b="1" dirty="0" smtClean="0"/>
              <a:t>Washington </a:t>
            </a:r>
            <a:r>
              <a:rPr lang="en-US" sz="2400" b="1" dirty="0"/>
              <a:t>Metropolitan Area Job Change </a:t>
            </a:r>
            <a:endParaRPr lang="en-US" sz="2400" b="1" dirty="0" smtClean="0"/>
          </a:p>
          <a:p>
            <a:pPr algn="ctr"/>
            <a:r>
              <a:rPr lang="en-US" sz="2400" b="1" dirty="0"/>
              <a:t> </a:t>
            </a:r>
            <a:r>
              <a:rPr lang="en-US" sz="2400" b="1" dirty="0" smtClean="0"/>
              <a:t>   by </a:t>
            </a:r>
            <a:r>
              <a:rPr lang="en-US" sz="2400" b="1" dirty="0"/>
              <a:t>Wage Category between 2008 to 2013</a:t>
            </a:r>
            <a:r>
              <a:rPr lang="en-US" sz="2800" b="1" dirty="0"/>
              <a:t>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02941943"/>
              </p:ext>
            </p:extLst>
          </p:nvPr>
        </p:nvGraphicFramePr>
        <p:xfrm>
          <a:off x="533400" y="1657529"/>
          <a:ext cx="815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6487621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Sources:  EMSI 2013.3 &amp; GMU Center for Regional Analysis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46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Principal Sources of Job</a:t>
            </a:r>
          </a:p>
          <a:p>
            <a:pPr algn="ctr"/>
            <a:r>
              <a:rPr lang="en-US" sz="2400" b="1" dirty="0" smtClean="0"/>
              <a:t>Growth in the Washington Area, </a:t>
            </a:r>
            <a:r>
              <a:rPr lang="en-US" sz="2400" dirty="0" smtClean="0"/>
              <a:t>2012-2032</a:t>
            </a:r>
          </a:p>
          <a:p>
            <a:pPr algn="ctr"/>
            <a:r>
              <a:rPr lang="en-US" sz="2400" dirty="0" smtClean="0"/>
              <a:t>(000s)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53068"/>
            <a:ext cx="9144000" cy="52049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                    	</a:t>
            </a:r>
            <a:r>
              <a:rPr lang="en-US" sz="2400" dirty="0"/>
              <a:t>	 </a:t>
            </a:r>
            <a:r>
              <a:rPr lang="en-US" sz="2400" dirty="0" smtClean="0"/>
              <a:t>        Job          % of Total	        Median</a:t>
            </a:r>
          </a:p>
          <a:p>
            <a:pPr marL="0" indent="0">
              <a:buNone/>
            </a:pPr>
            <a:r>
              <a:rPr lang="en-US" sz="2400" dirty="0" smtClean="0"/>
              <a:t>            </a:t>
            </a:r>
            <a:r>
              <a:rPr lang="en-US" sz="2400" dirty="0"/>
              <a:t>	</a:t>
            </a:r>
            <a:r>
              <a:rPr lang="en-US" sz="2400" dirty="0" smtClean="0"/>
              <a:t>	      </a:t>
            </a:r>
            <a:r>
              <a:rPr lang="en-US" sz="2400" u="sng" dirty="0" smtClean="0"/>
              <a:t>Change</a:t>
            </a:r>
            <a:r>
              <a:rPr lang="en-US" sz="2400" dirty="0" smtClean="0"/>
              <a:t>     </a:t>
            </a:r>
            <a:r>
              <a:rPr lang="en-US" sz="2400" u="sng" dirty="0" smtClean="0"/>
              <a:t>Job Change</a:t>
            </a:r>
            <a:r>
              <a:rPr lang="en-US" sz="2400" dirty="0" smtClean="0"/>
              <a:t>         </a:t>
            </a:r>
            <a:r>
              <a:rPr lang="en-US" sz="2400" u="sng" dirty="0" smtClean="0"/>
              <a:t>Wage*</a:t>
            </a:r>
          </a:p>
          <a:p>
            <a:pPr marL="0" indent="0">
              <a:buNone/>
            </a:pPr>
            <a:r>
              <a:rPr lang="en-US" sz="2400" dirty="0" smtClean="0"/>
              <a:t>Prof</a:t>
            </a:r>
            <a:r>
              <a:rPr lang="en-US" sz="2400" dirty="0"/>
              <a:t>. &amp; </a:t>
            </a:r>
            <a:r>
              <a:rPr lang="en-US" sz="2400" dirty="0" smtClean="0"/>
              <a:t>Sci. </a:t>
            </a:r>
            <a:r>
              <a:rPr lang="en-US" sz="2400" dirty="0" err="1" smtClean="0"/>
              <a:t>Svcs</a:t>
            </a:r>
            <a:r>
              <a:rPr lang="en-US" sz="2400" dirty="0" smtClean="0"/>
              <a:t>/</a:t>
            </a:r>
            <a:r>
              <a:rPr lang="en-US" sz="2400" dirty="0" err="1" smtClean="0"/>
              <a:t>Mgt</a:t>
            </a:r>
            <a:r>
              <a:rPr lang="en-US" sz="2400" dirty="0" smtClean="0"/>
              <a:t>       401.8             46.9%           $81,500</a:t>
            </a:r>
          </a:p>
          <a:p>
            <a:pPr marL="0" indent="0">
              <a:buNone/>
            </a:pPr>
            <a:r>
              <a:rPr lang="en-US" sz="2400" dirty="0" smtClean="0"/>
              <a:t>Admin &amp; Waste </a:t>
            </a:r>
            <a:r>
              <a:rPr lang="en-US" sz="2400" dirty="0" err="1" smtClean="0"/>
              <a:t>Svcs</a:t>
            </a:r>
            <a:r>
              <a:rPr lang="en-US" sz="2400" dirty="0" smtClean="0"/>
              <a:t>        139.0	        16.2	         29,500</a:t>
            </a:r>
          </a:p>
          <a:p>
            <a:pPr marL="0" indent="0">
              <a:buNone/>
            </a:pPr>
            <a:r>
              <a:rPr lang="en-US" sz="2400" dirty="0" smtClean="0"/>
              <a:t>Construction 	</a:t>
            </a:r>
            <a:r>
              <a:rPr lang="en-US" sz="2400" dirty="0"/>
              <a:t>	 </a:t>
            </a:r>
            <a:r>
              <a:rPr lang="en-US" sz="2400" dirty="0" smtClean="0"/>
              <a:t>         95.0	        11.1	         36,700</a:t>
            </a:r>
          </a:p>
          <a:p>
            <a:pPr marL="0" indent="0">
              <a:buNone/>
            </a:pPr>
            <a:r>
              <a:rPr lang="en-US" sz="2400" dirty="0" smtClean="0"/>
              <a:t>Health Services	          71.2	          8.3	         39,500</a:t>
            </a:r>
          </a:p>
          <a:p>
            <a:pPr marL="0" indent="0">
              <a:buNone/>
            </a:pPr>
            <a:r>
              <a:rPr lang="en-US" sz="2400" dirty="0" smtClean="0"/>
              <a:t>Leisure/Hospitality	</a:t>
            </a:r>
            <a:r>
              <a:rPr lang="en-US" sz="2400" u="sng" dirty="0" smtClean="0"/>
              <a:t>          45.9	          5.4	         18,300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Sub-Total		         753.1	        87.8</a:t>
            </a:r>
            <a:r>
              <a:rPr lang="en-US" sz="2400" dirty="0"/>
              <a:t>%</a:t>
            </a:r>
            <a:r>
              <a:rPr lang="en-US" sz="2400" dirty="0" smtClean="0"/>
              <a:t>       </a:t>
            </a:r>
          </a:p>
          <a:p>
            <a:pPr marL="0" indent="0">
              <a:buNone/>
            </a:pPr>
            <a:r>
              <a:rPr lang="en-US" sz="2400" b="1" dirty="0" smtClean="0"/>
              <a:t>Overall Total	         857.3          100.0	        $48,900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/>
              <a:t>* in 2011$s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43561" y="5334000"/>
            <a:ext cx="5363737" cy="0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5457" y="6211669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100" dirty="0" smtClean="0"/>
          </a:p>
          <a:p>
            <a:endParaRPr lang="en-US" sz="1100" dirty="0"/>
          </a:p>
          <a:p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2009-2011 ACS, IHS Global Insight, MWCOG, BLS, GMU </a:t>
            </a:r>
            <a:r>
              <a:rPr lang="en-US" sz="1100" dirty="0"/>
              <a:t>Center for Regional </a:t>
            </a:r>
            <a:r>
              <a:rPr lang="en-US" sz="1100" dirty="0" smtClean="0"/>
              <a:t>Analysis.</a:t>
            </a:r>
          </a:p>
        </p:txBody>
      </p:sp>
    </p:spTree>
    <p:extLst>
      <p:ext uri="{BB962C8B-B14F-4D97-AF65-F5344CB8AC3E}">
        <p14:creationId xmlns:p14="http://schemas.microsoft.com/office/powerpoint/2010/main" val="5883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295400"/>
          </a:xfrm>
        </p:spPr>
        <p:txBody>
          <a:bodyPr/>
          <a:lstStyle/>
          <a:p>
            <a:r>
              <a:rPr lang="en-US" sz="3200" dirty="0"/>
              <a:t>2. Housing Affordability </a:t>
            </a:r>
            <a:r>
              <a:rPr lang="en-US" sz="3200" dirty="0" smtClean="0"/>
              <a:t>is a Challenge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726751"/>
              </p:ext>
            </p:extLst>
          </p:nvPr>
        </p:nvGraphicFramePr>
        <p:xfrm>
          <a:off x="304800" y="2286000"/>
          <a:ext cx="8610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457700" y="6609727"/>
            <a:ext cx="4686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Core Logic, HUD &amp; Federal Housing Finance </a:t>
            </a:r>
            <a:r>
              <a:rPr lang="en-US" sz="1200" dirty="0" smtClean="0"/>
              <a:t>Agency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8610600" y="2514600"/>
            <a:ext cx="342900" cy="304800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524000" y="16002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Housing Opportunity Index</a:t>
            </a:r>
          </a:p>
          <a:p>
            <a:pPr algn="ctr"/>
            <a:r>
              <a:rPr lang="en-US" sz="2000" dirty="0" smtClean="0"/>
              <a:t>Washington MSA</a:t>
            </a:r>
          </a:p>
        </p:txBody>
      </p:sp>
    </p:spTree>
    <p:extLst>
      <p:ext uri="{BB962C8B-B14F-4D97-AF65-F5344CB8AC3E}">
        <p14:creationId xmlns:p14="http://schemas.microsoft.com/office/powerpoint/2010/main" val="27702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914400"/>
          </a:xfrm>
        </p:spPr>
        <p:txBody>
          <a:bodyPr/>
          <a:lstStyle/>
          <a:p>
            <a:r>
              <a:rPr lang="en-US" sz="3000" dirty="0" smtClean="0"/>
              <a:t>Thousands of Households Cost Burdened</a:t>
            </a:r>
            <a:endParaRPr lang="en-US" sz="3000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94285"/>
              </p:ext>
            </p:extLst>
          </p:nvPr>
        </p:nvGraphicFramePr>
        <p:xfrm>
          <a:off x="685800" y="2133879"/>
          <a:ext cx="6705600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8219" y="6581001"/>
            <a:ext cx="4725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NHC Center for Housing Policy, </a:t>
            </a:r>
            <a:r>
              <a:rPr lang="en-US" sz="1200" i="1" dirty="0" smtClean="0"/>
              <a:t>Housing Landscape 2014</a:t>
            </a:r>
            <a:endParaRPr lang="en-US" sz="1200" dirty="0"/>
          </a:p>
        </p:txBody>
      </p:sp>
      <p:sp>
        <p:nvSpPr>
          <p:cNvPr id="7" name="Line Callout 1 6"/>
          <p:cNvSpPr/>
          <p:nvPr/>
        </p:nvSpPr>
        <p:spPr bwMode="auto">
          <a:xfrm>
            <a:off x="7239000" y="2590800"/>
            <a:ext cx="1676400" cy="533400"/>
          </a:xfrm>
          <a:prstGeom prst="borderCallout1">
            <a:avLst>
              <a:gd name="adj1" fmla="val 18750"/>
              <a:gd name="adj2" fmla="val -8333"/>
              <a:gd name="adj3" fmla="val 139049"/>
              <a:gd name="adj4" fmla="val -5171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190,000 working households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371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Households Spending </a:t>
            </a:r>
            <a:r>
              <a:rPr lang="en-US" sz="2400" b="1" dirty="0" smtClean="0"/>
              <a:t>More than Half </a:t>
            </a:r>
            <a:r>
              <a:rPr lang="en-US" sz="2400" dirty="0" smtClean="0"/>
              <a:t>of Their Income on Housing</a:t>
            </a:r>
          </a:p>
        </p:txBody>
      </p:sp>
    </p:spTree>
    <p:extLst>
      <p:ext uri="{BB962C8B-B14F-4D97-AF65-F5344CB8AC3E}">
        <p14:creationId xmlns:p14="http://schemas.microsoft.com/office/powerpoint/2010/main" val="9423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Characteristics – Washington DC Housing Market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752600"/>
            <a:ext cx="7391400" cy="4411663"/>
          </a:xfrm>
        </p:spPr>
        <p:txBody>
          <a:bodyPr/>
          <a:lstStyle/>
          <a:p>
            <a:pPr>
              <a:buClr>
                <a:srgbClr val="124F74"/>
              </a:buClr>
            </a:pPr>
            <a:r>
              <a:rPr lang="en-US" dirty="0" smtClean="0"/>
              <a:t>Slower </a:t>
            </a:r>
            <a:r>
              <a:rPr lang="en-US" b="1" dirty="0" smtClean="0"/>
              <a:t>Job Growth</a:t>
            </a:r>
          </a:p>
          <a:p>
            <a:pPr>
              <a:buClr>
                <a:srgbClr val="124F74"/>
              </a:buClr>
            </a:pPr>
            <a:r>
              <a:rPr lang="en-US" dirty="0" smtClean="0"/>
              <a:t>Rising </a:t>
            </a:r>
            <a:r>
              <a:rPr lang="en-US" b="1" dirty="0" smtClean="0"/>
              <a:t>Prices and Rents </a:t>
            </a:r>
          </a:p>
          <a:p>
            <a:pPr>
              <a:buClr>
                <a:srgbClr val="124F74"/>
              </a:buClr>
            </a:pPr>
            <a:r>
              <a:rPr lang="en-US" dirty="0" smtClean="0"/>
              <a:t>Expanding For-Sale </a:t>
            </a:r>
            <a:r>
              <a:rPr lang="en-US" b="1" dirty="0" smtClean="0"/>
              <a:t>Inventory</a:t>
            </a:r>
          </a:p>
          <a:p>
            <a:pPr>
              <a:buClr>
                <a:srgbClr val="124F74"/>
              </a:buClr>
            </a:pPr>
            <a:r>
              <a:rPr lang="en-US" b="1" dirty="0" smtClean="0"/>
              <a:t>Convergence</a:t>
            </a:r>
            <a:r>
              <a:rPr lang="en-US" dirty="0" smtClean="0"/>
              <a:t> of Market Activity Across the Region</a:t>
            </a:r>
          </a:p>
          <a:p>
            <a:pPr>
              <a:buClr>
                <a:srgbClr val="124F74"/>
              </a:buClr>
            </a:pPr>
            <a:r>
              <a:rPr lang="en-US" dirty="0" smtClean="0"/>
              <a:t>Increase in </a:t>
            </a:r>
            <a:r>
              <a:rPr lang="en-US" b="1" dirty="0" smtClean="0"/>
              <a:t>New Construction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12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Cost Burden Varies Around the Region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601712"/>
              </p:ext>
            </p:extLst>
          </p:nvPr>
        </p:nvGraphicFramePr>
        <p:xfrm>
          <a:off x="9601200" y="3886200"/>
          <a:ext cx="6400800" cy="3745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0365"/>
                <a:gridCol w="2090435"/>
              </a:tblGrid>
              <a:tr h="16532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Jurisdiction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% of renters spending half or more of their income housing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Arlington County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City of Alexandria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District of Columbia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Fairfax County and the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Cities of Fairfax and Falls Church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Montgomery  County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03290539"/>
              </p:ext>
            </p:extLst>
          </p:nvPr>
        </p:nvGraphicFramePr>
        <p:xfrm>
          <a:off x="609600" y="1828800"/>
          <a:ext cx="7086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6600" y="6545542"/>
            <a:ext cx="5792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 U.S. Census Bureau, American Community Survey 1-Year file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45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696200" cy="914400"/>
          </a:xfrm>
        </p:spPr>
        <p:txBody>
          <a:bodyPr/>
          <a:lstStyle/>
          <a:p>
            <a:r>
              <a:rPr lang="en-US" sz="3200" dirty="0" smtClean="0"/>
              <a:t>Many Workers Can’t Afford to Buy a Typical Home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02798" y="6581001"/>
            <a:ext cx="453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NHC Center for Housing Policy, </a:t>
            </a:r>
            <a:r>
              <a:rPr lang="en-US" sz="1200" i="1" dirty="0" smtClean="0"/>
              <a:t>Paycheck to Paycheck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6" t="14466" r="13593" b="34591"/>
          <a:stretch/>
        </p:blipFill>
        <p:spPr bwMode="auto">
          <a:xfrm>
            <a:off x="1676400" y="1676400"/>
            <a:ext cx="601133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3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914400"/>
          </a:xfrm>
        </p:spPr>
        <p:txBody>
          <a:bodyPr/>
          <a:lstStyle/>
          <a:p>
            <a:r>
              <a:rPr lang="en-US" sz="3200" dirty="0" smtClean="0"/>
              <a:t>Or to Rent a Typical Apartment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26457" y="6579073"/>
            <a:ext cx="4725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NHC Center for Housing Policy, </a:t>
            </a:r>
            <a:r>
              <a:rPr lang="en-US" sz="1200" i="1" dirty="0" smtClean="0"/>
              <a:t>Housing Landscape 2014</a:t>
            </a: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2" t="20754" r="13365" b="28773"/>
          <a:stretch/>
        </p:blipFill>
        <p:spPr bwMode="auto">
          <a:xfrm>
            <a:off x="1524000" y="1752600"/>
            <a:ext cx="611024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7235"/>
            <a:ext cx="7696200" cy="1295400"/>
          </a:xfrm>
        </p:spPr>
        <p:txBody>
          <a:bodyPr/>
          <a:lstStyle/>
          <a:p>
            <a:r>
              <a:rPr lang="en-US" dirty="0" smtClean="0"/>
              <a:t>Foreclosure is a Growing Issue</a:t>
            </a:r>
            <a:endParaRPr lang="en-US" dirty="0"/>
          </a:p>
        </p:txBody>
      </p:sp>
      <p:pic>
        <p:nvPicPr>
          <p:cNvPr id="13314" name="Picture 2" descr="http://www.realtytrac.com/images/reportimages/foreclosure_activity_top_metros_Oct_2014_02-01-01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12428" r="13570" b="1857"/>
          <a:stretch/>
        </p:blipFill>
        <p:spPr bwMode="auto">
          <a:xfrm>
            <a:off x="685800" y="1420427"/>
            <a:ext cx="7467600" cy="54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7391400" y="1600200"/>
            <a:ext cx="457200" cy="22860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990600"/>
          </a:xfrm>
        </p:spPr>
        <p:txBody>
          <a:bodyPr/>
          <a:lstStyle/>
          <a:p>
            <a:r>
              <a:rPr lang="en-US" sz="3200" dirty="0" smtClean="0"/>
              <a:t>3. More Seniors in the Population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509862"/>
              </p:ext>
            </p:extLst>
          </p:nvPr>
        </p:nvGraphicFramePr>
        <p:xfrm>
          <a:off x="762000" y="1524000"/>
          <a:ext cx="7772400" cy="518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4976" y="6604084"/>
            <a:ext cx="3424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Census Bureau, Population Projections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45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Many Households Have Lost Wealth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57535645"/>
              </p:ext>
            </p:extLst>
          </p:nvPr>
        </p:nvGraphicFramePr>
        <p:xfrm>
          <a:off x="914400" y="1752600"/>
          <a:ext cx="70866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6454135"/>
            <a:ext cx="574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Pew Research Center, tabulations of Survey of Consumer Finances data </a:t>
            </a:r>
            <a:endParaRPr lang="en-US" sz="1200" dirty="0"/>
          </a:p>
        </p:txBody>
      </p:sp>
      <p:sp>
        <p:nvSpPr>
          <p:cNvPr id="7" name="TextBox 5"/>
          <p:cNvSpPr txBox="1"/>
          <p:nvPr/>
        </p:nvSpPr>
        <p:spPr>
          <a:xfrm>
            <a:off x="6248400" y="3505200"/>
            <a:ext cx="243991" cy="30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-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971800" y="2743200"/>
            <a:ext cx="243991" cy="30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-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500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52399" y="228600"/>
            <a:ext cx="758714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4. Millennials Drove Growth – In Some Places</a:t>
            </a:r>
            <a:endParaRPr lang="en-US" sz="3200" kern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2655" y="6581001"/>
            <a:ext cx="6551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U.S. Census Bureau, 2000 Census SF3 and American Community Survey 1-year file</a:t>
            </a:r>
            <a:endParaRPr lang="en-US" sz="12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20824237"/>
              </p:ext>
            </p:extLst>
          </p:nvPr>
        </p:nvGraphicFramePr>
        <p:xfrm>
          <a:off x="457200" y="1752599"/>
          <a:ext cx="7620000" cy="485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7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876234"/>
              </p:ext>
            </p:extLst>
          </p:nvPr>
        </p:nvGraphicFramePr>
        <p:xfrm>
          <a:off x="838200" y="1524000"/>
          <a:ext cx="7391400" cy="47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3340" y="228600"/>
            <a:ext cx="795765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Millennials Less Likely to be Homeowners</a:t>
            </a:r>
            <a:endParaRPr lang="en-US" sz="3200" kern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2328" y="6581001"/>
            <a:ext cx="4650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Census Bureau, American Community Survey 1-Year file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46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1066800"/>
          </a:xfrm>
        </p:spPr>
        <p:txBody>
          <a:bodyPr/>
          <a:lstStyle/>
          <a:p>
            <a:r>
              <a:rPr lang="en-US" dirty="0" smtClean="0"/>
              <a:t>Many Have Been Sidelined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1" y="2431196"/>
            <a:ext cx="8427950" cy="419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9941" y="6606400"/>
            <a:ext cx="3035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National Association of Realtors®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296886" y="1600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rgbClr val="000000"/>
                </a:solidFill>
              </a:rPr>
              <a:t>Share of Sales to First-Time Homebuyers - US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Younger Population More Racially Diverse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21112"/>
              </p:ext>
            </p:extLst>
          </p:nvPr>
        </p:nvGraphicFramePr>
        <p:xfrm>
          <a:off x="1066800" y="1905000"/>
          <a:ext cx="7391400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0802" y="6596390"/>
            <a:ext cx="4626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U.S. Census Bureau, American Community Survey 1-Year File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273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197873"/>
              </p:ext>
            </p:extLst>
          </p:nvPr>
        </p:nvGraphicFramePr>
        <p:xfrm>
          <a:off x="457379" y="192666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219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(000s)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-17929" y="509609"/>
            <a:ext cx="8078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24F74"/>
                </a:solidFill>
              </a:rPr>
              <a:t>1. Job Growth Has Slowed</a:t>
            </a:r>
            <a:endParaRPr lang="en-US" sz="3200" b="1" dirty="0">
              <a:solidFill>
                <a:srgbClr val="124F7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400800"/>
            <a:ext cx="807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Bureau of Labor Statistics (Not Seasonally Adjusted), GMU Center for Regional Analysis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421591" y="1227027"/>
            <a:ext cx="43011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Annual Job Change – MOTY</a:t>
            </a:r>
          </a:p>
          <a:p>
            <a:pPr algn="ctr"/>
            <a:r>
              <a:rPr lang="en-US" sz="1800" dirty="0" smtClean="0"/>
              <a:t>Washington MSA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95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Faster Growth of Minority Population in the Suburbs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245490"/>
              </p:ext>
            </p:extLst>
          </p:nvPr>
        </p:nvGraphicFramePr>
        <p:xfrm>
          <a:off x="914400" y="2057400"/>
          <a:ext cx="7391400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219200" y="17526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rgbClr val="000000"/>
                </a:solidFill>
              </a:rPr>
              <a:t>Percent Population Change, 2000 - 2012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700" y="6596390"/>
            <a:ext cx="4658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Census Bureau, American Community Survey 1-Year File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38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52400"/>
            <a:ext cx="7696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smtClean="0"/>
              <a:t>Minority Households Tend to Have Lower Incomes</a:t>
            </a:r>
            <a:endParaRPr lang="en-US" sz="32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4493496" y="6637407"/>
            <a:ext cx="4650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Census Bureau, American Community Survey 1-Year file</a:t>
            </a:r>
            <a:endParaRPr lang="en-US" sz="12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120237"/>
              </p:ext>
            </p:extLst>
          </p:nvPr>
        </p:nvGraphicFramePr>
        <p:xfrm>
          <a:off x="914400" y="1600200"/>
          <a:ext cx="7391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26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Key Takeaways from the Demographic and Economic Trends 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153400" cy="4411663"/>
          </a:xfrm>
        </p:spPr>
        <p:txBody>
          <a:bodyPr/>
          <a:lstStyle/>
          <a:p>
            <a:pPr>
              <a:buClr>
                <a:srgbClr val="124F74"/>
              </a:buClr>
            </a:pPr>
            <a:r>
              <a:rPr lang="en-US" dirty="0"/>
              <a:t>Demographic and economic trends point to growing needs for </a:t>
            </a:r>
            <a:r>
              <a:rPr lang="en-US" b="1" dirty="0"/>
              <a:t>affordable housing</a:t>
            </a:r>
          </a:p>
          <a:p>
            <a:pPr lvl="1">
              <a:buClr>
                <a:srgbClr val="124F74"/>
              </a:buClr>
              <a:buFont typeface="Wingdings" pitchFamily="2" charset="2"/>
              <a:buChar char="Ø"/>
            </a:pPr>
            <a:r>
              <a:rPr lang="en-US" dirty="0"/>
              <a:t>Smaller homes, multi-family housing, rental housing</a:t>
            </a:r>
          </a:p>
          <a:p>
            <a:pPr lvl="1">
              <a:buClr>
                <a:srgbClr val="124F74"/>
              </a:buClr>
              <a:buFont typeface="Wingdings" pitchFamily="2" charset="2"/>
              <a:buChar char="Ø"/>
            </a:pPr>
            <a:r>
              <a:rPr lang="en-US" dirty="0"/>
              <a:t>Close to jobs, transit, amenities</a:t>
            </a:r>
          </a:p>
          <a:p>
            <a:pPr>
              <a:buClr>
                <a:srgbClr val="124F74"/>
              </a:buClr>
            </a:pPr>
            <a:r>
              <a:rPr lang="en-US" dirty="0"/>
              <a:t>Different parts of the population </a:t>
            </a:r>
            <a:r>
              <a:rPr lang="en-US" b="1" dirty="0"/>
              <a:t>competing for the same types of housing</a:t>
            </a:r>
          </a:p>
          <a:p>
            <a:pPr lvl="1">
              <a:buClr>
                <a:srgbClr val="124F74"/>
              </a:buClr>
              <a:buFont typeface="Wingdings" pitchFamily="2" charset="2"/>
              <a:buChar char="Ø"/>
            </a:pPr>
            <a:r>
              <a:rPr lang="en-US" dirty="0"/>
              <a:t>Millennials, seniors, families</a:t>
            </a:r>
          </a:p>
          <a:p>
            <a:pPr>
              <a:buClr>
                <a:srgbClr val="124F74"/>
              </a:buClr>
            </a:pPr>
            <a:r>
              <a:rPr lang="en-US" b="1" dirty="0"/>
              <a:t>Needs vary </a:t>
            </a:r>
            <a:r>
              <a:rPr lang="en-US" dirty="0" smtClean="0"/>
              <a:t>around the region</a:t>
            </a:r>
            <a:endParaRPr lang="en-US" dirty="0"/>
          </a:p>
          <a:p>
            <a:pPr lvl="1">
              <a:buClr>
                <a:srgbClr val="124F74"/>
              </a:buClr>
              <a:buFont typeface="Wingdings" pitchFamily="2" charset="2"/>
              <a:buChar char="Ø"/>
            </a:pPr>
            <a:r>
              <a:rPr lang="en-US" dirty="0"/>
              <a:t>Local responses to affordable housing needs</a:t>
            </a:r>
          </a:p>
          <a:p>
            <a:pPr lvl="1">
              <a:buClr>
                <a:srgbClr val="124F74"/>
              </a:buClr>
              <a:buFont typeface="Wingdings" pitchFamily="2" charset="2"/>
              <a:buChar char="Ø"/>
            </a:pPr>
            <a:r>
              <a:rPr lang="en-US" dirty="0"/>
              <a:t>Needs vary considerably even </a:t>
            </a:r>
            <a:r>
              <a:rPr lang="en-US" dirty="0" smtClean="0"/>
              <a:t>within jurisdictions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dirty="0" smtClean="0">
                <a:solidFill>
                  <a:srgbClr val="124F74"/>
                </a:solidFill>
              </a:rPr>
              <a:t>Lisa Sturtevant</a:t>
            </a:r>
          </a:p>
          <a:p>
            <a:pPr marL="0" indent="0">
              <a:buNone/>
            </a:pPr>
            <a:r>
              <a:rPr lang="en-US" altLang="en-US" sz="2800" dirty="0" smtClean="0"/>
              <a:t>Center for Housing Policy and</a:t>
            </a:r>
          </a:p>
          <a:p>
            <a:pPr marL="0" indent="0">
              <a:buNone/>
            </a:pPr>
            <a:r>
              <a:rPr lang="en-US" altLang="en-US" sz="2800" dirty="0" smtClean="0"/>
              <a:t>National Housing Conference</a:t>
            </a:r>
          </a:p>
          <a:p>
            <a:pPr marL="0" indent="0">
              <a:buNone/>
            </a:pPr>
            <a:r>
              <a:rPr lang="en-US" altLang="en-US" sz="2800" dirty="0" smtClean="0"/>
              <a:t>lsturtevant@nhc.org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124F74"/>
                </a:solidFill>
              </a:rPr>
              <a:t>202-466-2121 x234</a:t>
            </a:r>
          </a:p>
          <a:p>
            <a:pPr marL="0" indent="0">
              <a:buNone/>
            </a:pPr>
            <a:endParaRPr lang="en-US" altLang="en-US" sz="1800" dirty="0" smtClean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800" b="1" dirty="0" smtClean="0">
                <a:solidFill>
                  <a:srgbClr val="124F74"/>
                </a:solidFill>
              </a:rPr>
              <a:t>www.nhc.org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800" b="1" dirty="0" smtClean="0">
                <a:solidFill>
                  <a:srgbClr val="124F74"/>
                </a:solidFill>
              </a:rPr>
              <a:t>www.housingpolicy.org</a:t>
            </a:r>
            <a:endParaRPr lang="en-US" altLang="en-US" sz="1800" b="1" dirty="0" smtClean="0">
              <a:solidFill>
                <a:srgbClr val="124F74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800" b="1" dirty="0" smtClean="0">
                <a:solidFill>
                  <a:srgbClr val="124F74"/>
                </a:solidFill>
              </a:rPr>
              <a:t>www.foreclosure-response.org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835784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Other Regions Gaining Jobs Faster</a:t>
            </a:r>
            <a:endParaRPr 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070717"/>
              </p:ext>
            </p:extLst>
          </p:nvPr>
        </p:nvGraphicFramePr>
        <p:xfrm>
          <a:off x="405792" y="1771650"/>
          <a:ext cx="8381999" cy="474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42044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(000s)</a:t>
            </a:r>
            <a:endParaRPr lang="en-US" sz="1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2288259" y="2284511"/>
            <a:ext cx="1824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C00000"/>
                </a:solidFill>
              </a:rPr>
              <a:t>Washington +</a:t>
            </a:r>
            <a:r>
              <a:rPr lang="en-US" sz="1400" dirty="0" smtClean="0">
                <a:solidFill>
                  <a:srgbClr val="C00000"/>
                </a:solidFill>
              </a:rPr>
              <a:t>17</a:t>
            </a:r>
            <a:r>
              <a:rPr lang="en-US" sz="1400" b="0" dirty="0" smtClean="0">
                <a:solidFill>
                  <a:srgbClr val="C00000"/>
                </a:solidFill>
              </a:rPr>
              <a:t>,600</a:t>
            </a:r>
            <a:endParaRPr lang="en-US" sz="1800" b="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200400" y="2592288"/>
            <a:ext cx="0" cy="2297069"/>
          </a:xfrm>
          <a:prstGeom prst="straightConnector1">
            <a:avLst/>
          </a:prstGeom>
          <a:solidFill>
            <a:srgbClr val="FC0128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990600" y="6468488"/>
            <a:ext cx="807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Bureau of Labor Statistics (Not Seasonally Adjusted), GMU Center for Regional Analysis</a:t>
            </a:r>
            <a:endParaRPr lang="en-US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02548" y="1595838"/>
            <a:ext cx="685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Job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 </a:t>
            </a:r>
            <a:r>
              <a:rPr lang="en-US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Oct 2013 – Oct 2014</a:t>
            </a:r>
          </a:p>
          <a:p>
            <a:pPr algn="ctr"/>
            <a: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Largest Job Markets</a:t>
            </a:r>
            <a:br>
              <a:rPr lang="en-US" sz="20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18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2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6719" y="2025131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(000s)</a:t>
            </a:r>
            <a:endParaRPr lang="en-US" sz="16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5857438" y="1941922"/>
            <a:ext cx="1800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Total = </a:t>
            </a:r>
            <a:r>
              <a:rPr lang="en-US" sz="2000" dirty="0" smtClean="0"/>
              <a:t>17</a:t>
            </a:r>
            <a:r>
              <a:rPr lang="en-US" sz="2000" b="0" dirty="0" smtClean="0"/>
              <a:t>,6</a:t>
            </a:r>
            <a:r>
              <a:rPr lang="en-US" sz="2000" dirty="0" smtClean="0"/>
              <a:t>00</a:t>
            </a:r>
            <a:endParaRPr lang="en-US" sz="2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543800" cy="1143000"/>
          </a:xfrm>
        </p:spPr>
        <p:txBody>
          <a:bodyPr/>
          <a:lstStyle/>
          <a:p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Growth Uneven Across the Economy</a:t>
            </a:r>
            <a:endParaRPr 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716275"/>
              </p:ext>
            </p:extLst>
          </p:nvPr>
        </p:nvGraphicFramePr>
        <p:xfrm>
          <a:off x="440531" y="2197260"/>
          <a:ext cx="807719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990600" y="6504801"/>
            <a:ext cx="807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Bureau of Labor Statistics (Not Seasonally Adjusted), GMU Center for Regional Analysis</a:t>
            </a:r>
            <a:endParaRPr lang="en-US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47800" y="1172896"/>
            <a:ext cx="6367462" cy="76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Job Change by Sector </a:t>
            </a:r>
            <a:r>
              <a:rPr lang="en-US" sz="2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Oct 2013 – Oct 2014</a:t>
            </a:r>
            <a:br>
              <a:rPr lang="en-US" sz="2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Washington MSA</a:t>
            </a:r>
            <a:endParaRPr lang="en-US" sz="16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2712" y="1891560"/>
            <a:ext cx="825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Annual Change                     Annual Change by Month</a:t>
            </a:r>
          </a:p>
          <a:p>
            <a:r>
              <a:rPr lang="en-US" sz="2000" b="0" dirty="0" smtClean="0"/>
              <a:t>                 </a:t>
            </a:r>
            <a:r>
              <a:rPr lang="en-US" sz="2000" dirty="0" smtClean="0"/>
              <a:t>   </a:t>
            </a:r>
            <a:r>
              <a:rPr lang="en-US" sz="2000" b="0" dirty="0" smtClean="0"/>
              <a:t>2010           2011           2012           2013         2014</a:t>
            </a:r>
            <a:endParaRPr lang="en-US" b="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7571822"/>
              </p:ext>
            </p:extLst>
          </p:nvPr>
        </p:nvGraphicFramePr>
        <p:xfrm>
          <a:off x="762000" y="2433925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rot="16200000" flipV="1">
            <a:off x="618566" y="4595751"/>
            <a:ext cx="3657600" cy="1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H="1" flipV="1">
            <a:off x="1923552" y="4621851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3208740" y="4611213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4505503" y="4628391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5801494" y="4624527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0420" y="214674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%</a:t>
            </a:r>
            <a:endParaRPr lang="en-US" sz="2000" b="0" dirty="0"/>
          </a:p>
        </p:txBody>
      </p:sp>
      <p:sp>
        <p:nvSpPr>
          <p:cNvPr id="13" name="Rectangle 12"/>
          <p:cNvSpPr/>
          <p:nvPr/>
        </p:nvSpPr>
        <p:spPr>
          <a:xfrm>
            <a:off x="753035" y="6539299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Metropolitan Regional Information Systems (MRIS), </a:t>
            </a:r>
            <a:r>
              <a:rPr lang="en-US" sz="1200" dirty="0"/>
              <a:t>GMU Center for Regional Analysis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28600" y="152400"/>
            <a:ext cx="8458200" cy="7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latin typeface="Arial" pitchFamily="34" charset="0"/>
                <a:cs typeface="Arial" pitchFamily="34" charset="0"/>
              </a:rPr>
              <a:t>2. Price Increases Have Slowed</a:t>
            </a:r>
            <a:endParaRPr lang="en-US" sz="32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81000" y="6858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 Sales Price Percent Change</a:t>
            </a:r>
            <a:br>
              <a:rPr lang="en-US" sz="2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Washington MSA</a:t>
            </a:r>
            <a:br>
              <a:rPr lang="en-US" sz="14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Housing Types</a:t>
            </a:r>
            <a:endParaRPr lang="en-US" sz="14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2712" y="1667435"/>
            <a:ext cx="825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Annual Change                     Annual Change by Month</a:t>
            </a:r>
          </a:p>
          <a:p>
            <a:r>
              <a:rPr lang="en-US" sz="2000" b="0" dirty="0" smtClean="0"/>
              <a:t>                 </a:t>
            </a:r>
            <a:r>
              <a:rPr lang="en-US" sz="2000" dirty="0" smtClean="0"/>
              <a:t>  2</a:t>
            </a:r>
            <a:r>
              <a:rPr lang="en-US" sz="2000" b="0" dirty="0" smtClean="0"/>
              <a:t>010           2011           2012           2013         2014</a:t>
            </a:r>
            <a:endParaRPr lang="en-US" b="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70478648"/>
              </p:ext>
            </p:extLst>
          </p:nvPr>
        </p:nvGraphicFramePr>
        <p:xfrm>
          <a:off x="762000" y="2209800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rot="16200000" flipV="1">
            <a:off x="124090" y="4388804"/>
            <a:ext cx="3657600" cy="1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H="1" flipV="1">
            <a:off x="1511349" y="4404266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2911494" y="4404266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4318864" y="4391638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5706829" y="4361115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0420" y="192262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%</a:t>
            </a:r>
            <a:endParaRPr lang="en-US" sz="2000" b="0" dirty="0"/>
          </a:p>
        </p:txBody>
      </p:sp>
      <p:sp>
        <p:nvSpPr>
          <p:cNvPr id="13" name="Rectangle 12"/>
          <p:cNvSpPr/>
          <p:nvPr/>
        </p:nvSpPr>
        <p:spPr>
          <a:xfrm>
            <a:off x="762000" y="6400800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Metropolitan Regional Information Systems (MRIS), </a:t>
            </a:r>
            <a:r>
              <a:rPr lang="en-US" sz="1200" dirty="0"/>
              <a:t>GMU Center for Regional Analysis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28600" y="286871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 Sales Price Percent Change</a:t>
            </a:r>
            <a:br>
              <a:rPr lang="en-US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Washington MSA</a:t>
            </a:r>
            <a:br>
              <a:rPr lang="en-US" sz="18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Single-Family Detached</a:t>
            </a:r>
            <a:endParaRPr lang="en-US" sz="18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2712" y="1667435"/>
            <a:ext cx="825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Annual Change                     Annual Change by Month</a:t>
            </a:r>
          </a:p>
          <a:p>
            <a:r>
              <a:rPr lang="en-US" sz="2000" b="0" dirty="0" smtClean="0"/>
              <a:t>                 </a:t>
            </a:r>
            <a:r>
              <a:rPr lang="en-US" sz="2000" dirty="0" smtClean="0"/>
              <a:t>  2</a:t>
            </a:r>
            <a:r>
              <a:rPr lang="en-US" sz="2000" b="0" dirty="0" smtClean="0"/>
              <a:t>010           2011           2012           2013         2014</a:t>
            </a:r>
            <a:endParaRPr lang="en-US" b="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0285962"/>
              </p:ext>
            </p:extLst>
          </p:nvPr>
        </p:nvGraphicFramePr>
        <p:xfrm>
          <a:off x="762000" y="2209800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rot="16200000" flipV="1">
            <a:off x="124090" y="4388804"/>
            <a:ext cx="3657600" cy="1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H="1" flipV="1">
            <a:off x="1511349" y="4404266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2911494" y="4404266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4318864" y="4391638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5706829" y="4361115"/>
            <a:ext cx="3657600" cy="1588"/>
          </a:xfrm>
          <a:prstGeom prst="line">
            <a:avLst/>
          </a:prstGeom>
          <a:solidFill>
            <a:srgbClr val="FC0128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0420" y="192262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%</a:t>
            </a:r>
            <a:endParaRPr lang="en-US" sz="2000" b="0" dirty="0"/>
          </a:p>
        </p:txBody>
      </p:sp>
      <p:sp>
        <p:nvSpPr>
          <p:cNvPr id="13" name="Rectangle 12"/>
          <p:cNvSpPr/>
          <p:nvPr/>
        </p:nvSpPr>
        <p:spPr>
          <a:xfrm>
            <a:off x="762000" y="6400800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Metropolitan Regional Information Systems (MRIS), </a:t>
            </a:r>
            <a:r>
              <a:rPr lang="en-US" sz="1200" dirty="0"/>
              <a:t>GMU Center for Regional Analysis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81000" y="439271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24F74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 Sales Price Percent Change</a:t>
            </a:r>
            <a:br>
              <a:rPr lang="en-US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Washington MSA</a:t>
            </a:r>
            <a:br>
              <a:rPr lang="en-US" sz="18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Single-Family Attached</a:t>
            </a:r>
            <a:endParaRPr lang="en-US" sz="1800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training presentation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ales Training_fina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8172</TotalTime>
  <Words>1318</Words>
  <Application>Microsoft Office PowerPoint</Application>
  <PresentationFormat>On-screen Show (4:3)</PresentationFormat>
  <Paragraphs>245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ＭＳ Ｐゴシック</vt:lpstr>
      <vt:lpstr>Arial</vt:lpstr>
      <vt:lpstr>Calibri</vt:lpstr>
      <vt:lpstr>Times New Roman</vt:lpstr>
      <vt:lpstr>Wingdings</vt:lpstr>
      <vt:lpstr>Sales training presentation</vt:lpstr>
      <vt:lpstr>The Washington DC Housing Market: Trends and Outlook</vt:lpstr>
      <vt:lpstr>PowerPoint Presentation</vt:lpstr>
      <vt:lpstr>Key Characteristics – Washington DC Housing Market</vt:lpstr>
      <vt:lpstr>PowerPoint Presentation</vt:lpstr>
      <vt:lpstr>Other Regions Gaining Jobs Faster</vt:lpstr>
      <vt:lpstr>Growth Uneven Across the Economy</vt:lpstr>
      <vt:lpstr>PowerPoint Presentation</vt:lpstr>
      <vt:lpstr>PowerPoint Presentation</vt:lpstr>
      <vt:lpstr>PowerPoint Presentation</vt:lpstr>
      <vt:lpstr>PowerPoint Presentation</vt:lpstr>
      <vt:lpstr>But Rents Continue to Rise</vt:lpstr>
      <vt:lpstr>PowerPoint Presentation</vt:lpstr>
      <vt:lpstr>PowerPoint Presentation</vt:lpstr>
      <vt:lpstr>Rental Vacancy Rates Have Edged Up</vt:lpstr>
      <vt:lpstr>4. Recovery Has Become Widespread</vt:lpstr>
      <vt:lpstr>PowerPoint Presentation</vt:lpstr>
      <vt:lpstr>PowerPoint Presentation</vt:lpstr>
      <vt:lpstr>PowerPoint Presentation</vt:lpstr>
      <vt:lpstr>PowerPoint Presentation</vt:lpstr>
      <vt:lpstr>Building Permits by Type Washington MSA</vt:lpstr>
      <vt:lpstr>PowerPoint Presentation</vt:lpstr>
      <vt:lpstr>Key Trends – Outlook for the Washington DC Housing Market</vt:lpstr>
      <vt:lpstr>1. Changing Structure of the Economy</vt:lpstr>
      <vt:lpstr>Change in Federal Government Jobs Washington MSA</vt:lpstr>
      <vt:lpstr>Change in Professional &amp; Business Services Jobs Washington MSA</vt:lpstr>
      <vt:lpstr>PowerPoint Presentation</vt:lpstr>
      <vt:lpstr>PowerPoint Presentation</vt:lpstr>
      <vt:lpstr>2. Housing Affordability is a Challenge</vt:lpstr>
      <vt:lpstr>Thousands of Households Cost Burdened</vt:lpstr>
      <vt:lpstr>Cost Burden Varies Around the Region</vt:lpstr>
      <vt:lpstr>Many Workers Can’t Afford to Buy a Typical Home</vt:lpstr>
      <vt:lpstr>Or to Rent a Typical Apartment</vt:lpstr>
      <vt:lpstr>Foreclosure is a Growing Issue</vt:lpstr>
      <vt:lpstr>3. More Seniors in the Population</vt:lpstr>
      <vt:lpstr>Many Households Have Lost Wealth</vt:lpstr>
      <vt:lpstr>PowerPoint Presentation</vt:lpstr>
      <vt:lpstr>PowerPoint Presentation</vt:lpstr>
      <vt:lpstr>Many Have Been Sidelined</vt:lpstr>
      <vt:lpstr>5. Younger Population More Racially Diverse</vt:lpstr>
      <vt:lpstr>Faster Growth of Minority Population in the Suburbs</vt:lpstr>
      <vt:lpstr>PowerPoint Presentation</vt:lpstr>
      <vt:lpstr>Key Takeaways from the Demographic and Economic Trends 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</dc:title>
  <dc:creator>Lynn Ross</dc:creator>
  <cp:lastModifiedBy>Lisa Sturtevant</cp:lastModifiedBy>
  <cp:revision>789</cp:revision>
  <dcterms:created xsi:type="dcterms:W3CDTF">2008-04-03T20:38:00Z</dcterms:created>
  <dcterms:modified xsi:type="dcterms:W3CDTF">2014-12-11T14:08:12Z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